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6.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drawings/drawing5.xml" ContentType="application/vnd.openxmlformats-officedocument.drawingml.chartshapes+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drawings/drawing6.xml" ContentType="application/vnd.openxmlformats-officedocument.drawingml.chartshapes+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theme/themeOverride2.xml" ContentType="application/vnd.openxmlformats-officedocument.themeOverride+xml"/>
  <Override PartName="/ppt/notesSlides/notesSlide21.xml" ContentType="application/vnd.openxmlformats-officedocument.presentationml.notesSlide+xml"/>
  <Override PartName="/ppt/charts/chart12.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822" r:id="rId2"/>
    <p:sldMasterId id="2147483834" r:id="rId3"/>
    <p:sldMasterId id="2147483846" r:id="rId4"/>
    <p:sldMasterId id="2147483854" r:id="rId5"/>
    <p:sldMasterId id="2147483879" r:id="rId6"/>
  </p:sldMasterIdLst>
  <p:notesMasterIdLst>
    <p:notesMasterId r:id="rId44"/>
  </p:notesMasterIdLst>
  <p:handoutMasterIdLst>
    <p:handoutMasterId r:id="rId45"/>
  </p:handoutMasterIdLst>
  <p:sldIdLst>
    <p:sldId id="412" r:id="rId7"/>
    <p:sldId id="345" r:id="rId8"/>
    <p:sldId id="409" r:id="rId9"/>
    <p:sldId id="414" r:id="rId10"/>
    <p:sldId id="403" r:id="rId11"/>
    <p:sldId id="452" r:id="rId12"/>
    <p:sldId id="447" r:id="rId13"/>
    <p:sldId id="352" r:id="rId14"/>
    <p:sldId id="455" r:id="rId15"/>
    <p:sldId id="453" r:id="rId16"/>
    <p:sldId id="443" r:id="rId17"/>
    <p:sldId id="381" r:id="rId18"/>
    <p:sldId id="449" r:id="rId19"/>
    <p:sldId id="450" r:id="rId20"/>
    <p:sldId id="451" r:id="rId21"/>
    <p:sldId id="432" r:id="rId22"/>
    <p:sldId id="435" r:id="rId23"/>
    <p:sldId id="465" r:id="rId24"/>
    <p:sldId id="474" r:id="rId25"/>
    <p:sldId id="445" r:id="rId26"/>
    <p:sldId id="467" r:id="rId27"/>
    <p:sldId id="468" r:id="rId28"/>
    <p:sldId id="469" r:id="rId29"/>
    <p:sldId id="471" r:id="rId30"/>
    <p:sldId id="444" r:id="rId31"/>
    <p:sldId id="470" r:id="rId32"/>
    <p:sldId id="456" r:id="rId33"/>
    <p:sldId id="475" r:id="rId34"/>
    <p:sldId id="476" r:id="rId35"/>
    <p:sldId id="479" r:id="rId36"/>
    <p:sldId id="480" r:id="rId37"/>
    <p:sldId id="481" r:id="rId38"/>
    <p:sldId id="482" r:id="rId39"/>
    <p:sldId id="486" r:id="rId40"/>
    <p:sldId id="487" r:id="rId41"/>
    <p:sldId id="488" r:id="rId42"/>
    <p:sldId id="402" r:id="rId43"/>
  </p:sldIdLst>
  <p:sldSz cx="9144000" cy="6858000" type="screen4x3"/>
  <p:notesSz cx="7315200" cy="9601200"/>
  <p:custDataLst>
    <p:tags r:id="rId46"/>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3">
          <p15:clr>
            <a:srgbClr val="A4A3A4"/>
          </p15:clr>
        </p15:guide>
        <p15:guide id="2" orient="horz" pos="2631">
          <p15:clr>
            <a:srgbClr val="A4A3A4"/>
          </p15:clr>
        </p15:guide>
        <p15:guide id="3" pos="288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296" userDrawn="1">
          <p15:clr>
            <a:srgbClr val="A4A3A4"/>
          </p15:clr>
        </p15:guide>
        <p15:guide id="3" orient="horz" pos="3020" userDrawn="1">
          <p15:clr>
            <a:srgbClr val="A4A3A4"/>
          </p15:clr>
        </p15:guide>
        <p15:guide id="4" pos="2300" userDrawn="1">
          <p15:clr>
            <a:srgbClr val="A4A3A4"/>
          </p15:clr>
        </p15:guide>
        <p15:guide id="5" orient="horz" pos="3024" userDrawn="1">
          <p15:clr>
            <a:srgbClr val="A4A3A4"/>
          </p15:clr>
        </p15:guide>
        <p15:guide id="6"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1" name="Mark Barer" initials="" lastIdx="6" clrIdx="1"/>
  <p:cmAuthor id="2" name="Madolyn Allison" initials="" lastIdx="0" clrIdx="2"/>
  <p:cmAuthor id="3" name="Bob Seifert" initials="" lastIdx="9" clrIdx="3"/>
  <p:cmAuthor id="4" name="Seifert, Robert" initials="RS" lastIdx="48" clrIdx="4"/>
  <p:cmAuthor id="5" name="Gyurina, Carol" initials="CG" lastIdx="38" clrIdx="5"/>
  <p:cmAuthor id="6" name="Russell, Kate" initials="RK" lastIdx="18" clrIdx="6"/>
  <p:cmAuthor id="7" name="Russell, Kate" initials="KR" lastIdx="33" clrIdx="7"/>
  <p:cmAuthor id="8" name="Kate Russell" initials="" lastIdx="1" clrIdx="8"/>
  <p:cmAuthor id="9" name="Nordahl, Katharine" initials="NK" lastIdx="69" clrIdx="9"/>
  <p:cmAuthor id="10" name="Gyurina, Carol" initials="GC" lastIdx="1" clrIdx="10"/>
  <p:cmAuthor id="11" name="Madolyn Allison" initials="MA" lastIdx="3" clrIdx="11"/>
  <p:cmAuthor id="12" name="Seifert, Robert" initials="RWS" lastIdx="43" clrIdx="12"/>
  <p:cmAuthor id="13" name="Gottsegen, Jessica" initials="GJ" lastIdx="3" clrIdx="1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898"/>
    <a:srgbClr val="0DA99C"/>
    <a:srgbClr val="FFFFFF"/>
    <a:srgbClr val="5A8F7C"/>
    <a:srgbClr val="A7CAC4"/>
    <a:srgbClr val="C0C0C0"/>
    <a:srgbClr val="BFBFBF"/>
    <a:srgbClr val="E0C88F"/>
    <a:srgbClr val="0000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63" autoAdjust="0"/>
    <p:restoredTop sz="96206" autoAdjust="0"/>
  </p:normalViewPr>
  <p:slideViewPr>
    <p:cSldViewPr snapToGrid="0">
      <p:cViewPr varScale="1">
        <p:scale>
          <a:sx n="85" d="100"/>
          <a:sy n="85" d="100"/>
        </p:scale>
        <p:origin x="902" y="67"/>
      </p:cViewPr>
      <p:guideLst>
        <p:guide orient="horz" pos="2883"/>
        <p:guide orient="horz" pos="263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6" d="100"/>
        <a:sy n="46" d="100"/>
      </p:scale>
      <p:origin x="0" y="-1716"/>
    </p:cViewPr>
  </p:sorterViewPr>
  <p:notesViewPr>
    <p:cSldViewPr snapToGrid="0">
      <p:cViewPr varScale="1">
        <p:scale>
          <a:sx n="87" d="100"/>
          <a:sy n="87" d="100"/>
        </p:scale>
        <p:origin x="-3810" y="-78"/>
      </p:cViewPr>
      <p:guideLst>
        <p:guide orient="horz" pos="3016"/>
        <p:guide pos="2296"/>
        <p:guide orient="horz" pos="3020"/>
        <p:guide pos="2300"/>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2.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 of March 2017</c:v>
                </c:pt>
              </c:strCache>
            </c:strRef>
          </c:tx>
          <c:invertIfNegative val="0"/>
          <c:dPt>
            <c:idx val="0"/>
            <c:invertIfNegative val="0"/>
            <c:bubble3D val="0"/>
            <c:spPr>
              <a:solidFill>
                <a:schemeClr val="accent3"/>
              </a:solidFill>
            </c:spPr>
            <c:extLst xmlns:c16r2="http://schemas.microsoft.com/office/drawing/2015/06/chart">
              <c:ext xmlns:c16="http://schemas.microsoft.com/office/drawing/2014/chart" uri="{C3380CC4-5D6E-409C-BE32-E72D297353CC}">
                <c16:uniqueId val="{00000001-32BF-48DE-8962-FED0EABC0409}"/>
              </c:ext>
            </c:extLst>
          </c:dPt>
          <c:dPt>
            <c:idx val="1"/>
            <c:invertIfNegative val="0"/>
            <c:bubble3D val="0"/>
            <c:spPr>
              <a:solidFill>
                <a:schemeClr val="bg2"/>
              </a:solidFill>
            </c:spPr>
            <c:extLst xmlns:c16r2="http://schemas.microsoft.com/office/drawing/2015/06/chart">
              <c:ext xmlns:c16="http://schemas.microsoft.com/office/drawing/2014/chart" uri="{C3380CC4-5D6E-409C-BE32-E72D297353CC}">
                <c16:uniqueId val="{00000003-32BF-48DE-8962-FED0EABC0409}"/>
              </c:ext>
            </c:extLst>
          </c:dPt>
          <c:dPt>
            <c:idx val="2"/>
            <c:invertIfNegative val="0"/>
            <c:bubble3D val="0"/>
            <c:spPr>
              <a:solidFill>
                <a:schemeClr val="bg2"/>
              </a:solidFill>
            </c:spPr>
            <c:extLst xmlns:c16r2="http://schemas.microsoft.com/office/drawing/2015/06/chart">
              <c:ext xmlns:c16="http://schemas.microsoft.com/office/drawing/2014/chart" uri="{C3380CC4-5D6E-409C-BE32-E72D297353CC}">
                <c16:uniqueId val="{00000005-32BF-48DE-8962-FED0EABC0409}"/>
              </c:ext>
            </c:extLst>
          </c:dPt>
          <c:dPt>
            <c:idx val="3"/>
            <c:invertIfNegative val="0"/>
            <c:bubble3D val="0"/>
            <c:spPr>
              <a:solidFill>
                <a:srgbClr val="A7CAC4"/>
              </a:solidFill>
            </c:spPr>
            <c:extLst xmlns:c16r2="http://schemas.microsoft.com/office/drawing/2015/06/chart">
              <c:ext xmlns:c16="http://schemas.microsoft.com/office/drawing/2014/chart" uri="{C3380CC4-5D6E-409C-BE32-E72D297353CC}">
                <c16:uniqueId val="{00000007-32BF-48DE-8962-FED0EABC0409}"/>
              </c:ext>
            </c:extLst>
          </c:dPt>
          <c:dPt>
            <c:idx val="4"/>
            <c:invertIfNegative val="0"/>
            <c:bubble3D val="0"/>
            <c:spPr>
              <a:solidFill>
                <a:schemeClr val="accent1"/>
              </a:solidFill>
            </c:spPr>
            <c:extLst xmlns:c16r2="http://schemas.microsoft.com/office/drawing/2015/06/chart">
              <c:ext xmlns:c16="http://schemas.microsoft.com/office/drawing/2014/chart" uri="{C3380CC4-5D6E-409C-BE32-E72D297353CC}">
                <c16:uniqueId val="{00000009-32BF-48DE-8962-FED0EABC0409}"/>
              </c:ext>
            </c:extLst>
          </c:dPt>
          <c:dPt>
            <c:idx val="5"/>
            <c:invertIfNegative val="0"/>
            <c:bubble3D val="0"/>
            <c:spPr>
              <a:solidFill>
                <a:schemeClr val="bg2"/>
              </a:solidFill>
            </c:spPr>
            <c:extLst xmlns:c16r2="http://schemas.microsoft.com/office/drawing/2015/06/chart">
              <c:ext xmlns:c16="http://schemas.microsoft.com/office/drawing/2014/chart" uri="{C3380CC4-5D6E-409C-BE32-E72D297353CC}">
                <c16:uniqueId val="{0000000B-32BF-48DE-8962-FED0EABC0409}"/>
              </c:ext>
            </c:extLst>
          </c:dPt>
          <c:dPt>
            <c:idx val="6"/>
            <c:invertIfNegative val="0"/>
            <c:bubble3D val="0"/>
            <c:spPr>
              <a:solidFill>
                <a:srgbClr val="A7CAC4"/>
              </a:solidFill>
            </c:spPr>
            <c:extLst xmlns:c16r2="http://schemas.microsoft.com/office/drawing/2015/06/chart">
              <c:ext xmlns:c16="http://schemas.microsoft.com/office/drawing/2014/chart" uri="{C3380CC4-5D6E-409C-BE32-E72D297353CC}">
                <c16:uniqueId val="{0000000D-32BF-48DE-8962-FED0EABC0409}"/>
              </c:ext>
            </c:extLst>
          </c:dPt>
          <c:dPt>
            <c:idx val="7"/>
            <c:invertIfNegative val="0"/>
            <c:bubble3D val="0"/>
            <c:spPr>
              <a:solidFill>
                <a:schemeClr val="bg2"/>
              </a:solidFill>
            </c:spPr>
            <c:extLst xmlns:c16r2="http://schemas.microsoft.com/office/drawing/2015/06/chart">
              <c:ext xmlns:c16="http://schemas.microsoft.com/office/drawing/2014/chart" uri="{C3380CC4-5D6E-409C-BE32-E72D297353CC}">
                <c16:uniqueId val="{0000000F-32BF-48DE-8962-FED0EABC0409}"/>
              </c:ext>
            </c:extLst>
          </c:dPt>
          <c:dPt>
            <c:idx val="8"/>
            <c:invertIfNegative val="0"/>
            <c:bubble3D val="0"/>
            <c:spPr>
              <a:solidFill>
                <a:schemeClr val="accent1"/>
              </a:solidFill>
            </c:spPr>
            <c:extLst xmlns:c16r2="http://schemas.microsoft.com/office/drawing/2015/06/chart">
              <c:ext xmlns:c16="http://schemas.microsoft.com/office/drawing/2014/chart" uri="{C3380CC4-5D6E-409C-BE32-E72D297353CC}">
                <c16:uniqueId val="{00000011-32BF-48DE-8962-FED0EABC0409}"/>
              </c:ext>
            </c:extLst>
          </c:dPt>
          <c:dPt>
            <c:idx val="9"/>
            <c:invertIfNegative val="0"/>
            <c:bubble3D val="0"/>
            <c:spPr>
              <a:solidFill>
                <a:schemeClr val="bg2"/>
              </a:solidFill>
            </c:spPr>
            <c:extLst xmlns:c16r2="http://schemas.microsoft.com/office/drawing/2015/06/chart">
              <c:ext xmlns:c16="http://schemas.microsoft.com/office/drawing/2014/chart" uri="{C3380CC4-5D6E-409C-BE32-E72D297353CC}">
                <c16:uniqueId val="{00000013-32BF-48DE-8962-FED0EABC0409}"/>
              </c:ext>
            </c:extLst>
          </c:dPt>
          <c:dPt>
            <c:idx val="10"/>
            <c:invertIfNegative val="0"/>
            <c:bubble3D val="0"/>
            <c:spPr>
              <a:solidFill>
                <a:schemeClr val="bg2"/>
              </a:solidFill>
            </c:spPr>
            <c:extLst xmlns:c16r2="http://schemas.microsoft.com/office/drawing/2015/06/chart">
              <c:ext xmlns:c16="http://schemas.microsoft.com/office/drawing/2014/chart" uri="{C3380CC4-5D6E-409C-BE32-E72D297353CC}">
                <c16:uniqueId val="{00000015-32BF-48DE-8962-FED0EABC0409}"/>
              </c:ext>
            </c:extLst>
          </c:dPt>
          <c:dPt>
            <c:idx val="11"/>
            <c:invertIfNegative val="0"/>
            <c:bubble3D val="0"/>
            <c:spPr>
              <a:solidFill>
                <a:schemeClr val="bg2"/>
              </a:solidFill>
            </c:spPr>
            <c:extLst xmlns:c16r2="http://schemas.microsoft.com/office/drawing/2015/06/chart">
              <c:ext xmlns:c16="http://schemas.microsoft.com/office/drawing/2014/chart" uri="{C3380CC4-5D6E-409C-BE32-E72D297353CC}">
                <c16:uniqueId val="{00000017-32BF-48DE-8962-FED0EABC0409}"/>
              </c:ext>
            </c:extLst>
          </c:dPt>
          <c:dPt>
            <c:idx val="12"/>
            <c:invertIfNegative val="0"/>
            <c:bubble3D val="0"/>
            <c:spPr>
              <a:solidFill>
                <a:schemeClr val="bg2"/>
              </a:solidFill>
            </c:spPr>
            <c:extLst xmlns:c16r2="http://schemas.microsoft.com/office/drawing/2015/06/chart">
              <c:ext xmlns:c16="http://schemas.microsoft.com/office/drawing/2014/chart" uri="{C3380CC4-5D6E-409C-BE32-E72D297353CC}">
                <c16:uniqueId val="{00000019-32BF-48DE-8962-FED0EABC0409}"/>
              </c:ext>
            </c:extLst>
          </c:dPt>
          <c:dPt>
            <c:idx val="13"/>
            <c:invertIfNegative val="0"/>
            <c:bubble3D val="0"/>
            <c:spPr>
              <a:solidFill>
                <a:schemeClr val="bg2"/>
              </a:solidFill>
            </c:spPr>
            <c:extLst xmlns:c16r2="http://schemas.microsoft.com/office/drawing/2015/06/chart">
              <c:ext xmlns:c16="http://schemas.microsoft.com/office/drawing/2014/chart" uri="{C3380CC4-5D6E-409C-BE32-E72D297353CC}">
                <c16:uniqueId val="{0000001B-32BF-48DE-8962-FED0EABC0409}"/>
              </c:ext>
            </c:extLst>
          </c:dPt>
          <c:dPt>
            <c:idx val="14"/>
            <c:invertIfNegative val="0"/>
            <c:bubble3D val="0"/>
            <c:spPr>
              <a:solidFill>
                <a:schemeClr val="bg2"/>
              </a:solidFill>
            </c:spPr>
            <c:extLst xmlns:c16r2="http://schemas.microsoft.com/office/drawing/2015/06/chart">
              <c:ext xmlns:c16="http://schemas.microsoft.com/office/drawing/2014/chart" uri="{C3380CC4-5D6E-409C-BE32-E72D297353CC}">
                <c16:uniqueId val="{0000001D-32BF-48DE-8962-FED0EABC0409}"/>
              </c:ext>
            </c:extLst>
          </c:dPt>
          <c:dPt>
            <c:idx val="15"/>
            <c:invertIfNegative val="0"/>
            <c:bubble3D val="0"/>
            <c:spPr>
              <a:solidFill>
                <a:schemeClr val="accent1"/>
              </a:solidFill>
            </c:spPr>
            <c:extLst xmlns:c16r2="http://schemas.microsoft.com/office/drawing/2015/06/chart">
              <c:ext xmlns:c16="http://schemas.microsoft.com/office/drawing/2014/chart" uri="{C3380CC4-5D6E-409C-BE32-E72D297353CC}">
                <c16:uniqueId val="{0000001F-32BF-48DE-8962-FED0EABC0409}"/>
              </c:ext>
            </c:extLst>
          </c:dPt>
          <c:dPt>
            <c:idx val="16"/>
            <c:invertIfNegative val="0"/>
            <c:bubble3D val="0"/>
            <c:spPr>
              <a:solidFill>
                <a:schemeClr val="accent1"/>
              </a:solidFill>
            </c:spPr>
            <c:extLst xmlns:c16r2="http://schemas.microsoft.com/office/drawing/2015/06/chart">
              <c:ext xmlns:c16="http://schemas.microsoft.com/office/drawing/2014/chart" uri="{C3380CC4-5D6E-409C-BE32-E72D297353CC}">
                <c16:uniqueId val="{00000021-32BF-48DE-8962-FED0EABC0409}"/>
              </c:ext>
            </c:extLst>
          </c:dPt>
          <c:dPt>
            <c:idx val="17"/>
            <c:invertIfNegative val="0"/>
            <c:bubble3D val="0"/>
            <c:spPr>
              <a:solidFill>
                <a:schemeClr val="bg2"/>
              </a:solidFill>
            </c:spPr>
            <c:extLst xmlns:c16r2="http://schemas.microsoft.com/office/drawing/2015/06/chart">
              <c:ext xmlns:c16="http://schemas.microsoft.com/office/drawing/2014/chart" uri="{C3380CC4-5D6E-409C-BE32-E72D297353CC}">
                <c16:uniqueId val="{00000023-32BF-48DE-8962-FED0EABC0409}"/>
              </c:ext>
            </c:extLst>
          </c:dPt>
          <c:dPt>
            <c:idx val="18"/>
            <c:invertIfNegative val="0"/>
            <c:bubble3D val="0"/>
            <c:spPr>
              <a:solidFill>
                <a:schemeClr val="accent1"/>
              </a:solidFill>
            </c:spPr>
            <c:extLst xmlns:c16r2="http://schemas.microsoft.com/office/drawing/2015/06/chart">
              <c:ext xmlns:c16="http://schemas.microsoft.com/office/drawing/2014/chart" uri="{C3380CC4-5D6E-409C-BE32-E72D297353CC}">
                <c16:uniqueId val="{00000025-32BF-48DE-8962-FED0EABC0409}"/>
              </c:ext>
            </c:extLst>
          </c:dPt>
          <c:dPt>
            <c:idx val="19"/>
            <c:invertIfNegative val="0"/>
            <c:bubble3D val="0"/>
            <c:spPr>
              <a:solidFill>
                <a:schemeClr val="bg2"/>
              </a:solidFill>
            </c:spPr>
            <c:extLst xmlns:c16r2="http://schemas.microsoft.com/office/drawing/2015/06/chart">
              <c:ext xmlns:c16="http://schemas.microsoft.com/office/drawing/2014/chart" uri="{C3380CC4-5D6E-409C-BE32-E72D297353CC}">
                <c16:uniqueId val="{00000027-32BF-48DE-8962-FED0EABC0409}"/>
              </c:ext>
            </c:extLst>
          </c:dPt>
          <c:dPt>
            <c:idx val="20"/>
            <c:invertIfNegative val="0"/>
            <c:bubble3D val="0"/>
            <c:spPr>
              <a:solidFill>
                <a:srgbClr val="A7CAC4"/>
              </a:solidFill>
            </c:spPr>
            <c:extLst xmlns:c16r2="http://schemas.microsoft.com/office/drawing/2015/06/chart">
              <c:ext xmlns:c16="http://schemas.microsoft.com/office/drawing/2014/chart" uri="{C3380CC4-5D6E-409C-BE32-E72D297353CC}">
                <c16:uniqueId val="{00000029-32BF-48DE-8962-FED0EABC0409}"/>
              </c:ext>
            </c:extLst>
          </c:dPt>
          <c:dPt>
            <c:idx val="21"/>
            <c:invertIfNegative val="0"/>
            <c:bubble3D val="0"/>
            <c:spPr>
              <a:solidFill>
                <a:schemeClr val="bg2"/>
              </a:solidFill>
            </c:spPr>
            <c:extLst xmlns:c16r2="http://schemas.microsoft.com/office/drawing/2015/06/chart">
              <c:ext xmlns:c16="http://schemas.microsoft.com/office/drawing/2014/chart" uri="{C3380CC4-5D6E-409C-BE32-E72D297353CC}">
                <c16:uniqueId val="{0000002B-32BF-48DE-8962-FED0EABC0409}"/>
              </c:ext>
            </c:extLst>
          </c:dPt>
          <c:dPt>
            <c:idx val="22"/>
            <c:invertIfNegative val="0"/>
            <c:bubble3D val="0"/>
            <c:spPr>
              <a:solidFill>
                <a:schemeClr val="bg2"/>
              </a:solidFill>
            </c:spPr>
            <c:extLst xmlns:c16r2="http://schemas.microsoft.com/office/drawing/2015/06/chart">
              <c:ext xmlns:c16="http://schemas.microsoft.com/office/drawing/2014/chart" uri="{C3380CC4-5D6E-409C-BE32-E72D297353CC}">
                <c16:uniqueId val="{0000002D-32BF-48DE-8962-FED0EABC0409}"/>
              </c:ext>
            </c:extLst>
          </c:dPt>
          <c:dPt>
            <c:idx val="23"/>
            <c:invertIfNegative val="0"/>
            <c:bubble3D val="0"/>
            <c:spPr>
              <a:solidFill>
                <a:schemeClr val="accent1"/>
              </a:solidFill>
            </c:spPr>
            <c:extLst xmlns:c16r2="http://schemas.microsoft.com/office/drawing/2015/06/chart">
              <c:ext xmlns:c16="http://schemas.microsoft.com/office/drawing/2014/chart" uri="{C3380CC4-5D6E-409C-BE32-E72D297353CC}">
                <c16:uniqueId val="{0000002F-32BF-48DE-8962-FED0EABC0409}"/>
              </c:ext>
            </c:extLst>
          </c:dPt>
          <c:dPt>
            <c:idx val="25"/>
            <c:invertIfNegative val="0"/>
            <c:bubble3D val="0"/>
            <c:spPr>
              <a:solidFill>
                <a:schemeClr val="accent1"/>
              </a:solidFill>
            </c:spPr>
            <c:extLst xmlns:c16r2="http://schemas.microsoft.com/office/drawing/2015/06/chart">
              <c:ext xmlns:c16="http://schemas.microsoft.com/office/drawing/2014/chart" uri="{C3380CC4-5D6E-409C-BE32-E72D297353CC}">
                <c16:uniqueId val="{00000031-32BF-48DE-8962-FED0EABC0409}"/>
              </c:ext>
            </c:extLst>
          </c:dPt>
          <c:dPt>
            <c:idx val="26"/>
            <c:invertIfNegative val="0"/>
            <c:bubble3D val="0"/>
            <c:spPr>
              <a:solidFill>
                <a:schemeClr val="accent1"/>
              </a:solidFill>
            </c:spPr>
            <c:extLst xmlns:c16r2="http://schemas.microsoft.com/office/drawing/2015/06/chart">
              <c:ext xmlns:c16="http://schemas.microsoft.com/office/drawing/2014/chart" uri="{C3380CC4-5D6E-409C-BE32-E72D297353CC}">
                <c16:uniqueId val="{00000033-32BF-48DE-8962-FED0EABC0409}"/>
              </c:ext>
            </c:extLst>
          </c:dPt>
          <c:dPt>
            <c:idx val="27"/>
            <c:invertIfNegative val="0"/>
            <c:bubble3D val="0"/>
            <c:spPr>
              <a:solidFill>
                <a:schemeClr val="bg2"/>
              </a:solidFill>
            </c:spPr>
            <c:extLst xmlns:c16r2="http://schemas.microsoft.com/office/drawing/2015/06/chart">
              <c:ext xmlns:c16="http://schemas.microsoft.com/office/drawing/2014/chart" uri="{C3380CC4-5D6E-409C-BE32-E72D297353CC}">
                <c16:uniqueId val="{00000035-32BF-48DE-8962-FED0EABC0409}"/>
              </c:ext>
            </c:extLst>
          </c:dPt>
          <c:dPt>
            <c:idx val="29"/>
            <c:invertIfNegative val="0"/>
            <c:bubble3D val="0"/>
            <c:spPr>
              <a:solidFill>
                <a:schemeClr val="bg2"/>
              </a:solidFill>
            </c:spPr>
            <c:extLst xmlns:c16r2="http://schemas.microsoft.com/office/drawing/2015/06/chart">
              <c:ext xmlns:c16="http://schemas.microsoft.com/office/drawing/2014/chart" uri="{C3380CC4-5D6E-409C-BE32-E72D297353CC}">
                <c16:uniqueId val="{00000037-32BF-48DE-8962-FED0EABC0409}"/>
              </c:ext>
            </c:extLst>
          </c:dPt>
          <c:dPt>
            <c:idx val="30"/>
            <c:invertIfNegative val="0"/>
            <c:bubble3D val="0"/>
            <c:spPr>
              <a:solidFill>
                <a:schemeClr val="accent1"/>
              </a:solidFill>
            </c:spPr>
            <c:extLst xmlns:c16r2="http://schemas.microsoft.com/office/drawing/2015/06/chart">
              <c:ext xmlns:c16="http://schemas.microsoft.com/office/drawing/2014/chart" uri="{C3380CC4-5D6E-409C-BE32-E72D297353CC}">
                <c16:uniqueId val="{00000039-32BF-48DE-8962-FED0EABC0409}"/>
              </c:ext>
            </c:extLst>
          </c:dPt>
          <c:dPt>
            <c:idx val="31"/>
            <c:invertIfNegative val="0"/>
            <c:bubble3D val="0"/>
            <c:spPr>
              <a:solidFill>
                <a:schemeClr val="accent1"/>
              </a:solidFill>
            </c:spPr>
            <c:extLst xmlns:c16r2="http://schemas.microsoft.com/office/drawing/2015/06/chart">
              <c:ext xmlns:c16="http://schemas.microsoft.com/office/drawing/2014/chart" uri="{C3380CC4-5D6E-409C-BE32-E72D297353CC}">
                <c16:uniqueId val="{0000003B-32BF-48DE-8962-FED0EABC0409}"/>
              </c:ext>
            </c:extLst>
          </c:dPt>
          <c:dPt>
            <c:idx val="33"/>
            <c:invertIfNegative val="0"/>
            <c:bubble3D val="0"/>
            <c:spPr>
              <a:solidFill>
                <a:schemeClr val="accent1"/>
              </a:solidFill>
            </c:spPr>
            <c:extLst xmlns:c16r2="http://schemas.microsoft.com/office/drawing/2015/06/chart">
              <c:ext xmlns:c16="http://schemas.microsoft.com/office/drawing/2014/chart" uri="{C3380CC4-5D6E-409C-BE32-E72D297353CC}">
                <c16:uniqueId val="{0000003D-32BF-48DE-8962-FED0EABC0409}"/>
              </c:ext>
            </c:extLst>
          </c:dPt>
          <c:dPt>
            <c:idx val="37"/>
            <c:invertIfNegative val="0"/>
            <c:bubble3D val="0"/>
            <c:spPr>
              <a:solidFill>
                <a:schemeClr val="accent1"/>
              </a:solidFill>
            </c:spPr>
            <c:extLst xmlns:c16r2="http://schemas.microsoft.com/office/drawing/2015/06/chart">
              <c:ext xmlns:c16="http://schemas.microsoft.com/office/drawing/2014/chart" uri="{C3380CC4-5D6E-409C-BE32-E72D297353CC}">
                <c16:uniqueId val="{0000003F-32BF-48DE-8962-FED0EABC0409}"/>
              </c:ext>
            </c:extLst>
          </c:dPt>
          <c:dPt>
            <c:idx val="41"/>
            <c:invertIfNegative val="0"/>
            <c:bubble3D val="0"/>
            <c:spPr>
              <a:solidFill>
                <a:schemeClr val="tx2"/>
              </a:solidFill>
            </c:spPr>
            <c:extLst xmlns:c16r2="http://schemas.microsoft.com/office/drawing/2015/06/chart">
              <c:ext xmlns:c16="http://schemas.microsoft.com/office/drawing/2014/chart" uri="{C3380CC4-5D6E-409C-BE32-E72D297353CC}">
                <c16:uniqueId val="{00000041-32BF-48DE-8962-FED0EABC0409}"/>
              </c:ext>
            </c:extLst>
          </c:dPt>
          <c:dPt>
            <c:idx val="44"/>
            <c:invertIfNegative val="0"/>
            <c:bubble3D val="0"/>
            <c:spPr>
              <a:solidFill>
                <a:schemeClr val="accent1"/>
              </a:solidFill>
            </c:spPr>
            <c:extLst xmlns:c16r2="http://schemas.microsoft.com/office/drawing/2015/06/chart">
              <c:ext xmlns:c16="http://schemas.microsoft.com/office/drawing/2014/chart" uri="{C3380CC4-5D6E-409C-BE32-E72D297353CC}">
                <c16:uniqueId val="{00000043-32BF-48DE-8962-FED0EABC0409}"/>
              </c:ext>
            </c:extLst>
          </c:dPt>
          <c:dLbls>
            <c:dLbl>
              <c:idx val="41"/>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41-32BF-48DE-8962-FED0EABC0409}"/>
                </c:ext>
                <c:ext xmlns:c15="http://schemas.microsoft.com/office/drawing/2012/chart" uri="{CE6537A1-D6FC-4f65-9D91-7224C49458BB}"/>
              </c:extLst>
            </c:dLbl>
            <c:spPr>
              <a:noFill/>
              <a:ln>
                <a:noFill/>
              </a:ln>
              <a:effectLst/>
            </c:spPr>
            <c:txPr>
              <a:bodyPr/>
              <a:lstStyle/>
              <a:p>
                <a:pPr>
                  <a:defRPr sz="900">
                    <a:solidFill>
                      <a:schemeClr val="accent6"/>
                    </a:solidFill>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Sheet1!$A$2:$A$53</c:f>
              <c:strCache>
                <c:ptCount val="52"/>
                <c:pt idx="0">
                  <c:v>US</c:v>
                </c:pt>
                <c:pt idx="1">
                  <c:v>UT</c:v>
                </c:pt>
                <c:pt idx="2">
                  <c:v>WY</c:v>
                </c:pt>
                <c:pt idx="3">
                  <c:v>VA</c:v>
                </c:pt>
                <c:pt idx="4">
                  <c:v>ND</c:v>
                </c:pt>
                <c:pt idx="5">
                  <c:v>NE</c:v>
                </c:pt>
                <c:pt idx="6">
                  <c:v>KS</c:v>
                </c:pt>
                <c:pt idx="7">
                  <c:v>SD</c:v>
                </c:pt>
                <c:pt idx="8">
                  <c:v>NH</c:v>
                </c:pt>
                <c:pt idx="9">
                  <c:v>MO</c:v>
                </c:pt>
                <c:pt idx="10">
                  <c:v>GA</c:v>
                </c:pt>
                <c:pt idx="11">
                  <c:v>TX</c:v>
                </c:pt>
                <c:pt idx="12">
                  <c:v>ID</c:v>
                </c:pt>
                <c:pt idx="13">
                  <c:v>WI</c:v>
                </c:pt>
                <c:pt idx="14">
                  <c:v>AL</c:v>
                </c:pt>
                <c:pt idx="15">
                  <c:v>MN</c:v>
                </c:pt>
                <c:pt idx="16">
                  <c:v>NJ</c:v>
                </c:pt>
                <c:pt idx="17">
                  <c:v>ME</c:v>
                </c:pt>
                <c:pt idx="18">
                  <c:v>IA</c:v>
                </c:pt>
                <c:pt idx="19">
                  <c:v>SC</c:v>
                </c:pt>
                <c:pt idx="20">
                  <c:v>NC</c:v>
                </c:pt>
                <c:pt idx="21">
                  <c:v>OK</c:v>
                </c:pt>
                <c:pt idx="22">
                  <c:v>FL</c:v>
                </c:pt>
                <c:pt idx="23">
                  <c:v>NV</c:v>
                </c:pt>
                <c:pt idx="24">
                  <c:v>CT</c:v>
                </c:pt>
                <c:pt idx="25">
                  <c:v>MD</c:v>
                </c:pt>
                <c:pt idx="26">
                  <c:v>IN</c:v>
                </c:pt>
                <c:pt idx="27">
                  <c:v>MS</c:v>
                </c:pt>
                <c:pt idx="28">
                  <c:v>PA</c:v>
                </c:pt>
                <c:pt idx="29">
                  <c:v>TN</c:v>
                </c:pt>
                <c:pt idx="30">
                  <c:v>MI</c:v>
                </c:pt>
                <c:pt idx="31">
                  <c:v>OH</c:v>
                </c:pt>
                <c:pt idx="32">
                  <c:v>IL</c:v>
                </c:pt>
                <c:pt idx="33">
                  <c:v>HI</c:v>
                </c:pt>
                <c:pt idx="34">
                  <c:v>OR</c:v>
                </c:pt>
                <c:pt idx="35">
                  <c:v>MT</c:v>
                </c:pt>
                <c:pt idx="36">
                  <c:v>WA</c:v>
                </c:pt>
                <c:pt idx="37">
                  <c:v>CO </c:v>
                </c:pt>
                <c:pt idx="38">
                  <c:v>AZ</c:v>
                </c:pt>
                <c:pt idx="39">
                  <c:v>AK</c:v>
                </c:pt>
                <c:pt idx="40">
                  <c:v>DE</c:v>
                </c:pt>
                <c:pt idx="41">
                  <c:v>MA</c:v>
                </c:pt>
                <c:pt idx="42">
                  <c:v>VT</c:v>
                </c:pt>
                <c:pt idx="43">
                  <c:v>KY</c:v>
                </c:pt>
                <c:pt idx="44">
                  <c:v>RI</c:v>
                </c:pt>
                <c:pt idx="45">
                  <c:v>AR</c:v>
                </c:pt>
                <c:pt idx="46">
                  <c:v>WV</c:v>
                </c:pt>
                <c:pt idx="47">
                  <c:v>LA</c:v>
                </c:pt>
                <c:pt idx="48">
                  <c:v>CA</c:v>
                </c:pt>
                <c:pt idx="49">
                  <c:v>NY</c:v>
                </c:pt>
                <c:pt idx="50">
                  <c:v>NM</c:v>
                </c:pt>
                <c:pt idx="51">
                  <c:v>DC</c:v>
                </c:pt>
              </c:strCache>
            </c:strRef>
          </c:cat>
          <c:val>
            <c:numRef>
              <c:f>Sheet1!$B$2:$B$53</c:f>
              <c:numCache>
                <c:formatCode>0.0%</c:formatCode>
                <c:ptCount val="52"/>
                <c:pt idx="0">
                  <c:v>0.23293154860508583</c:v>
                </c:pt>
                <c:pt idx="1">
                  <c:v>0.10189147477875221</c:v>
                </c:pt>
                <c:pt idx="2">
                  <c:v>0.10526882106093756</c:v>
                </c:pt>
                <c:pt idx="3">
                  <c:v>0.11972170548828504</c:v>
                </c:pt>
                <c:pt idx="4">
                  <c:v>0.12332443215401503</c:v>
                </c:pt>
                <c:pt idx="5">
                  <c:v>0.12862668028583474</c:v>
                </c:pt>
                <c:pt idx="6">
                  <c:v>0.13548051122540622</c:v>
                </c:pt>
                <c:pt idx="7">
                  <c:v>0.13887393206340257</c:v>
                </c:pt>
                <c:pt idx="8">
                  <c:v>0.14253125011705917</c:v>
                </c:pt>
                <c:pt idx="9">
                  <c:v>0.16046413917610372</c:v>
                </c:pt>
                <c:pt idx="10">
                  <c:v>0.17150760142384788</c:v>
                </c:pt>
                <c:pt idx="11">
                  <c:v>0.17187737998282715</c:v>
                </c:pt>
                <c:pt idx="12">
                  <c:v>0.17563066649238923</c:v>
                </c:pt>
                <c:pt idx="13">
                  <c:v>0.18104687068458902</c:v>
                </c:pt>
                <c:pt idx="14">
                  <c:v>0.18196450969506303</c:v>
                </c:pt>
                <c:pt idx="15">
                  <c:v>0.19229025904573083</c:v>
                </c:pt>
                <c:pt idx="16">
                  <c:v>0.20141363338617418</c:v>
                </c:pt>
                <c:pt idx="17">
                  <c:v>0.2017831298878916</c:v>
                </c:pt>
                <c:pt idx="18">
                  <c:v>0.2017967947738423</c:v>
                </c:pt>
                <c:pt idx="19">
                  <c:v>0.20372722363644169</c:v>
                </c:pt>
                <c:pt idx="20">
                  <c:v>0.20575269730677334</c:v>
                </c:pt>
                <c:pt idx="21">
                  <c:v>0.20665308886493672</c:v>
                </c:pt>
                <c:pt idx="22">
                  <c:v>0.21156302754855938</c:v>
                </c:pt>
                <c:pt idx="23">
                  <c:v>0.21466515286433124</c:v>
                </c:pt>
                <c:pt idx="24">
                  <c:v>0.2157411870759065</c:v>
                </c:pt>
                <c:pt idx="25">
                  <c:v>0.21658663327375774</c:v>
                </c:pt>
                <c:pt idx="26">
                  <c:v>0.2282270321072363</c:v>
                </c:pt>
                <c:pt idx="27">
                  <c:v>0.22871183239949061</c:v>
                </c:pt>
                <c:pt idx="28">
                  <c:v>0.23088185151906329</c:v>
                </c:pt>
                <c:pt idx="29">
                  <c:v>0.23414893626618019</c:v>
                </c:pt>
                <c:pt idx="30">
                  <c:v>0.23845008712468399</c:v>
                </c:pt>
                <c:pt idx="31">
                  <c:v>0.24172850312281172</c:v>
                </c:pt>
                <c:pt idx="32">
                  <c:v>0.24197254720701941</c:v>
                </c:pt>
                <c:pt idx="33">
                  <c:v>0.24401966459861243</c:v>
                </c:pt>
                <c:pt idx="34">
                  <c:v>0.24404068435909432</c:v>
                </c:pt>
                <c:pt idx="35">
                  <c:v>0.2457123124736216</c:v>
                </c:pt>
                <c:pt idx="36">
                  <c:v>0.24903910537870472</c:v>
                </c:pt>
                <c:pt idx="37">
                  <c:v>0.25060206171053567</c:v>
                </c:pt>
                <c:pt idx="38">
                  <c:v>0.2512311589363318</c:v>
                </c:pt>
                <c:pt idx="39">
                  <c:v>0.25316419865910761</c:v>
                </c:pt>
                <c:pt idx="40">
                  <c:v>0.25688477152295275</c:v>
                </c:pt>
                <c:pt idx="41">
                  <c:v>0.27215445480541867</c:v>
                </c:pt>
                <c:pt idx="42">
                  <c:v>0.27323189143667725</c:v>
                </c:pt>
                <c:pt idx="43">
                  <c:v>0.28090067690277204</c:v>
                </c:pt>
                <c:pt idx="44">
                  <c:v>0.29187373275553613</c:v>
                </c:pt>
                <c:pt idx="45">
                  <c:v>0.30520994241441807</c:v>
                </c:pt>
                <c:pt idx="46">
                  <c:v>0.30823405796072528</c:v>
                </c:pt>
                <c:pt idx="47">
                  <c:v>0.30914529144112374</c:v>
                </c:pt>
                <c:pt idx="48">
                  <c:v>0.31533084431530312</c:v>
                </c:pt>
                <c:pt idx="49">
                  <c:v>0.32634908509062593</c:v>
                </c:pt>
                <c:pt idx="50">
                  <c:v>0.37823369845964588</c:v>
                </c:pt>
                <c:pt idx="51">
                  <c:v>0.39859506437453207</c:v>
                </c:pt>
              </c:numCache>
            </c:numRef>
          </c:val>
          <c:extLst xmlns:c16r2="http://schemas.microsoft.com/office/drawing/2015/06/chart">
            <c:ext xmlns:c16="http://schemas.microsoft.com/office/drawing/2014/chart" uri="{C3380CC4-5D6E-409C-BE32-E72D297353CC}">
              <c16:uniqueId val="{00000044-32BF-48DE-8962-FED0EABC0409}"/>
            </c:ext>
          </c:extLst>
        </c:ser>
        <c:dLbls>
          <c:showLegendKey val="0"/>
          <c:showVal val="0"/>
          <c:showCatName val="0"/>
          <c:showSerName val="0"/>
          <c:showPercent val="0"/>
          <c:showBubbleSize val="0"/>
        </c:dLbls>
        <c:gapWidth val="100"/>
        <c:axId val="403087184"/>
        <c:axId val="401795344"/>
      </c:barChart>
      <c:catAx>
        <c:axId val="403087184"/>
        <c:scaling>
          <c:orientation val="minMax"/>
        </c:scaling>
        <c:delete val="0"/>
        <c:axPos val="b"/>
        <c:numFmt formatCode="General" sourceLinked="0"/>
        <c:majorTickMark val="out"/>
        <c:minorTickMark val="none"/>
        <c:tickLblPos val="nextTo"/>
        <c:spPr>
          <a:ln>
            <a:solidFill>
              <a:schemeClr val="bg1">
                <a:lumMod val="50000"/>
              </a:schemeClr>
            </a:solidFill>
          </a:ln>
        </c:spPr>
        <c:txPr>
          <a:bodyPr rot="-5400000" vert="horz"/>
          <a:lstStyle/>
          <a:p>
            <a:pPr>
              <a:defRPr sz="800"/>
            </a:pPr>
            <a:endParaRPr lang="en-US"/>
          </a:p>
        </c:txPr>
        <c:crossAx val="401795344"/>
        <c:crosses val="autoZero"/>
        <c:auto val="1"/>
        <c:lblAlgn val="ctr"/>
        <c:lblOffset val="100"/>
        <c:tickLblSkip val="1"/>
        <c:noMultiLvlLbl val="0"/>
      </c:catAx>
      <c:valAx>
        <c:axId val="401795344"/>
        <c:scaling>
          <c:orientation val="minMax"/>
          <c:max val="0.4"/>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40308718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4285714285714"/>
          <c:y val="5.4687500000000097E-2"/>
          <c:w val="0.54187192118226601"/>
          <c:h val="0.85937500000000699"/>
        </c:manualLayout>
      </c:layout>
      <c:pieChart>
        <c:varyColors val="1"/>
        <c:ser>
          <c:idx val="0"/>
          <c:order val="0"/>
          <c:tx>
            <c:strRef>
              <c:f>Sheet1!$B$1</c:f>
              <c:strCache>
                <c:ptCount val="1"/>
                <c:pt idx="0">
                  <c:v>SFY 2015</c:v>
                </c:pt>
              </c:strCache>
            </c:strRef>
          </c:tx>
          <c:spPr>
            <a:ln w="19050">
              <a:solidFill>
                <a:schemeClr val="bg1"/>
              </a:solidFill>
            </a:ln>
          </c:spPr>
          <c:dPt>
            <c:idx val="0"/>
            <c:bubble3D val="0"/>
            <c:spPr>
              <a:solidFill>
                <a:schemeClr val="tx2">
                  <a:lumMod val="75000"/>
                </a:schemeClr>
              </a:solidFill>
              <a:ln w="19050">
                <a:solidFill>
                  <a:schemeClr val="bg1"/>
                </a:solidFill>
              </a:ln>
            </c:spPr>
            <c:extLst xmlns:c16r2="http://schemas.microsoft.com/office/drawing/2015/06/chart">
              <c:ext xmlns:c16="http://schemas.microsoft.com/office/drawing/2014/chart" uri="{C3380CC4-5D6E-409C-BE32-E72D297353CC}">
                <c16:uniqueId val="{00000001-7168-4B89-9D9C-56E6AD3DA3B8}"/>
              </c:ext>
            </c:extLst>
          </c:dPt>
          <c:dPt>
            <c:idx val="1"/>
            <c:bubble3D val="0"/>
            <c:spPr>
              <a:solidFill>
                <a:schemeClr val="tx2"/>
              </a:solidFill>
              <a:ln w="19050">
                <a:solidFill>
                  <a:schemeClr val="bg1"/>
                </a:solidFill>
              </a:ln>
            </c:spPr>
            <c:extLst xmlns:c16r2="http://schemas.microsoft.com/office/drawing/2015/06/chart">
              <c:ext xmlns:c16="http://schemas.microsoft.com/office/drawing/2014/chart" uri="{C3380CC4-5D6E-409C-BE32-E72D297353CC}">
                <c16:uniqueId val="{00000003-7168-4B89-9D9C-56E6AD3DA3B8}"/>
              </c:ext>
            </c:extLst>
          </c:dPt>
          <c:dPt>
            <c:idx val="2"/>
            <c:bubble3D val="0"/>
            <c:spPr>
              <a:solidFill>
                <a:schemeClr val="tx2">
                  <a:lumMod val="60000"/>
                  <a:lumOff val="40000"/>
                </a:schemeClr>
              </a:solidFill>
              <a:ln w="19050">
                <a:solidFill>
                  <a:schemeClr val="bg1"/>
                </a:solidFill>
              </a:ln>
            </c:spPr>
            <c:extLst xmlns:c16r2="http://schemas.microsoft.com/office/drawing/2015/06/chart">
              <c:ext xmlns:c16="http://schemas.microsoft.com/office/drawing/2014/chart" uri="{C3380CC4-5D6E-409C-BE32-E72D297353CC}">
                <c16:uniqueId val="{00000005-7168-4B89-9D9C-56E6AD3DA3B8}"/>
              </c:ext>
            </c:extLst>
          </c:dPt>
          <c:dPt>
            <c:idx val="3"/>
            <c:bubble3D val="0"/>
            <c:spPr>
              <a:solidFill>
                <a:schemeClr val="accent1">
                  <a:lumMod val="75000"/>
                </a:schemeClr>
              </a:solidFill>
              <a:ln w="19050">
                <a:solidFill>
                  <a:schemeClr val="bg1"/>
                </a:solidFill>
              </a:ln>
            </c:spPr>
            <c:extLst xmlns:c16r2="http://schemas.microsoft.com/office/drawing/2015/06/chart">
              <c:ext xmlns:c16="http://schemas.microsoft.com/office/drawing/2014/chart" uri="{C3380CC4-5D6E-409C-BE32-E72D297353CC}">
                <c16:uniqueId val="{00000007-7168-4B89-9D9C-56E6AD3DA3B8}"/>
              </c:ext>
            </c:extLst>
          </c:dPt>
          <c:dPt>
            <c:idx val="4"/>
            <c:bubble3D val="0"/>
            <c:spPr>
              <a:solidFill>
                <a:schemeClr val="accent1"/>
              </a:solidFill>
              <a:ln w="19050">
                <a:solidFill>
                  <a:schemeClr val="bg1"/>
                </a:solidFill>
              </a:ln>
            </c:spPr>
            <c:extLst xmlns:c16r2="http://schemas.microsoft.com/office/drawing/2015/06/chart">
              <c:ext xmlns:c16="http://schemas.microsoft.com/office/drawing/2014/chart" uri="{C3380CC4-5D6E-409C-BE32-E72D297353CC}">
                <c16:uniqueId val="{00000009-7168-4B89-9D9C-56E6AD3DA3B8}"/>
              </c:ext>
            </c:extLst>
          </c:dPt>
          <c:dPt>
            <c:idx val="5"/>
            <c:bubble3D val="0"/>
            <c:spPr>
              <a:solidFill>
                <a:schemeClr val="accent1">
                  <a:lumMod val="60000"/>
                  <a:lumOff val="40000"/>
                </a:schemeClr>
              </a:solidFill>
              <a:ln w="19050">
                <a:solidFill>
                  <a:schemeClr val="bg1"/>
                </a:solidFill>
              </a:ln>
            </c:spPr>
            <c:extLst xmlns:c16r2="http://schemas.microsoft.com/office/drawing/2015/06/chart">
              <c:ext xmlns:c16="http://schemas.microsoft.com/office/drawing/2014/chart" uri="{C3380CC4-5D6E-409C-BE32-E72D297353CC}">
                <c16:uniqueId val="{0000000B-7168-4B89-9D9C-56E6AD3DA3B8}"/>
              </c:ext>
            </c:extLst>
          </c:dPt>
          <c:dPt>
            <c:idx val="6"/>
            <c:bubble3D val="0"/>
            <c:spPr>
              <a:solidFill>
                <a:schemeClr val="accent3">
                  <a:lumMod val="75000"/>
                </a:schemeClr>
              </a:solidFill>
              <a:ln w="19050">
                <a:solidFill>
                  <a:schemeClr val="bg1"/>
                </a:solidFill>
              </a:ln>
            </c:spPr>
            <c:extLst xmlns:c16r2="http://schemas.microsoft.com/office/drawing/2015/06/chart">
              <c:ext xmlns:c16="http://schemas.microsoft.com/office/drawing/2014/chart" uri="{C3380CC4-5D6E-409C-BE32-E72D297353CC}">
                <c16:uniqueId val="{0000000D-7168-4B89-9D9C-56E6AD3DA3B8}"/>
              </c:ext>
            </c:extLst>
          </c:dPt>
          <c:dPt>
            <c:idx val="7"/>
            <c:bubble3D val="0"/>
            <c:spPr>
              <a:solidFill>
                <a:schemeClr val="accent3"/>
              </a:solidFill>
              <a:ln w="19050">
                <a:solidFill>
                  <a:schemeClr val="bg1"/>
                </a:solidFill>
              </a:ln>
            </c:spPr>
            <c:extLst xmlns:c16r2="http://schemas.microsoft.com/office/drawing/2015/06/chart">
              <c:ext xmlns:c16="http://schemas.microsoft.com/office/drawing/2014/chart" uri="{C3380CC4-5D6E-409C-BE32-E72D297353CC}">
                <c16:uniqueId val="{0000000F-7168-4B89-9D9C-56E6AD3DA3B8}"/>
              </c:ext>
            </c:extLst>
          </c:dPt>
          <c:dPt>
            <c:idx val="8"/>
            <c:bubble3D val="0"/>
            <c:spPr>
              <a:solidFill>
                <a:schemeClr val="accent3">
                  <a:lumMod val="60000"/>
                  <a:lumOff val="40000"/>
                </a:schemeClr>
              </a:solidFill>
              <a:ln w="19050">
                <a:solidFill>
                  <a:schemeClr val="bg1"/>
                </a:solidFill>
              </a:ln>
            </c:spPr>
            <c:extLst xmlns:c16r2="http://schemas.microsoft.com/office/drawing/2015/06/chart">
              <c:ext xmlns:c16="http://schemas.microsoft.com/office/drawing/2014/chart" uri="{C3380CC4-5D6E-409C-BE32-E72D297353CC}">
                <c16:uniqueId val="{00000011-7168-4B89-9D9C-56E6AD3DA3B8}"/>
              </c:ext>
            </c:extLst>
          </c:dPt>
          <c:dPt>
            <c:idx val="9"/>
            <c:bubble3D val="0"/>
            <c:spPr>
              <a:solidFill>
                <a:schemeClr val="accent2"/>
              </a:solidFill>
              <a:ln w="19050">
                <a:solidFill>
                  <a:schemeClr val="bg1"/>
                </a:solidFill>
              </a:ln>
            </c:spPr>
            <c:extLst xmlns:c16r2="http://schemas.microsoft.com/office/drawing/2015/06/chart">
              <c:ext xmlns:c16="http://schemas.microsoft.com/office/drawing/2014/chart" uri="{C3380CC4-5D6E-409C-BE32-E72D297353CC}">
                <c16:uniqueId val="{00000013-7168-4B89-9D9C-56E6AD3DA3B8}"/>
              </c:ext>
            </c:extLst>
          </c:dPt>
          <c:dPt>
            <c:idx val="10"/>
            <c:bubble3D val="0"/>
            <c:spPr>
              <a:solidFill>
                <a:schemeClr val="tx1"/>
              </a:solidFill>
              <a:ln w="19050">
                <a:solidFill>
                  <a:schemeClr val="bg1"/>
                </a:solidFill>
              </a:ln>
            </c:spPr>
            <c:extLst xmlns:c16r2="http://schemas.microsoft.com/office/drawing/2015/06/chart">
              <c:ext xmlns:c16="http://schemas.microsoft.com/office/drawing/2014/chart" uri="{C3380CC4-5D6E-409C-BE32-E72D297353CC}">
                <c16:uniqueId val="{00000015-7168-4B89-9D9C-56E6AD3DA3B8}"/>
              </c:ext>
            </c:extLst>
          </c:dPt>
          <c:dLbls>
            <c:dLbl>
              <c:idx val="0"/>
              <c:spPr>
                <a:noFill/>
                <a:ln>
                  <a:noFill/>
                </a:ln>
                <a:effectLst/>
              </c:spPr>
              <c:txPr>
                <a:bodyPr/>
                <a:lstStyle/>
                <a:p>
                  <a:pPr>
                    <a:defRPr sz="1000" b="1">
                      <a:solidFill>
                        <a:schemeClr val="bg1"/>
                      </a:solidFill>
                    </a:defRPr>
                  </a:pPr>
                  <a:endParaRPr lang="en-US"/>
                </a:p>
              </c:txPr>
              <c:dLblPos val="inEnd"/>
              <c:showLegendKey val="0"/>
              <c:showVal val="0"/>
              <c:showCatName val="0"/>
              <c:showSerName val="0"/>
              <c:showPercent val="1"/>
              <c:showBubbleSize val="0"/>
            </c:dLbl>
            <c:dLbl>
              <c:idx val="1"/>
              <c:spPr/>
              <c:txPr>
                <a:bodyPr/>
                <a:lstStyle/>
                <a:p>
                  <a:pPr>
                    <a:defRPr sz="1000" b="1">
                      <a:solidFill>
                        <a:schemeClr val="bg1"/>
                      </a:solidFill>
                    </a:defRPr>
                  </a:pPr>
                  <a:endParaRPr lang="en-US"/>
                </a:p>
              </c:txPr>
              <c:dLblPos val="inEnd"/>
              <c:showLegendKey val="0"/>
              <c:showVal val="0"/>
              <c:showCatName val="0"/>
              <c:showSerName val="0"/>
              <c:showPercent val="1"/>
              <c:showBubbleSize val="0"/>
            </c:dLbl>
            <c:dLbl>
              <c:idx val="2"/>
              <c:spPr/>
              <c:txPr>
                <a:bodyPr/>
                <a:lstStyle/>
                <a:p>
                  <a:pPr algn="ctr">
                    <a:defRPr lang="en-US" sz="10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3"/>
              <c:spPr/>
              <c:txPr>
                <a:bodyPr/>
                <a:lstStyle/>
                <a:p>
                  <a:pPr algn="ctr">
                    <a:defRPr lang="en-US" sz="10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4"/>
              <c:spPr/>
              <c:txPr>
                <a:bodyPr/>
                <a:lstStyle/>
                <a:p>
                  <a:pPr algn="ctr">
                    <a:defRPr lang="en-US" sz="10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5"/>
              <c:spPr/>
              <c:txPr>
                <a:bodyPr/>
                <a:lstStyle/>
                <a:p>
                  <a:pPr algn="ctr">
                    <a:defRPr lang="en-US" sz="10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dLbl>
            <c:dLbl>
              <c:idx val="6"/>
              <c:spPr>
                <a:noFill/>
                <a:ln>
                  <a:noFill/>
                </a:ln>
                <a:effectLst/>
              </c:spPr>
              <c:txPr>
                <a:bodyPr/>
                <a:lstStyle/>
                <a:p>
                  <a:pPr>
                    <a:defRPr sz="1000" b="1">
                      <a:solidFill>
                        <a:schemeClr val="bg1"/>
                      </a:solidFill>
                    </a:defRPr>
                  </a:pPr>
                  <a:endParaRPr lang="en-US"/>
                </a:p>
              </c:txPr>
              <c:dLblPos val="inEnd"/>
              <c:showLegendKey val="0"/>
              <c:showVal val="0"/>
              <c:showCatName val="0"/>
              <c:showSerName val="0"/>
              <c:showPercent val="1"/>
              <c:showBubbleSize val="0"/>
            </c:dLbl>
            <c:dLbl>
              <c:idx val="9"/>
              <c:spPr>
                <a:noFill/>
                <a:ln>
                  <a:noFill/>
                </a:ln>
                <a:effectLst/>
              </c:spPr>
              <c:txPr>
                <a:bodyPr/>
                <a:lstStyle/>
                <a:p>
                  <a:pPr>
                    <a:defRPr sz="1000" b="1">
                      <a:solidFill>
                        <a:schemeClr val="bg1"/>
                      </a:solidFill>
                    </a:defRPr>
                  </a:pPr>
                  <a:endParaRPr lang="en-US"/>
                </a:p>
              </c:txPr>
              <c:dLblPos val="inEnd"/>
              <c:showLegendKey val="0"/>
              <c:showVal val="0"/>
              <c:showCatName val="0"/>
              <c:showSerName val="0"/>
              <c:showPercent val="1"/>
              <c:showBubbleSize val="0"/>
            </c:dLbl>
            <c:dLbl>
              <c:idx val="10"/>
              <c:spPr>
                <a:noFill/>
                <a:ln>
                  <a:noFill/>
                </a:ln>
                <a:effectLst/>
              </c:spPr>
              <c:txPr>
                <a:bodyPr/>
                <a:lstStyle/>
                <a:p>
                  <a:pPr>
                    <a:defRPr sz="1000" b="1">
                      <a:solidFill>
                        <a:schemeClr val="bg1"/>
                      </a:solidFill>
                    </a:defRPr>
                  </a:pPr>
                  <a:endParaRPr lang="en-US"/>
                </a:p>
              </c:txPr>
              <c:dLblPos val="inEnd"/>
              <c:showLegendKey val="0"/>
              <c:showVal val="0"/>
              <c:showCatName val="0"/>
              <c:showSerName val="0"/>
              <c:showPercent val="1"/>
              <c:showBubbleSize val="0"/>
            </c:dLbl>
            <c:spPr>
              <a:noFill/>
              <a:ln>
                <a:noFill/>
              </a:ln>
              <a:effectLst/>
            </c:spPr>
            <c:txPr>
              <a:bodyPr/>
              <a:lstStyle/>
              <a:p>
                <a:pPr>
                  <a:defRPr sz="1000" b="1">
                    <a:solidFill>
                      <a:schemeClr val="tx1"/>
                    </a:solidFill>
                  </a:defRPr>
                </a:pPr>
                <a:endParaRPr lang="en-US"/>
              </a:p>
            </c:txPr>
            <c:dLblPos val="inEnd"/>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Sheet1!$A$2:$A$12</c:f>
              <c:strCache>
                <c:ptCount val="11"/>
                <c:pt idx="0">
                  <c:v>MCO</c:v>
                </c:pt>
                <c:pt idx="1">
                  <c:v>MBHO</c:v>
                </c:pt>
                <c:pt idx="2">
                  <c:v>SCO/PACE/One Care</c:v>
                </c:pt>
                <c:pt idx="3">
                  <c:v>Nursing</c:v>
                </c:pt>
                <c:pt idx="4">
                  <c:v>LTC</c:v>
                </c:pt>
                <c:pt idx="5">
                  <c:v>Hosp In</c:v>
                </c:pt>
                <c:pt idx="6">
                  <c:v>Hosp Out</c:v>
                </c:pt>
                <c:pt idx="7">
                  <c:v>Pharm</c:v>
                </c:pt>
                <c:pt idx="8">
                  <c:v>Dental and CHC</c:v>
                </c:pt>
                <c:pt idx="9">
                  <c:v>Physician</c:v>
                </c:pt>
                <c:pt idx="10">
                  <c:v>Other and Transportation</c:v>
                </c:pt>
              </c:strCache>
            </c:strRef>
          </c:cat>
          <c:val>
            <c:numRef>
              <c:f>Sheet1!$B$2:$B$12</c:f>
              <c:numCache>
                <c:formatCode>"$"#,##0.00</c:formatCode>
                <c:ptCount val="11"/>
                <c:pt idx="0">
                  <c:v>4701.0565661399987</c:v>
                </c:pt>
                <c:pt idx="1">
                  <c:v>494.78941173000015</c:v>
                </c:pt>
                <c:pt idx="2">
                  <c:v>1425.1637509199998</c:v>
                </c:pt>
                <c:pt idx="3">
                  <c:v>1415.9375802500003</c:v>
                </c:pt>
                <c:pt idx="4">
                  <c:v>2125.81812085</c:v>
                </c:pt>
                <c:pt idx="5">
                  <c:v>846.06645157000003</c:v>
                </c:pt>
                <c:pt idx="6">
                  <c:v>596.52109956999959</c:v>
                </c:pt>
                <c:pt idx="7">
                  <c:v>649.00399471999935</c:v>
                </c:pt>
                <c:pt idx="8">
                  <c:v>444.66744778999936</c:v>
                </c:pt>
                <c:pt idx="9">
                  <c:v>309.82640648999973</c:v>
                </c:pt>
                <c:pt idx="10">
                  <c:v>536.6526909400003</c:v>
                </c:pt>
              </c:numCache>
            </c:numRef>
          </c:val>
          <c:extLst xmlns:c16r2="http://schemas.microsoft.com/office/drawing/2015/06/chart">
            <c:ext xmlns:c16="http://schemas.microsoft.com/office/drawing/2014/chart" uri="{C3380CC4-5D6E-409C-BE32-E72D297353CC}">
              <c16:uniqueId val="{00000016-7168-4B89-9D9C-56E6AD3DA3B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320374015748035E-2"/>
          <c:y val="3.547130889788936E-2"/>
          <c:w val="0.89582299868766402"/>
          <c:h val="0.74449704724409449"/>
        </c:manualLayout>
      </c:layout>
      <c:barChart>
        <c:barDir val="col"/>
        <c:grouping val="clustered"/>
        <c:varyColors val="0"/>
        <c:ser>
          <c:idx val="0"/>
          <c:order val="0"/>
          <c:tx>
            <c:strRef>
              <c:f>Sheet1!$B$1</c:f>
              <c:strCache>
                <c:ptCount val="1"/>
                <c:pt idx="0">
                  <c:v>SFY2013</c:v>
                </c:pt>
              </c:strCache>
            </c:strRef>
          </c:tx>
          <c:spPr>
            <a:solidFill>
              <a:schemeClr val="accent1"/>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Sheet1!$B$2:$B$9</c:f>
              <c:numCache>
                <c:formatCode>_("$"* #,##0.00_);_("$"* \(#,##0.00\);_("$"* "-"??_);_(@_)</c:formatCode>
                <c:ptCount val="8"/>
                <c:pt idx="0">
                  <c:v>3.1640387692600003</c:v>
                </c:pt>
                <c:pt idx="1">
                  <c:v>0.78036784299000006</c:v>
                </c:pt>
                <c:pt idx="2">
                  <c:v>1.4432283461300002</c:v>
                </c:pt>
                <c:pt idx="3">
                  <c:v>1.4327486900400008</c:v>
                </c:pt>
                <c:pt idx="4">
                  <c:v>1.3295459374700009</c:v>
                </c:pt>
                <c:pt idx="5">
                  <c:v>0.51187040609000023</c:v>
                </c:pt>
                <c:pt idx="6">
                  <c:v>0.32797517664999998</c:v>
                </c:pt>
                <c:pt idx="7">
                  <c:v>0.77993835997000127</c:v>
                </c:pt>
              </c:numCache>
            </c:numRef>
          </c:val>
          <c:extLst xmlns:c16r2="http://schemas.microsoft.com/office/drawing/2015/06/chart">
            <c:ext xmlns:c16="http://schemas.microsoft.com/office/drawing/2014/chart" uri="{C3380CC4-5D6E-409C-BE32-E72D297353CC}">
              <c16:uniqueId val="{00000000-6488-4597-8475-FE69E71EF4D5}"/>
            </c:ext>
          </c:extLst>
        </c:ser>
        <c:ser>
          <c:idx val="1"/>
          <c:order val="1"/>
          <c:tx>
            <c:strRef>
              <c:f>Sheet1!$C$1</c:f>
              <c:strCache>
                <c:ptCount val="1"/>
                <c:pt idx="0">
                  <c:v>SFY 2014</c:v>
                </c:pt>
              </c:strCache>
            </c:strRef>
          </c:tx>
          <c:spPr>
            <a:solidFill>
              <a:srgbClr val="969696"/>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Sheet1!$C$2:$C$9</c:f>
              <c:numCache>
                <c:formatCode>_("$"* #,##0.00_);_("$"* \(#,##0.00\);_("$"* "-"??_);_(@_)</c:formatCode>
                <c:ptCount val="8"/>
                <c:pt idx="0">
                  <c:v>3.8640697201699989</c:v>
                </c:pt>
                <c:pt idx="1">
                  <c:v>0.97768619585000016</c:v>
                </c:pt>
                <c:pt idx="2">
                  <c:v>1.4226255318299998</c:v>
                </c:pt>
                <c:pt idx="3">
                  <c:v>1.6013392208199999</c:v>
                </c:pt>
                <c:pt idx="4">
                  <c:v>1.31398448584</c:v>
                </c:pt>
                <c:pt idx="5">
                  <c:v>0.56041731172000042</c:v>
                </c:pt>
                <c:pt idx="6">
                  <c:v>0.35677008842000008</c:v>
                </c:pt>
                <c:pt idx="7">
                  <c:v>0.82194519397000032</c:v>
                </c:pt>
              </c:numCache>
            </c:numRef>
          </c:val>
          <c:extLst xmlns:c16r2="http://schemas.microsoft.com/office/drawing/2015/06/chart">
            <c:ext xmlns:c16="http://schemas.microsoft.com/office/drawing/2014/chart" uri="{C3380CC4-5D6E-409C-BE32-E72D297353CC}">
              <c16:uniqueId val="{00000001-6488-4597-8475-FE69E71EF4D5}"/>
            </c:ext>
          </c:extLst>
        </c:ser>
        <c:ser>
          <c:idx val="2"/>
          <c:order val="2"/>
          <c:tx>
            <c:strRef>
              <c:f>Sheet1!$D$1</c:f>
              <c:strCache>
                <c:ptCount val="1"/>
                <c:pt idx="0">
                  <c:v>SFY 2015</c:v>
                </c:pt>
              </c:strCache>
            </c:strRef>
          </c:tx>
          <c:spPr>
            <a:solidFill>
              <a:srgbClr val="CBA344"/>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Sheet1!$D$2:$D$9</c:f>
              <c:numCache>
                <c:formatCode>_("$"* #,##0.00_);_("$"* \(#,##0.00\);_("$"* "-"??_);_(@_)</c:formatCode>
                <c:ptCount val="8"/>
                <c:pt idx="0">
                  <c:v>4.7960560255199987</c:v>
                </c:pt>
                <c:pt idx="1">
                  <c:v>1.23144320276</c:v>
                </c:pt>
                <c:pt idx="2">
                  <c:v>1.40888194666</c:v>
                </c:pt>
                <c:pt idx="3">
                  <c:v>1.8489137983400001</c:v>
                </c:pt>
                <c:pt idx="4">
                  <c:v>1.5427264698800003</c:v>
                </c:pt>
                <c:pt idx="5">
                  <c:v>0.66147518929000071</c:v>
                </c:pt>
                <c:pt idx="6">
                  <c:v>0.38652117363000005</c:v>
                </c:pt>
                <c:pt idx="7">
                  <c:v>0.91569334595000074</c:v>
                </c:pt>
              </c:numCache>
            </c:numRef>
          </c:val>
          <c:extLst xmlns:c16r2="http://schemas.microsoft.com/office/drawing/2015/06/chart">
            <c:ext xmlns:c16="http://schemas.microsoft.com/office/drawing/2014/chart" uri="{C3380CC4-5D6E-409C-BE32-E72D297353CC}">
              <c16:uniqueId val="{00000002-6488-4597-8475-FE69E71EF4D5}"/>
            </c:ext>
          </c:extLst>
        </c:ser>
        <c:ser>
          <c:idx val="3"/>
          <c:order val="3"/>
          <c:tx>
            <c:strRef>
              <c:f>Sheet1!$E$1</c:f>
              <c:strCache>
                <c:ptCount val="1"/>
                <c:pt idx="0">
                  <c:v>SFY 2016</c:v>
                </c:pt>
              </c:strCache>
            </c:strRef>
          </c:tx>
          <c:spPr>
            <a:solidFill>
              <a:srgbClr val="A7CAC4"/>
            </a:solidFill>
          </c:spPr>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Sheet1!$E$2:$E$9</c:f>
              <c:numCache>
                <c:formatCode>_("$"* #,##0.00_);_("$"* \(#,##0.00\);_("$"* "-"??_);_(@_)</c:formatCode>
                <c:ptCount val="8"/>
                <c:pt idx="0">
                  <c:v>5.1958459778699986</c:v>
                </c:pt>
                <c:pt idx="1">
                  <c:v>1.4251637509199999</c:v>
                </c:pt>
                <c:pt idx="2">
                  <c:v>1.4159375802500003</c:v>
                </c:pt>
                <c:pt idx="3">
                  <c:v>2.12581812085</c:v>
                </c:pt>
                <c:pt idx="4">
                  <c:v>1.4425875511399997</c:v>
                </c:pt>
                <c:pt idx="5">
                  <c:v>0.64900399471999937</c:v>
                </c:pt>
                <c:pt idx="6">
                  <c:v>0.30982640648999971</c:v>
                </c:pt>
                <c:pt idx="7">
                  <c:v>0.98132013872999957</c:v>
                </c:pt>
              </c:numCache>
            </c:numRef>
          </c:val>
          <c:extLst xmlns:c16r2="http://schemas.microsoft.com/office/drawing/2015/06/chart">
            <c:ext xmlns:c16="http://schemas.microsoft.com/office/drawing/2014/chart" uri="{C3380CC4-5D6E-409C-BE32-E72D297353CC}">
              <c16:uniqueId val="{00000003-6488-4597-8475-FE69E71EF4D5}"/>
            </c:ext>
          </c:extLst>
        </c:ser>
        <c:ser>
          <c:idx val="4"/>
          <c:order val="4"/>
          <c:tx>
            <c:strRef>
              <c:f>Sheet1!$F$1</c:f>
              <c:strCache>
                <c:ptCount val="1"/>
                <c:pt idx="0">
                  <c:v>Column2</c:v>
                </c:pt>
              </c:strCache>
            </c:strRef>
          </c:tx>
          <c:invertIfNegative val="0"/>
          <c:cat>
            <c:strRef>
              <c:f>Sheet1!$A$2:$A$9</c:f>
              <c:strCache>
                <c:ptCount val="8"/>
                <c:pt idx="0">
                  <c:v>MCO/
MBHP</c:v>
                </c:pt>
                <c:pt idx="1">
                  <c:v>PACE/
SCO/
One Care</c:v>
                </c:pt>
                <c:pt idx="2">
                  <c:v>Nursing
Homes</c:v>
                </c:pt>
                <c:pt idx="3">
                  <c:v>CLTSS* </c:v>
                </c:pt>
                <c:pt idx="4">
                  <c:v>Hospitals
(In/Out)</c:v>
                </c:pt>
                <c:pt idx="5">
                  <c:v>Pharmacy</c:v>
                </c:pt>
                <c:pt idx="6">
                  <c:v>Physician</c:v>
                </c:pt>
                <c:pt idx="7">
                  <c:v>Other**</c:v>
                </c:pt>
              </c:strCache>
            </c:strRef>
          </c:cat>
          <c:val>
            <c:numRef>
              <c:f>Sheet1!$F$2:$F$9</c:f>
              <c:numCache>
                <c:formatCode>General</c:formatCode>
                <c:ptCount val="8"/>
              </c:numCache>
            </c:numRef>
          </c:val>
          <c:extLst xmlns:c16r2="http://schemas.microsoft.com/office/drawing/2015/06/chart">
            <c:ext xmlns:c16="http://schemas.microsoft.com/office/drawing/2014/chart" uri="{C3380CC4-5D6E-409C-BE32-E72D297353CC}">
              <c16:uniqueId val="{00000004-6488-4597-8475-FE69E71EF4D5}"/>
            </c:ext>
          </c:extLst>
        </c:ser>
        <c:dLbls>
          <c:showLegendKey val="0"/>
          <c:showVal val="0"/>
          <c:showCatName val="0"/>
          <c:showSerName val="0"/>
          <c:showPercent val="0"/>
          <c:showBubbleSize val="0"/>
        </c:dLbls>
        <c:gapWidth val="80"/>
        <c:axId val="410572200"/>
        <c:axId val="410572592"/>
      </c:barChart>
      <c:catAx>
        <c:axId val="410572200"/>
        <c:scaling>
          <c:orientation val="minMax"/>
        </c:scaling>
        <c:delete val="0"/>
        <c:axPos val="b"/>
        <c:numFmt formatCode="General" sourceLinked="0"/>
        <c:majorTickMark val="none"/>
        <c:minorTickMark val="none"/>
        <c:tickLblPos val="nextTo"/>
        <c:spPr>
          <a:ln>
            <a:solidFill>
              <a:schemeClr val="bg1">
                <a:lumMod val="50000"/>
              </a:schemeClr>
            </a:solidFill>
          </a:ln>
        </c:spPr>
        <c:txPr>
          <a:bodyPr anchor="t" anchorCtr="0"/>
          <a:lstStyle/>
          <a:p>
            <a:pPr>
              <a:defRPr sz="900" b="1"/>
            </a:pPr>
            <a:endParaRPr lang="en-US"/>
          </a:p>
        </c:txPr>
        <c:crossAx val="410572592"/>
        <c:crosses val="autoZero"/>
        <c:auto val="0"/>
        <c:lblAlgn val="ctr"/>
        <c:lblOffset val="100"/>
        <c:noMultiLvlLbl val="0"/>
      </c:catAx>
      <c:valAx>
        <c:axId val="410572592"/>
        <c:scaling>
          <c:orientation val="minMax"/>
        </c:scaling>
        <c:delete val="0"/>
        <c:axPos val="l"/>
        <c:majorGridlines>
          <c:spPr>
            <a:ln>
              <a:solidFill>
                <a:schemeClr val="bg1">
                  <a:lumMod val="85000"/>
                </a:schemeClr>
              </a:solidFill>
            </a:ln>
          </c:spPr>
        </c:majorGridlines>
        <c:numFmt formatCode="&quot;$&quot;#,##0.0" sourceLinked="0"/>
        <c:majorTickMark val="none"/>
        <c:minorTickMark val="none"/>
        <c:tickLblPos val="nextTo"/>
        <c:spPr>
          <a:ln>
            <a:noFill/>
          </a:ln>
        </c:spPr>
        <c:txPr>
          <a:bodyPr/>
          <a:lstStyle/>
          <a:p>
            <a:pPr>
              <a:defRPr sz="1000"/>
            </a:pPr>
            <a:endParaRPr lang="en-US"/>
          </a:p>
        </c:txPr>
        <c:crossAx val="41057220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Non-disabled Children</c:v>
                </c:pt>
              </c:strCache>
            </c:strRef>
          </c:tx>
          <c:spPr>
            <a:solidFill>
              <a:schemeClr val="accent1"/>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Sheet1!$B$2:$C$2</c:f>
              <c:numCache>
                <c:formatCode>General</c:formatCode>
                <c:ptCount val="2"/>
                <c:pt idx="0">
                  <c:v>0.32290670704633356</c:v>
                </c:pt>
                <c:pt idx="1">
                  <c:v>0.16343345916840971</c:v>
                </c:pt>
              </c:numCache>
            </c:numRef>
          </c:val>
          <c:extLst xmlns:c16r2="http://schemas.microsoft.com/office/drawing/2015/06/chart">
            <c:ext xmlns:c16="http://schemas.microsoft.com/office/drawing/2014/chart" uri="{C3380CC4-5D6E-409C-BE32-E72D297353CC}">
              <c16:uniqueId val="{00000000-1535-4936-B056-983EFE5E47E9}"/>
            </c:ext>
          </c:extLst>
        </c:ser>
        <c:ser>
          <c:idx val="1"/>
          <c:order val="1"/>
          <c:tx>
            <c:strRef>
              <c:f>Sheet1!$A$3</c:f>
              <c:strCache>
                <c:ptCount val="1"/>
                <c:pt idx="0">
                  <c:v>Non-disabled Adults</c:v>
                </c:pt>
              </c:strCache>
            </c:strRef>
          </c:tx>
          <c:spPr>
            <a:solidFill>
              <a:srgbClr val="FFFFFF">
                <a:lumMod val="50000"/>
              </a:srgbClr>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Sheet1!$B$3:$C$3</c:f>
              <c:numCache>
                <c:formatCode>General</c:formatCode>
                <c:ptCount val="2"/>
                <c:pt idx="0">
                  <c:v>0.42665856208461611</c:v>
                </c:pt>
                <c:pt idx="1">
                  <c:v>0.26085884019665934</c:v>
                </c:pt>
              </c:numCache>
            </c:numRef>
          </c:val>
          <c:extLst xmlns:c16r2="http://schemas.microsoft.com/office/drawing/2015/06/chart">
            <c:ext xmlns:c16="http://schemas.microsoft.com/office/drawing/2014/chart" uri="{C3380CC4-5D6E-409C-BE32-E72D297353CC}">
              <c16:uniqueId val="{00000001-1535-4936-B056-983EFE5E47E9}"/>
            </c:ext>
          </c:extLst>
        </c:ser>
        <c:ser>
          <c:idx val="2"/>
          <c:order val="2"/>
          <c:tx>
            <c:strRef>
              <c:f>Sheet1!$A$4</c:f>
              <c:strCache>
                <c:ptCount val="1"/>
                <c:pt idx="0">
                  <c:v>Adults &amp; Children with Disabilities</c:v>
                </c:pt>
              </c:strCache>
            </c:strRef>
          </c:tx>
          <c:spPr>
            <a:solidFill>
              <a:srgbClr val="CBA344"/>
            </a:solidFill>
          </c:spPr>
          <c:invertIfNegative val="0"/>
          <c:dLbls>
            <c:numFmt formatCode="0%" sourceLinked="0"/>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Sheet1!$B$4:$C$4</c:f>
              <c:numCache>
                <c:formatCode>General</c:formatCode>
                <c:ptCount val="2"/>
                <c:pt idx="0">
                  <c:v>0.15977399644819315</c:v>
                </c:pt>
                <c:pt idx="1">
                  <c:v>0.32683253817374325</c:v>
                </c:pt>
              </c:numCache>
            </c:numRef>
          </c:val>
          <c:extLst xmlns:c16r2="http://schemas.microsoft.com/office/drawing/2015/06/chart">
            <c:ext xmlns:c16="http://schemas.microsoft.com/office/drawing/2014/chart" uri="{C3380CC4-5D6E-409C-BE32-E72D297353CC}">
              <c16:uniqueId val="{00000002-1535-4936-B056-983EFE5E47E9}"/>
            </c:ext>
          </c:extLst>
        </c:ser>
        <c:ser>
          <c:idx val="3"/>
          <c:order val="3"/>
          <c:tx>
            <c:strRef>
              <c:f>Sheet1!$A$5</c:f>
              <c:strCache>
                <c:ptCount val="1"/>
                <c:pt idx="0">
                  <c:v>Seniors</c:v>
                </c:pt>
              </c:strCache>
            </c:strRef>
          </c:tx>
          <c:spPr>
            <a:solidFill>
              <a:srgbClr val="5A8F7C"/>
            </a:solidFill>
          </c:spPr>
          <c:invertIfNegative val="0"/>
          <c:dLbls>
            <c:numFmt formatCode="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Sheet1!$B$1:$C$1</c:f>
              <c:strCache>
                <c:ptCount val="2"/>
                <c:pt idx="0">
                  <c:v>Enrollment</c:v>
                </c:pt>
                <c:pt idx="1">
                  <c:v>Spending</c:v>
                </c:pt>
              </c:strCache>
            </c:strRef>
          </c:cat>
          <c:val>
            <c:numRef>
              <c:f>Sheet1!$B$5:$C$5</c:f>
              <c:numCache>
                <c:formatCode>General</c:formatCode>
                <c:ptCount val="2"/>
                <c:pt idx="0">
                  <c:v>9.066073442085712E-2</c:v>
                </c:pt>
                <c:pt idx="1">
                  <c:v>0.24887516246118771</c:v>
                </c:pt>
              </c:numCache>
            </c:numRef>
          </c:val>
          <c:extLst xmlns:c16r2="http://schemas.microsoft.com/office/drawing/2015/06/chart">
            <c:ext xmlns:c16="http://schemas.microsoft.com/office/drawing/2014/chart" uri="{C3380CC4-5D6E-409C-BE32-E72D297353CC}">
              <c16:uniqueId val="{00000003-1535-4936-B056-983EFE5E47E9}"/>
            </c:ext>
          </c:extLst>
        </c:ser>
        <c:dLbls>
          <c:dLblPos val="ctr"/>
          <c:showLegendKey val="0"/>
          <c:showVal val="1"/>
          <c:showCatName val="0"/>
          <c:showSerName val="0"/>
          <c:showPercent val="0"/>
          <c:showBubbleSize val="0"/>
        </c:dLbls>
        <c:gapWidth val="80"/>
        <c:overlap val="100"/>
        <c:serLines>
          <c:spPr>
            <a:ln w="6350">
              <a:solidFill>
                <a:schemeClr val="tx1"/>
              </a:solidFill>
              <a:prstDash val="dash"/>
            </a:ln>
          </c:spPr>
        </c:serLines>
        <c:axId val="410571416"/>
        <c:axId val="410573376"/>
      </c:barChart>
      <c:catAx>
        <c:axId val="410571416"/>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410573376"/>
        <c:crosses val="autoZero"/>
        <c:auto val="1"/>
        <c:lblAlgn val="ctr"/>
        <c:lblOffset val="100"/>
        <c:noMultiLvlLbl val="0"/>
      </c:catAx>
      <c:valAx>
        <c:axId val="410573376"/>
        <c:scaling>
          <c:orientation val="minMax"/>
          <c:max val="1"/>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410571416"/>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SFY2016</c:v>
                </c:pt>
              </c:strCache>
            </c:strRef>
          </c:tx>
          <c:spPr>
            <a:solidFill>
              <a:schemeClr val="tx2"/>
            </a:solidFill>
          </c:spPr>
          <c:invertIfNegative val="0"/>
          <c:dLbls>
            <c:numFmt formatCode="&quot;$&quot;#,##0" sourceLinked="0"/>
            <c:spPr>
              <a:noFill/>
              <a:ln>
                <a:noFill/>
              </a:ln>
              <a:effectLst/>
            </c:spPr>
            <c:txPr>
              <a:bodyPr/>
              <a:lstStyle/>
              <a:p>
                <a:pPr algn="ctr">
                  <a:defRPr lang="en-US" sz="1200" b="1"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Total (All Members)</c:v>
                </c:pt>
                <c:pt idx="1">
                  <c:v>Non-Disabled Children</c:v>
                </c:pt>
                <c:pt idx="2">
                  <c:v>Non-Disabled Adults</c:v>
                </c:pt>
                <c:pt idx="3">
                  <c:v>Adults with Disabilities</c:v>
                </c:pt>
                <c:pt idx="4">
                  <c:v>Children with Disabilities</c:v>
                </c:pt>
                <c:pt idx="5">
                  <c:v>Seniors</c:v>
                </c:pt>
              </c:strCache>
            </c:strRef>
          </c:cat>
          <c:val>
            <c:numRef>
              <c:f>Sheet1!$B$2:$B$7</c:f>
              <c:numCache>
                <c:formatCode>_("$"* #,##0_);_("$"* \(#,##0\);_("$"* "-"??_);_(@_)</c:formatCode>
                <c:ptCount val="6"/>
                <c:pt idx="0">
                  <c:v>7270.9031041259605</c:v>
                </c:pt>
                <c:pt idx="1">
                  <c:v>3679.0549171210059</c:v>
                </c:pt>
                <c:pt idx="2">
                  <c:v>4446.517316106545</c:v>
                </c:pt>
                <c:pt idx="3">
                  <c:v>14929.283939181758</c:v>
                </c:pt>
                <c:pt idx="4">
                  <c:v>14400.500079827802</c:v>
                </c:pt>
                <c:pt idx="5">
                  <c:v>19954.216830523193</c:v>
                </c:pt>
              </c:numCache>
            </c:numRef>
          </c:val>
          <c:extLst xmlns:c16r2="http://schemas.microsoft.com/office/drawing/2015/06/chart">
            <c:ext xmlns:c16="http://schemas.microsoft.com/office/drawing/2014/chart" uri="{C3380CC4-5D6E-409C-BE32-E72D297353CC}">
              <c16:uniqueId val="{00000000-09F7-4CE2-A3D4-85F8EFD63880}"/>
            </c:ext>
          </c:extLst>
        </c:ser>
        <c:ser>
          <c:idx val="1"/>
          <c:order val="1"/>
          <c:tx>
            <c:strRef>
              <c:f>Sheet1!$C$1</c:f>
              <c:strCache>
                <c:ptCount val="1"/>
                <c:pt idx="0">
                  <c:v>SFY2015</c:v>
                </c:pt>
              </c:strCache>
            </c:strRef>
          </c:tx>
          <c:invertIfNegative val="0"/>
          <c:dLbls>
            <c:numFmt formatCode="&quot;$&quot;#,##0" sourceLinked="0"/>
            <c:spPr>
              <a:noFill/>
              <a:ln>
                <a:noFill/>
              </a:ln>
              <a:effectLst/>
            </c:spPr>
            <c:txPr>
              <a:bodyPr/>
              <a:lstStyle/>
              <a:p>
                <a:pPr algn="ctr">
                  <a:defRPr lang="en-US" sz="1200" b="1"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Total (All Members)</c:v>
                </c:pt>
                <c:pt idx="1">
                  <c:v>Non-Disabled Children</c:v>
                </c:pt>
                <c:pt idx="2">
                  <c:v>Non-Disabled Adults</c:v>
                </c:pt>
                <c:pt idx="3">
                  <c:v>Adults with Disabilities</c:v>
                </c:pt>
                <c:pt idx="4">
                  <c:v>Children with Disabilities</c:v>
                </c:pt>
                <c:pt idx="5">
                  <c:v>Seniors</c:v>
                </c:pt>
              </c:strCache>
            </c:strRef>
          </c:cat>
          <c:val>
            <c:numRef>
              <c:f>Sheet1!$C$2:$C$7</c:f>
              <c:numCache>
                <c:formatCode>_("$"* #,##0_);_("$"* \(#,##0\);_("$"* "-"??_);_(@_)</c:formatCode>
                <c:ptCount val="6"/>
                <c:pt idx="0">
                  <c:v>7111.534803401204</c:v>
                </c:pt>
                <c:pt idx="1">
                  <c:v>3580.7446683830794</c:v>
                </c:pt>
                <c:pt idx="2">
                  <c:v>4322.6718586863963</c:v>
                </c:pt>
                <c:pt idx="3">
                  <c:v>14045.542252357451</c:v>
                </c:pt>
                <c:pt idx="4">
                  <c:v>14224.145396966956</c:v>
                </c:pt>
                <c:pt idx="5">
                  <c:v>18911.539136132655</c:v>
                </c:pt>
              </c:numCache>
            </c:numRef>
          </c:val>
          <c:extLst xmlns:c16r2="http://schemas.microsoft.com/office/drawing/2015/06/chart">
            <c:ext xmlns:c16="http://schemas.microsoft.com/office/drawing/2014/chart" uri="{C3380CC4-5D6E-409C-BE32-E72D297353CC}">
              <c16:uniqueId val="{00000001-09F7-4CE2-A3D4-85F8EFD63880}"/>
            </c:ext>
          </c:extLst>
        </c:ser>
        <c:dLbls>
          <c:showLegendKey val="0"/>
          <c:showVal val="0"/>
          <c:showCatName val="0"/>
          <c:showSerName val="0"/>
          <c:showPercent val="0"/>
          <c:showBubbleSize val="0"/>
        </c:dLbls>
        <c:gapWidth val="100"/>
        <c:axId val="402479000"/>
        <c:axId val="402472728"/>
      </c:barChart>
      <c:catAx>
        <c:axId val="402479000"/>
        <c:scaling>
          <c:orientation val="minMax"/>
        </c:scaling>
        <c:delete val="0"/>
        <c:axPos val="l"/>
        <c:numFmt formatCode="General" sourceLinked="0"/>
        <c:majorTickMark val="none"/>
        <c:minorTickMark val="none"/>
        <c:tickLblPos val="nextTo"/>
        <c:spPr>
          <a:ln>
            <a:solidFill>
              <a:schemeClr val="bg1">
                <a:lumMod val="50000"/>
              </a:schemeClr>
            </a:solidFill>
          </a:ln>
        </c:spPr>
        <c:txPr>
          <a:bodyPr/>
          <a:lstStyle/>
          <a:p>
            <a:pPr>
              <a:defRPr sz="1000" b="1"/>
            </a:pPr>
            <a:endParaRPr lang="en-US"/>
          </a:p>
        </c:txPr>
        <c:crossAx val="402472728"/>
        <c:crosses val="autoZero"/>
        <c:auto val="1"/>
        <c:lblAlgn val="ctr"/>
        <c:lblOffset val="100"/>
        <c:noMultiLvlLbl val="0"/>
      </c:catAx>
      <c:valAx>
        <c:axId val="402472728"/>
        <c:scaling>
          <c:orientation val="minMax"/>
          <c:min val="0"/>
        </c:scaling>
        <c:delete val="1"/>
        <c:axPos val="b"/>
        <c:numFmt formatCode="&quot;$&quot;#,##0" sourceLinked="0"/>
        <c:majorTickMark val="out"/>
        <c:minorTickMark val="none"/>
        <c:tickLblPos val="nextTo"/>
        <c:crossAx val="4024790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908958799258E-2"/>
          <c:y val="3.8004422332780501E-2"/>
          <c:w val="0.92596861447789602"/>
          <c:h val="0.77722199370600997"/>
        </c:manualLayout>
      </c:layout>
      <c:barChart>
        <c:barDir val="col"/>
        <c:grouping val="clustered"/>
        <c:varyColors val="0"/>
        <c:ser>
          <c:idx val="0"/>
          <c:order val="0"/>
          <c:tx>
            <c:strRef>
              <c:f>Sheet1!$B$1</c:f>
              <c:strCache>
                <c:ptCount val="1"/>
                <c:pt idx="0">
                  <c:v>Series 1</c:v>
                </c:pt>
              </c:strCache>
            </c:strRef>
          </c:tx>
          <c:spPr>
            <a:solidFill>
              <a:schemeClr val="tx2">
                <a:lumMod val="75000"/>
              </a:schemeClr>
            </a:solidFill>
            <a:ln>
              <a:noFill/>
            </a:ln>
          </c:spPr>
          <c:invertIfNegative val="0"/>
          <c:dLbls>
            <c:numFmt formatCode="0%" sourceLinked="0"/>
            <c:spPr>
              <a:noFill/>
              <a:ln>
                <a:noFill/>
              </a:ln>
              <a:effectLst/>
            </c:spPr>
            <c:txPr>
              <a:bodyPr/>
              <a:lstStyle/>
              <a:p>
                <a:pPr>
                  <a:defRPr sz="120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Hospitals (SFY 2015)</c:v>
                </c:pt>
                <c:pt idx="1">
                  <c:v>Nursing Homes (CY 2015)</c:v>
                </c:pt>
                <c:pt idx="2">
                  <c:v>Community Health Centers (2015)</c:v>
                </c:pt>
                <c:pt idx="3">
                  <c:v>Long-term services and supports (2015)</c:v>
                </c:pt>
                <c:pt idx="4">
                  <c:v>Pre-natal care (2015)</c:v>
                </c:pt>
              </c:strCache>
            </c:strRef>
          </c:cat>
          <c:val>
            <c:numRef>
              <c:f>Sheet1!$B$2:$B$6</c:f>
              <c:numCache>
                <c:formatCode>0%</c:formatCode>
                <c:ptCount val="5"/>
                <c:pt idx="0">
                  <c:v>0.18</c:v>
                </c:pt>
                <c:pt idx="1">
                  <c:v>0.51319156500385166</c:v>
                </c:pt>
                <c:pt idx="2" formatCode="0.00%">
                  <c:v>0.54800000000000004</c:v>
                </c:pt>
                <c:pt idx="3">
                  <c:v>0.43363261344333903</c:v>
                </c:pt>
                <c:pt idx="4" formatCode="General">
                  <c:v>0.33600000000000002</c:v>
                </c:pt>
              </c:numCache>
            </c:numRef>
          </c:val>
          <c:extLst xmlns:c16r2="http://schemas.microsoft.com/office/drawing/2015/06/chart">
            <c:ext xmlns:c16="http://schemas.microsoft.com/office/drawing/2014/chart" uri="{C3380CC4-5D6E-409C-BE32-E72D297353CC}">
              <c16:uniqueId val="{00000000-B76E-4890-B345-285E99BED9E0}"/>
            </c:ext>
          </c:extLst>
        </c:ser>
        <c:dLbls>
          <c:showLegendKey val="0"/>
          <c:showVal val="1"/>
          <c:showCatName val="0"/>
          <c:showSerName val="0"/>
          <c:showPercent val="0"/>
          <c:showBubbleSize val="0"/>
        </c:dLbls>
        <c:gapWidth val="150"/>
        <c:axId val="410574552"/>
        <c:axId val="410574944"/>
      </c:barChart>
      <c:catAx>
        <c:axId val="410574552"/>
        <c:scaling>
          <c:orientation val="minMax"/>
        </c:scaling>
        <c:delete val="1"/>
        <c:axPos val="b"/>
        <c:numFmt formatCode="General" sourceLinked="1"/>
        <c:majorTickMark val="none"/>
        <c:minorTickMark val="none"/>
        <c:tickLblPos val="none"/>
        <c:crossAx val="410574944"/>
        <c:crosses val="autoZero"/>
        <c:auto val="1"/>
        <c:lblAlgn val="ctr"/>
        <c:lblOffset val="100"/>
        <c:noMultiLvlLbl val="0"/>
      </c:catAx>
      <c:valAx>
        <c:axId val="410574944"/>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crossAx val="410574552"/>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97575569498404E-2"/>
          <c:y val="3.4695374015748029E-2"/>
          <c:w val="0.91016671771404778"/>
          <c:h val="0.8526432086614173"/>
        </c:manualLayout>
      </c:layout>
      <c:lineChart>
        <c:grouping val="standard"/>
        <c:varyColors val="0"/>
        <c:ser>
          <c:idx val="0"/>
          <c:order val="0"/>
          <c:tx>
            <c:strRef>
              <c:f>Sheet1!$B$1</c:f>
              <c:strCache>
                <c:ptCount val="1"/>
                <c:pt idx="0">
                  <c:v>Enrollment</c:v>
                </c:pt>
              </c:strCache>
            </c:strRef>
          </c:tx>
          <c:spPr>
            <a:ln>
              <a:solidFill>
                <a:schemeClr val="tx2"/>
              </a:solidFill>
            </a:ln>
          </c:spPr>
          <c:marker>
            <c:symbol val="square"/>
            <c:size val="8"/>
            <c:spPr>
              <a:solidFill>
                <a:schemeClr val="tx2"/>
              </a:solidFill>
              <a:ln>
                <a:solidFill>
                  <a:schemeClr val="tx2"/>
                </a:solidFill>
              </a:ln>
            </c:spPr>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Sheet1!$B$2:$B$11</c:f>
              <c:numCache>
                <c:formatCode>General</c:formatCode>
                <c:ptCount val="10"/>
                <c:pt idx="0">
                  <c:v>100</c:v>
                </c:pt>
                <c:pt idx="1">
                  <c:v>104.22912221622231</c:v>
                </c:pt>
                <c:pt idx="2">
                  <c:v>108.23819809208085</c:v>
                </c:pt>
                <c:pt idx="3">
                  <c:v>112.66433202187591</c:v>
                </c:pt>
                <c:pt idx="4">
                  <c:v>117.36906296673497</c:v>
                </c:pt>
                <c:pt idx="5">
                  <c:v>121.4868625309049</c:v>
                </c:pt>
                <c:pt idx="6">
                  <c:v>125.27748019609889</c:v>
                </c:pt>
                <c:pt idx="7">
                  <c:v>134.10001665634593</c:v>
                </c:pt>
                <c:pt idx="8">
                  <c:v>154.67742556327843</c:v>
                </c:pt>
                <c:pt idx="9">
                  <c:v>166.2294320342653</c:v>
                </c:pt>
              </c:numCache>
            </c:numRef>
          </c:val>
          <c:smooth val="0"/>
          <c:extLst xmlns:c16r2="http://schemas.microsoft.com/office/drawing/2015/06/chart">
            <c:ext xmlns:c16="http://schemas.microsoft.com/office/drawing/2014/chart" uri="{C3380CC4-5D6E-409C-BE32-E72D297353CC}">
              <c16:uniqueId val="{00000000-C878-4768-88B3-D9C3D62A9BA8}"/>
            </c:ext>
          </c:extLst>
        </c:ser>
        <c:ser>
          <c:idx val="1"/>
          <c:order val="1"/>
          <c:tx>
            <c:strRef>
              <c:f>Sheet1!$C$1</c:f>
              <c:strCache>
                <c:ptCount val="1"/>
                <c:pt idx="0">
                  <c:v>Total spending</c:v>
                </c:pt>
              </c:strCache>
            </c:strRef>
          </c:tx>
          <c:marker>
            <c:symbol val="circle"/>
            <c:size val="8"/>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Sheet1!$C$2:$C$11</c:f>
              <c:numCache>
                <c:formatCode>General</c:formatCode>
                <c:ptCount val="10"/>
                <c:pt idx="0">
                  <c:v>100</c:v>
                </c:pt>
                <c:pt idx="1">
                  <c:v>108.51418425508203</c:v>
                </c:pt>
                <c:pt idx="2">
                  <c:v>114.962012303739</c:v>
                </c:pt>
                <c:pt idx="3">
                  <c:v>123.40946897795099</c:v>
                </c:pt>
                <c:pt idx="4">
                  <c:v>129.5880921547423</c:v>
                </c:pt>
                <c:pt idx="5">
                  <c:v>132.93768155505634</c:v>
                </c:pt>
                <c:pt idx="6">
                  <c:v>137.3464134934255</c:v>
                </c:pt>
                <c:pt idx="7">
                  <c:v>152.65437547417397</c:v>
                </c:pt>
                <c:pt idx="8">
                  <c:v>175.34984205014123</c:v>
                </c:pt>
                <c:pt idx="9">
                  <c:v>192.66879543160189</c:v>
                </c:pt>
              </c:numCache>
            </c:numRef>
          </c:val>
          <c:smooth val="0"/>
          <c:extLst xmlns:c16r2="http://schemas.microsoft.com/office/drawing/2015/06/chart">
            <c:ext xmlns:c16="http://schemas.microsoft.com/office/drawing/2014/chart" uri="{C3380CC4-5D6E-409C-BE32-E72D297353CC}">
              <c16:uniqueId val="{00000001-C878-4768-88B3-D9C3D62A9BA8}"/>
            </c:ext>
          </c:extLst>
        </c:ser>
        <c:ser>
          <c:idx val="2"/>
          <c:order val="2"/>
          <c:tx>
            <c:strRef>
              <c:f>Sheet1!$D$1</c:f>
              <c:strCache>
                <c:ptCount val="1"/>
                <c:pt idx="0">
                  <c:v>$ PMPM</c:v>
                </c:pt>
              </c:strCache>
            </c:strRef>
          </c:tx>
          <c:marker>
            <c:symbol val="triangle"/>
            <c:size val="9"/>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Sheet1!$D$2:$D$11</c:f>
              <c:numCache>
                <c:formatCode>General</c:formatCode>
                <c:ptCount val="10"/>
                <c:pt idx="0">
                  <c:v>100</c:v>
                </c:pt>
                <c:pt idx="1">
                  <c:v>104.11119459489491</c:v>
                </c:pt>
                <c:pt idx="2">
                  <c:v>106.21205298146043</c:v>
                </c:pt>
                <c:pt idx="3">
                  <c:v>109.53730143625999</c:v>
                </c:pt>
                <c:pt idx="4">
                  <c:v>110.41077510473991</c:v>
                </c:pt>
                <c:pt idx="5">
                  <c:v>109.4255615673987</c:v>
                </c:pt>
                <c:pt idx="6">
                  <c:v>109.63376121425408</c:v>
                </c:pt>
                <c:pt idx="7">
                  <c:v>113.83620918211874</c:v>
                </c:pt>
                <c:pt idx="8">
                  <c:v>113.36485683775862</c:v>
                </c:pt>
                <c:pt idx="9">
                  <c:v>115.90534424246037</c:v>
                </c:pt>
              </c:numCache>
            </c:numRef>
          </c:val>
          <c:smooth val="0"/>
          <c:extLst xmlns:c16r2="http://schemas.microsoft.com/office/drawing/2015/06/chart">
            <c:ext xmlns:c16="http://schemas.microsoft.com/office/drawing/2014/chart" uri="{C3380CC4-5D6E-409C-BE32-E72D297353CC}">
              <c16:uniqueId val="{00000002-C878-4768-88B3-D9C3D62A9BA8}"/>
            </c:ext>
          </c:extLst>
        </c:ser>
        <c:dLbls>
          <c:showLegendKey val="0"/>
          <c:showVal val="0"/>
          <c:showCatName val="0"/>
          <c:showSerName val="0"/>
          <c:showPercent val="0"/>
          <c:showBubbleSize val="0"/>
        </c:dLbls>
        <c:marker val="1"/>
        <c:smooth val="0"/>
        <c:axId val="410575728"/>
        <c:axId val="410576120"/>
      </c:lineChart>
      <c:catAx>
        <c:axId val="410575728"/>
        <c:scaling>
          <c:orientation val="minMax"/>
        </c:scaling>
        <c:delete val="0"/>
        <c:axPos val="b"/>
        <c:numFmt formatCode="General" sourceLinked="1"/>
        <c:majorTickMark val="out"/>
        <c:minorTickMark val="none"/>
        <c:tickLblPos val="nextTo"/>
        <c:txPr>
          <a:bodyPr/>
          <a:lstStyle/>
          <a:p>
            <a:pPr>
              <a:defRPr sz="1000" b="1"/>
            </a:pPr>
            <a:endParaRPr lang="en-US"/>
          </a:p>
        </c:txPr>
        <c:crossAx val="410576120"/>
        <c:crosses val="autoZero"/>
        <c:auto val="1"/>
        <c:lblAlgn val="ctr"/>
        <c:lblOffset val="100"/>
        <c:noMultiLvlLbl val="0"/>
      </c:catAx>
      <c:valAx>
        <c:axId val="410576120"/>
        <c:scaling>
          <c:orientation val="minMax"/>
          <c:min val="100"/>
        </c:scaling>
        <c:delete val="0"/>
        <c:axPos val="l"/>
        <c:majorGridlines>
          <c:spPr>
            <a:ln>
              <a:solidFill>
                <a:schemeClr val="bg1">
                  <a:lumMod val="85000"/>
                </a:schemeClr>
              </a:solidFill>
            </a:ln>
          </c:spPr>
        </c:majorGridlines>
        <c:numFmt formatCode="General" sourceLinked="1"/>
        <c:majorTickMark val="none"/>
        <c:minorTickMark val="none"/>
        <c:tickLblPos val="nextTo"/>
        <c:spPr>
          <a:ln>
            <a:noFill/>
          </a:ln>
        </c:spPr>
        <c:txPr>
          <a:bodyPr/>
          <a:lstStyle/>
          <a:p>
            <a:pPr>
              <a:defRPr sz="1000"/>
            </a:pPr>
            <a:endParaRPr lang="en-US"/>
          </a:p>
        </c:txPr>
        <c:crossAx val="4105757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w="19050">
              <a:solidFill>
                <a:schemeClr val="bg1"/>
              </a:solidFill>
            </a:ln>
          </c:spPr>
          <c:dPt>
            <c:idx val="0"/>
            <c:bubble3D val="0"/>
            <c:spPr>
              <a:solidFill>
                <a:schemeClr val="accent5"/>
              </a:solidFill>
              <a:ln w="19050">
                <a:solidFill>
                  <a:schemeClr val="bg1"/>
                </a:solidFill>
              </a:ln>
            </c:spPr>
            <c:extLst xmlns:c16r2="http://schemas.microsoft.com/office/drawing/2015/06/chart">
              <c:ext xmlns:c16="http://schemas.microsoft.com/office/drawing/2014/chart" uri="{C3380CC4-5D6E-409C-BE32-E72D297353CC}">
                <c16:uniqueId val="{00000001-6B0D-4D79-A020-CA5A02618B84}"/>
              </c:ext>
            </c:extLst>
          </c:dPt>
          <c:dPt>
            <c:idx val="1"/>
            <c:bubble3D val="0"/>
            <c:spPr>
              <a:solidFill>
                <a:schemeClr val="accent5"/>
              </a:solidFill>
              <a:ln w="19050">
                <a:solidFill>
                  <a:schemeClr val="bg1"/>
                </a:solidFill>
              </a:ln>
            </c:spPr>
            <c:extLst xmlns:c16r2="http://schemas.microsoft.com/office/drawing/2015/06/chart">
              <c:ext xmlns:c16="http://schemas.microsoft.com/office/drawing/2014/chart" uri="{C3380CC4-5D6E-409C-BE32-E72D297353CC}">
                <c16:uniqueId val="{00000003-6B0D-4D79-A020-CA5A02618B84}"/>
              </c:ext>
            </c:extLst>
          </c:dPt>
          <c:dPt>
            <c:idx val="2"/>
            <c:bubble3D val="0"/>
            <c:spPr>
              <a:solidFill>
                <a:schemeClr val="accent5"/>
              </a:solidFill>
              <a:ln w="19050">
                <a:solidFill>
                  <a:schemeClr val="bg1"/>
                </a:solidFill>
              </a:ln>
            </c:spPr>
            <c:extLst xmlns:c16r2="http://schemas.microsoft.com/office/drawing/2015/06/chart">
              <c:ext xmlns:c16="http://schemas.microsoft.com/office/drawing/2014/chart" uri="{C3380CC4-5D6E-409C-BE32-E72D297353CC}">
                <c16:uniqueId val="{00000005-6B0D-4D79-A020-CA5A02618B84}"/>
              </c:ext>
            </c:extLst>
          </c:dPt>
          <c:dPt>
            <c:idx val="3"/>
            <c:bubble3D val="0"/>
            <c:spPr>
              <a:solidFill>
                <a:schemeClr val="accent5"/>
              </a:solidFill>
              <a:ln w="19050">
                <a:solidFill>
                  <a:schemeClr val="bg1"/>
                </a:solidFill>
              </a:ln>
            </c:spPr>
            <c:extLst xmlns:c16r2="http://schemas.microsoft.com/office/drawing/2015/06/chart">
              <c:ext xmlns:c16="http://schemas.microsoft.com/office/drawing/2014/chart" uri="{C3380CC4-5D6E-409C-BE32-E72D297353CC}">
                <c16:uniqueId val="{00000007-6B0D-4D79-A020-CA5A02618B84}"/>
              </c:ext>
            </c:extLst>
          </c:dPt>
          <c:dPt>
            <c:idx val="4"/>
            <c:bubble3D val="0"/>
            <c:spPr>
              <a:solidFill>
                <a:schemeClr val="accent1"/>
              </a:solidFill>
              <a:ln w="19050">
                <a:solidFill>
                  <a:schemeClr val="bg1"/>
                </a:solidFill>
              </a:ln>
            </c:spPr>
            <c:extLst xmlns:c16r2="http://schemas.microsoft.com/office/drawing/2015/06/chart">
              <c:ext xmlns:c16="http://schemas.microsoft.com/office/drawing/2014/chart" uri="{C3380CC4-5D6E-409C-BE32-E72D297353CC}">
                <c16:uniqueId val="{00000009-6B0D-4D79-A020-CA5A02618B84}"/>
              </c:ext>
            </c:extLst>
          </c:dPt>
          <c:dLbls>
            <c:dLbl>
              <c:idx val="0"/>
              <c:numFmt formatCode="#,##0" sourceLinked="0"/>
              <c:spPr>
                <a:noFill/>
                <a:ln>
                  <a:noFill/>
                </a:ln>
                <a:effectLst/>
              </c:spPr>
              <c:txPr>
                <a:bodyPr/>
                <a:lstStyle/>
                <a:p>
                  <a:pPr>
                    <a:defRPr sz="1200" b="1">
                      <a:solidFill>
                        <a:schemeClr val="bg1"/>
                      </a:solidFill>
                    </a:defRPr>
                  </a:pPr>
                  <a:endParaRPr lang="en-US"/>
                </a:p>
              </c:txPr>
              <c:dLblPos val="inEnd"/>
              <c:showLegendKey val="0"/>
              <c:showVal val="1"/>
              <c:showCatName val="0"/>
              <c:showSerName val="0"/>
              <c:showPercent val="0"/>
              <c:showBubbleSize val="0"/>
              <c:separator>
</c:separator>
              <c:extLst xmlns:c16r2="http://schemas.microsoft.com/office/drawing/2015/06/chart">
                <c:ext xmlns:c16="http://schemas.microsoft.com/office/drawing/2014/chart" uri="{C3380CC4-5D6E-409C-BE32-E72D297353CC}">
                  <c16:uniqueId val="{00000001-6B0D-4D79-A020-CA5A02618B84}"/>
                </c:ext>
                <c:ext xmlns:c15="http://schemas.microsoft.com/office/drawing/2012/chart" uri="{CE6537A1-D6FC-4f65-9D91-7224C49458BB}"/>
              </c:extLst>
            </c:dLbl>
            <c:dLbl>
              <c:idx val="1"/>
              <c:numFmt formatCode="#,##0" sourceLinked="0"/>
              <c:spPr>
                <a:noFill/>
                <a:ln>
                  <a:noFill/>
                </a:ln>
                <a:effectLst/>
              </c:spPr>
              <c:txPr>
                <a:bodyPr/>
                <a:lstStyle/>
                <a:p>
                  <a:pPr>
                    <a:defRPr sz="1200" b="1">
                      <a:solidFill>
                        <a:schemeClr val="bg1"/>
                      </a:solidFill>
                    </a:defRPr>
                  </a:pPr>
                  <a:endParaRPr lang="en-US"/>
                </a:p>
              </c:txPr>
              <c:dLblPos val="inEnd"/>
              <c:showLegendKey val="0"/>
              <c:showVal val="1"/>
              <c:showCatName val="0"/>
              <c:showSerName val="0"/>
              <c:showPercent val="0"/>
              <c:showBubbleSize val="0"/>
              <c:separator>
</c:separator>
              <c:extLst xmlns:c16r2="http://schemas.microsoft.com/office/drawing/2015/06/chart">
                <c:ext xmlns:c16="http://schemas.microsoft.com/office/drawing/2014/chart" uri="{C3380CC4-5D6E-409C-BE32-E72D297353CC}">
                  <c16:uniqueId val="{00000003-6B0D-4D79-A020-CA5A02618B84}"/>
                </c:ext>
                <c:ext xmlns:c15="http://schemas.microsoft.com/office/drawing/2012/chart" uri="{CE6537A1-D6FC-4f65-9D91-7224C49458BB}"/>
              </c:extLst>
            </c:dLbl>
            <c:dLbl>
              <c:idx val="2"/>
              <c:numFmt formatCode="#,##0" sourceLinked="0"/>
              <c:spPr>
                <a:noFill/>
                <a:ln>
                  <a:noFill/>
                </a:ln>
                <a:effectLst/>
              </c:spPr>
              <c:txPr>
                <a:bodyPr/>
                <a:lstStyle/>
                <a:p>
                  <a:pPr>
                    <a:defRPr sz="1200" b="1">
                      <a:solidFill>
                        <a:schemeClr val="bg1"/>
                      </a:solidFill>
                    </a:defRPr>
                  </a:pPr>
                  <a:endParaRPr lang="en-US"/>
                </a:p>
              </c:txPr>
              <c:dLblPos val="inEnd"/>
              <c:showLegendKey val="0"/>
              <c:showVal val="1"/>
              <c:showCatName val="0"/>
              <c:showSerName val="0"/>
              <c:showPercent val="0"/>
              <c:showBubbleSize val="0"/>
              <c:separator>
</c:separator>
              <c:extLst xmlns:c16r2="http://schemas.microsoft.com/office/drawing/2015/06/chart">
                <c:ext xmlns:c16="http://schemas.microsoft.com/office/drawing/2014/chart" uri="{C3380CC4-5D6E-409C-BE32-E72D297353CC}">
                  <c16:uniqueId val="{00000005-6B0D-4D79-A020-CA5A02618B84}"/>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7-6B0D-4D79-A020-CA5A02618B84}"/>
                </c:ext>
                <c:ext xmlns:c15="http://schemas.microsoft.com/office/drawing/2012/chart" uri="{CE6537A1-D6FC-4f65-9D91-7224C49458BB}"/>
              </c:extLst>
            </c:dLbl>
            <c:dLbl>
              <c:idx val="4"/>
              <c:layout>
                <c:manualLayout>
                  <c:x val="0.12056989404102265"/>
                  <c:y val="0.10602389545056867"/>
                </c:manualLayout>
              </c:layout>
              <c:dLblPos val="bestFi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9-6B0D-4D79-A020-CA5A02618B84}"/>
                </c:ext>
                <c:ext xmlns:c15="http://schemas.microsoft.com/office/drawing/2012/chart" uri="{CE6537A1-D6FC-4f65-9D91-7224C49458BB}"/>
              </c:extLst>
            </c:dLbl>
            <c:numFmt formatCode="#,##0" sourceLinked="0"/>
            <c:spPr>
              <a:noFill/>
              <a:ln>
                <a:noFill/>
              </a:ln>
              <a:effectLst/>
            </c:spPr>
            <c:txPr>
              <a:bodyPr/>
              <a:lstStyle/>
              <a:p>
                <a:pPr>
                  <a:defRPr sz="1200" b="1"/>
                </a:pPr>
                <a:endParaRPr lang="en-US"/>
              </a:p>
            </c:txPr>
            <c:dLblPos val="inEnd"/>
            <c:showLegendKey val="0"/>
            <c:showVal val="1"/>
            <c:showCatName val="1"/>
            <c:showSerName val="0"/>
            <c:showPercent val="0"/>
            <c:showBubbleSize val="0"/>
            <c:separator>
</c:separator>
            <c:showLeaderLines val="1"/>
            <c:extLst xmlns:c16r2="http://schemas.microsoft.com/office/drawing/2015/06/chart">
              <c:ext xmlns:c15="http://schemas.microsoft.com/office/drawing/2012/chart" uri="{CE6537A1-D6FC-4f65-9D91-7224C49458BB}"/>
            </c:extLst>
          </c:dLbls>
          <c:cat>
            <c:strRef>
              <c:f>Sheet1!$A$2:$A$6</c:f>
              <c:strCache>
                <c:ptCount val="5"/>
                <c:pt idx="0">
                  <c:v>Adults without disabilities</c:v>
                </c:pt>
                <c:pt idx="1">
                  <c:v>Adults with disabilities</c:v>
                </c:pt>
                <c:pt idx="2">
                  <c:v>Children without disabilities</c:v>
                </c:pt>
                <c:pt idx="3">
                  <c:v>Children with disabilities</c:v>
                </c:pt>
                <c:pt idx="4">
                  <c:v>Non-eligible</c:v>
                </c:pt>
              </c:strCache>
            </c:strRef>
          </c:cat>
          <c:val>
            <c:numRef>
              <c:f>Sheet1!$B$2:$B$6</c:f>
              <c:numCache>
                <c:formatCode>General</c:formatCode>
                <c:ptCount val="5"/>
                <c:pt idx="0">
                  <c:v>589789</c:v>
                </c:pt>
                <c:pt idx="1">
                  <c:v>102650</c:v>
                </c:pt>
                <c:pt idx="2">
                  <c:v>529578</c:v>
                </c:pt>
                <c:pt idx="3">
                  <c:v>25397</c:v>
                </c:pt>
                <c:pt idx="4">
                  <c:v>625541</c:v>
                </c:pt>
              </c:numCache>
            </c:numRef>
          </c:val>
          <c:extLst xmlns:c16r2="http://schemas.microsoft.com/office/drawing/2015/06/chart">
            <c:ext xmlns:c16="http://schemas.microsoft.com/office/drawing/2014/chart" uri="{C3380CC4-5D6E-409C-BE32-E72D297353CC}">
              <c16:uniqueId val="{0000000A-6B0D-4D79-A020-CA5A02618B84}"/>
            </c:ext>
          </c:extLst>
        </c:ser>
        <c:dLbls>
          <c:showLegendKey val="0"/>
          <c:showVal val="0"/>
          <c:showCatName val="0"/>
          <c:showSerName val="0"/>
          <c:showPercent val="0"/>
          <c:showBubbleSize val="0"/>
          <c:showLeaderLines val="1"/>
        </c:dLbls>
        <c:firstSliceAng val="0"/>
      </c:pieChart>
      <c:spPr>
        <a:ln w="28575">
          <a:solidFill>
            <a:schemeClr val="bg1"/>
          </a:solid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c:v>
                </c:pt>
              </c:strCache>
            </c:strRef>
          </c:tx>
          <c:spPr>
            <a:ln>
              <a:solidFill>
                <a:schemeClr val="bg1"/>
              </a:solidFill>
            </a:ln>
          </c:spPr>
          <c:dPt>
            <c:idx val="0"/>
            <c:bubble3D val="0"/>
            <c:spPr>
              <a:solidFill>
                <a:schemeClr val="tx1"/>
              </a:solidFill>
              <a:ln>
                <a:solidFill>
                  <a:schemeClr val="bg1"/>
                </a:solidFill>
              </a:ln>
            </c:spPr>
            <c:extLst xmlns:c16r2="http://schemas.microsoft.com/office/drawing/2015/06/chart">
              <c:ext xmlns:c16="http://schemas.microsoft.com/office/drawing/2014/chart" uri="{C3380CC4-5D6E-409C-BE32-E72D297353CC}">
                <c16:uniqueId val="{00000001-A203-4475-AE4D-6127B7DDDE1F}"/>
              </c:ext>
            </c:extLst>
          </c:dPt>
          <c:dPt>
            <c:idx val="1"/>
            <c:bubble3D val="0"/>
            <c:spPr>
              <a:solidFill>
                <a:schemeClr val="tx2"/>
              </a:solidFill>
              <a:ln>
                <a:solidFill>
                  <a:schemeClr val="bg1"/>
                </a:solidFill>
              </a:ln>
            </c:spPr>
            <c:extLst xmlns:c16r2="http://schemas.microsoft.com/office/drawing/2015/06/chart">
              <c:ext xmlns:c16="http://schemas.microsoft.com/office/drawing/2014/chart" uri="{C3380CC4-5D6E-409C-BE32-E72D297353CC}">
                <c16:uniqueId val="{00000003-A203-4475-AE4D-6127B7DDDE1F}"/>
              </c:ext>
            </c:extLst>
          </c:dPt>
          <c:dPt>
            <c:idx val="2"/>
            <c:bubble3D val="0"/>
            <c:spPr>
              <a:solidFill>
                <a:schemeClr val="bg2"/>
              </a:solidFill>
              <a:ln>
                <a:solidFill>
                  <a:schemeClr val="bg1"/>
                </a:solidFill>
              </a:ln>
            </c:spPr>
            <c:extLst xmlns:c16r2="http://schemas.microsoft.com/office/drawing/2015/06/chart">
              <c:ext xmlns:c16="http://schemas.microsoft.com/office/drawing/2014/chart" uri="{C3380CC4-5D6E-409C-BE32-E72D297353CC}">
                <c16:uniqueId val="{00000005-A203-4475-AE4D-6127B7DDDE1F}"/>
              </c:ext>
            </c:extLst>
          </c:dPt>
          <c:dPt>
            <c:idx val="3"/>
            <c:bubble3D val="0"/>
            <c:spPr>
              <a:solidFill>
                <a:schemeClr val="accent3"/>
              </a:solidFill>
              <a:ln>
                <a:solidFill>
                  <a:schemeClr val="bg1"/>
                </a:solidFill>
              </a:ln>
            </c:spPr>
            <c:extLst xmlns:c16r2="http://schemas.microsoft.com/office/drawing/2015/06/chart">
              <c:ext xmlns:c16="http://schemas.microsoft.com/office/drawing/2014/chart" uri="{C3380CC4-5D6E-409C-BE32-E72D297353CC}">
                <c16:uniqueId val="{00000007-A203-4475-AE4D-6127B7DDDE1F}"/>
              </c:ext>
            </c:extLst>
          </c:dPt>
          <c:dPt>
            <c:idx val="4"/>
            <c:bubble3D val="0"/>
            <c:spPr>
              <a:solidFill>
                <a:schemeClr val="bg1">
                  <a:lumMod val="50000"/>
                </a:schemeClr>
              </a:solidFill>
              <a:ln>
                <a:solidFill>
                  <a:schemeClr val="bg1"/>
                </a:solidFill>
              </a:ln>
            </c:spPr>
            <c:extLst xmlns:c16r2="http://schemas.microsoft.com/office/drawing/2015/06/chart">
              <c:ext xmlns:c16="http://schemas.microsoft.com/office/drawing/2014/chart" uri="{C3380CC4-5D6E-409C-BE32-E72D297353CC}">
                <c16:uniqueId val="{00000009-A203-4475-AE4D-6127B7DDDE1F}"/>
              </c:ext>
            </c:extLst>
          </c:dPt>
          <c:dPt>
            <c:idx val="5"/>
            <c:bubble3D val="0"/>
            <c:spPr>
              <a:solidFill>
                <a:schemeClr val="accent3">
                  <a:lumMod val="60000"/>
                  <a:lumOff val="40000"/>
                </a:schemeClr>
              </a:solidFill>
              <a:ln>
                <a:solidFill>
                  <a:schemeClr val="bg1"/>
                </a:solidFill>
              </a:ln>
            </c:spPr>
            <c:extLst xmlns:c16r2="http://schemas.microsoft.com/office/drawing/2015/06/chart">
              <c:ext xmlns:c16="http://schemas.microsoft.com/office/drawing/2014/chart" uri="{C3380CC4-5D6E-409C-BE32-E72D297353CC}">
                <c16:uniqueId val="{0000000B-A203-4475-AE4D-6127B7DDDE1F}"/>
              </c:ext>
            </c:extLst>
          </c:dPt>
          <c:dPt>
            <c:idx val="6"/>
            <c:bubble3D val="0"/>
            <c:spPr>
              <a:solidFill>
                <a:schemeClr val="accent1"/>
              </a:solidFill>
              <a:ln>
                <a:solidFill>
                  <a:schemeClr val="bg1"/>
                </a:solidFill>
              </a:ln>
            </c:spPr>
            <c:extLst xmlns:c16r2="http://schemas.microsoft.com/office/drawing/2015/06/chart">
              <c:ext xmlns:c16="http://schemas.microsoft.com/office/drawing/2014/chart" uri="{C3380CC4-5D6E-409C-BE32-E72D297353CC}">
                <c16:uniqueId val="{0000000D-A203-4475-AE4D-6127B7DDDE1F}"/>
              </c:ext>
            </c:extLst>
          </c:dPt>
          <c:dPt>
            <c:idx val="7"/>
            <c:bubble3D val="0"/>
            <c:spPr>
              <a:solidFill>
                <a:schemeClr val="accent1"/>
              </a:solidFill>
              <a:ln>
                <a:solidFill>
                  <a:schemeClr val="bg1"/>
                </a:solidFill>
              </a:ln>
            </c:spPr>
            <c:extLst xmlns:c16r2="http://schemas.microsoft.com/office/drawing/2015/06/chart">
              <c:ext xmlns:c16="http://schemas.microsoft.com/office/drawing/2014/chart" uri="{C3380CC4-5D6E-409C-BE32-E72D297353CC}">
                <c16:uniqueId val="{0000000F-A203-4475-AE4D-6127B7DDDE1F}"/>
              </c:ext>
            </c:extLst>
          </c:dPt>
          <c:dLbls>
            <c:dLbl>
              <c:idx val="0"/>
              <c:layout>
                <c:manualLayout>
                  <c:x val="-1.6885426129847455E-4"/>
                  <c:y val="0"/>
                </c:manualLayout>
              </c:layout>
              <c:tx>
                <c:rich>
                  <a:bodyPr/>
                  <a:lstStyle/>
                  <a:p>
                    <a:r>
                      <a:rPr lang="en-US" dirty="0"/>
                      <a:t> 3,487 
&lt;1%</a:t>
                    </a:r>
                  </a:p>
                </c:rich>
              </c:tx>
              <c:dLblPos val="bestFi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1-A203-4475-AE4D-6127B7DDDE1F}"/>
                </c:ex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3-A203-4475-AE4D-6127B7DDDE1F}"/>
                </c:ext>
                <c:ext xmlns:c15="http://schemas.microsoft.com/office/drawing/2012/chart" uri="{CE6537A1-D6FC-4f65-9D91-7224C49458BB}"/>
              </c:extLst>
            </c:dLbl>
            <c:dLbl>
              <c:idx val="2"/>
              <c:layout>
                <c:manualLayout>
                  <c:x val="-1.5389833538760422E-2"/>
                  <c:y val="4.7633184500612095E-2"/>
                </c:manualLayout>
              </c:layou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5-A203-4475-AE4D-6127B7DDDE1F}"/>
                </c:ext>
                <c:ext xmlns:c15="http://schemas.microsoft.com/office/drawing/2012/chart" uri="{CE6537A1-D6FC-4f65-9D91-7224C49458BB}"/>
              </c:extLst>
            </c:dLbl>
            <c:dLbl>
              <c:idx val="4"/>
              <c:spPr>
                <a:noFill/>
                <a:ln>
                  <a:noFill/>
                </a:ln>
                <a:effectLst/>
              </c:spPr>
              <c:txPr>
                <a:bodyPr/>
                <a:lstStyle/>
                <a:p>
                  <a:pPr>
                    <a:defRPr sz="1200" b="1">
                      <a:solidFill>
                        <a:schemeClr val="bg1"/>
                      </a:solidFill>
                    </a:defRPr>
                  </a:pPr>
                  <a:endParaRPr lang="en-US"/>
                </a:p>
              </c:txPr>
              <c:showLegendKey val="0"/>
              <c:showVal val="1"/>
              <c:showCatName val="0"/>
              <c:showSerName val="0"/>
              <c:showPercent val="1"/>
              <c:showBubbleSize val="0"/>
              <c:extLst xmlns:c16r2="http://schemas.microsoft.com/office/drawing/2015/06/chart">
                <c:ext xmlns:c16="http://schemas.microsoft.com/office/drawing/2014/chart" uri="{C3380CC4-5D6E-409C-BE32-E72D297353CC}">
                  <c16:uniqueId val="{00000009-A203-4475-AE4D-6127B7DDDE1F}"/>
                </c:ext>
                <c:ext xmlns:c15="http://schemas.microsoft.com/office/drawing/2012/chart" uri="{CE6537A1-D6FC-4f65-9D91-7224C49458BB}"/>
              </c:extLst>
            </c:dLbl>
            <c:dLbl>
              <c:idx val="5"/>
              <c:layout>
                <c:manualLayout>
                  <c:x val="1.0498394137115157E-2"/>
                  <c:y val="-2.435143541310129E-2"/>
                </c:manualLayout>
              </c:layout>
              <c:showLegendKey val="0"/>
              <c:showVal val="1"/>
              <c:showCatName val="0"/>
              <c:showSerName val="0"/>
              <c:showPercent val="1"/>
              <c:showBubbleSize val="0"/>
              <c:separator>
</c:separator>
              <c:extLst xmlns:c16r2="http://schemas.microsoft.com/office/drawing/2015/06/chart">
                <c:ext xmlns:c16="http://schemas.microsoft.com/office/drawing/2014/chart" uri="{C3380CC4-5D6E-409C-BE32-E72D297353CC}">
                  <c16:uniqueId val="{0000000B-A203-4475-AE4D-6127B7DDDE1F}"/>
                </c:ext>
                <c:ext xmlns:c15="http://schemas.microsoft.com/office/drawing/2012/chart" uri="{CE6537A1-D6FC-4f65-9D91-7224C49458BB}"/>
              </c:extLst>
            </c:dLbl>
            <c:spPr>
              <a:noFill/>
              <a:ln>
                <a:noFill/>
              </a:ln>
              <a:effectLst/>
            </c:spPr>
            <c:txPr>
              <a:bodyPr/>
              <a:lstStyle/>
              <a:p>
                <a:pPr>
                  <a:defRPr sz="1200" b="1">
                    <a:solidFill>
                      <a:schemeClr val="tx1"/>
                    </a:solidFill>
                  </a:defRPr>
                </a:pPr>
                <a:endParaRPr lang="en-US"/>
              </a:p>
            </c:txPr>
            <c:showLegendKey val="0"/>
            <c:showVal val="1"/>
            <c:showCatName val="0"/>
            <c:showSerName val="0"/>
            <c:showPercent val="1"/>
            <c:showBubbleSize val="0"/>
            <c:separator>
</c:separator>
            <c:showLeaderLines val="0"/>
            <c:extLst xmlns:c16r2="http://schemas.microsoft.com/office/drawing/2015/06/chart">
              <c:ext xmlns:c15="http://schemas.microsoft.com/office/drawing/2012/chart" uri="{CE6537A1-D6FC-4f65-9D91-7224C49458BB}"/>
            </c:extLst>
          </c:dLbls>
          <c:cat>
            <c:strRef>
              <c:f>Sheet1!$A$3:$A$9</c:f>
              <c:strCache>
                <c:ptCount val="7"/>
                <c:pt idx="0">
                  <c:v>Other</c:v>
                </c:pt>
                <c:pt idx="1">
                  <c:v>Seniors in Community</c:v>
                </c:pt>
                <c:pt idx="2">
                  <c:v>Seniors in Nursing Facilities</c:v>
                </c:pt>
                <c:pt idx="3">
                  <c:v>Adults with Disabilities</c:v>
                </c:pt>
                <c:pt idx="4">
                  <c:v>Non-Disabled Adults</c:v>
                </c:pt>
                <c:pt idx="5">
                  <c:v>Children with Disabilities</c:v>
                </c:pt>
                <c:pt idx="6">
                  <c:v>Non-Disabled Children</c:v>
                </c:pt>
              </c:strCache>
            </c:strRef>
          </c:cat>
          <c:val>
            <c:numRef>
              <c:f>Sheet1!$B$3:$B$9</c:f>
              <c:numCache>
                <c:formatCode>_(* #,##0_);_(* \(#,##0\);_(* "-"??_);_(@_)</c:formatCode>
                <c:ptCount val="7"/>
                <c:pt idx="0">
                  <c:v>1993</c:v>
                </c:pt>
                <c:pt idx="1">
                  <c:v>147951</c:v>
                </c:pt>
                <c:pt idx="2">
                  <c:v>21895</c:v>
                </c:pt>
                <c:pt idx="3">
                  <c:v>265299</c:v>
                </c:pt>
                <c:pt idx="4">
                  <c:v>793389</c:v>
                </c:pt>
                <c:pt idx="5">
                  <c:v>31509</c:v>
                </c:pt>
                <c:pt idx="6">
                  <c:v>610919</c:v>
                </c:pt>
              </c:numCache>
            </c:numRef>
          </c:val>
          <c:extLst xmlns:c16r2="http://schemas.microsoft.com/office/drawing/2015/06/chart">
            <c:ext xmlns:c16="http://schemas.microsoft.com/office/drawing/2014/chart" uri="{C3380CC4-5D6E-409C-BE32-E72D297353CC}">
              <c16:uniqueId val="{00000010-A203-4475-AE4D-6127B7DDDE1F}"/>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274051067191329"/>
          <c:y val="3.8004422332780501E-2"/>
          <c:w val="0.46371899968590213"/>
          <c:h val="0.8981451556739487"/>
        </c:manualLayout>
      </c:layout>
      <c:barChart>
        <c:barDir val="bar"/>
        <c:grouping val="stacked"/>
        <c:varyColors val="0"/>
        <c:ser>
          <c:idx val="1"/>
          <c:order val="0"/>
          <c:tx>
            <c:strRef>
              <c:f>Sheet1!$B$1</c:f>
              <c:strCache>
                <c:ptCount val="1"/>
                <c:pt idx="0">
                  <c:v>2015</c:v>
                </c:pt>
              </c:strCache>
            </c:strRef>
          </c:tx>
          <c:spPr>
            <a:solidFill>
              <a:schemeClr val="tx2"/>
            </a:solidFill>
          </c:spPr>
          <c:invertIfNegative val="0"/>
          <c:dLbls>
            <c:dLbl>
              <c:idx val="0"/>
              <c:tx>
                <c:rich>
                  <a:bodyPr/>
                  <a:lstStyle/>
                  <a:p>
                    <a:r>
                      <a:rPr lang="en-US" dirty="0"/>
                      <a:t>25%</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F2F-4769-8CAA-7B9BE4AD58C6}"/>
                </c:ext>
                <c:ext xmlns:c15="http://schemas.microsoft.com/office/drawing/2012/chart" uri="{CE6537A1-D6FC-4f65-9D91-7224C49458BB}"/>
              </c:extLst>
            </c:dLbl>
            <c:dLbl>
              <c:idx val="1"/>
              <c:tx>
                <c:rich>
                  <a:bodyPr/>
                  <a:lstStyle/>
                  <a:p>
                    <a:r>
                      <a:rPr lang="en-US" dirty="0"/>
                      <a:t>56%</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F2F-4769-8CAA-7B9BE4AD58C6}"/>
                </c:ext>
                <c:ext xmlns:c15="http://schemas.microsoft.com/office/drawing/2012/chart" uri="{CE6537A1-D6FC-4f65-9D91-7224C49458BB}"/>
              </c:extLst>
            </c:dLbl>
            <c:dLbl>
              <c:idx val="2"/>
              <c:tx>
                <c:rich>
                  <a:bodyPr/>
                  <a:lstStyle/>
                  <a:p>
                    <a:r>
                      <a:rPr lang="en-US" dirty="0"/>
                      <a:t>51%</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F2F-4769-8CAA-7B9BE4AD58C6}"/>
                </c:ext>
                <c:ext xmlns:c15="http://schemas.microsoft.com/office/drawing/2012/chart" uri="{CE6537A1-D6FC-4f65-9D91-7224C49458BB}"/>
              </c:extLst>
            </c:dLbl>
            <c:dLbl>
              <c:idx val="3"/>
              <c:tx>
                <c:rich>
                  <a:bodyPr/>
                  <a:lstStyle/>
                  <a:p>
                    <a:r>
                      <a:rPr lang="en-US" dirty="0"/>
                      <a:t>60%</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F2F-4769-8CAA-7B9BE4AD58C6}"/>
                </c:ext>
                <c:ext xmlns:c15="http://schemas.microsoft.com/office/drawing/2012/chart" uri="{CE6537A1-D6FC-4f65-9D91-7224C49458BB}"/>
              </c:extLst>
            </c:dLbl>
            <c:dLbl>
              <c:idx val="4"/>
              <c:tx>
                <c:rich>
                  <a:bodyPr/>
                  <a:lstStyle/>
                  <a:p>
                    <a:r>
                      <a:rPr lang="en-US" dirty="0"/>
                      <a:t>59%</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F2F-4769-8CAA-7B9BE4AD58C6}"/>
                </c:ext>
                <c:ext xmlns:c15="http://schemas.microsoft.com/office/drawing/2012/chart" uri="{CE6537A1-D6FC-4f65-9D91-7224C49458BB}"/>
              </c:extLst>
            </c:dLbl>
            <c:dLbl>
              <c:idx val="5"/>
              <c:tx>
                <c:rich>
                  <a:bodyPr/>
                  <a:lstStyle/>
                  <a:p>
                    <a:r>
                      <a:rPr lang="en-US" dirty="0"/>
                      <a:t>39%</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F2F-4769-8CAA-7B9BE4AD58C6}"/>
                </c:ext>
                <c:ext xmlns:c15="http://schemas.microsoft.com/office/drawing/2012/chart" uri="{CE6537A1-D6FC-4f65-9D91-7224C49458BB}"/>
              </c:extLst>
            </c:dLbl>
            <c:dLbl>
              <c:idx val="6"/>
              <c:tx>
                <c:rich>
                  <a:bodyPr/>
                  <a:lstStyle/>
                  <a:p>
                    <a:r>
                      <a:rPr lang="en-US" dirty="0"/>
                      <a:t>16%</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F2F-4769-8CAA-7B9BE4AD58C6}"/>
                </c:ext>
                <c:ext xmlns:c15="http://schemas.microsoft.com/office/drawing/2012/chart" uri="{CE6537A1-D6FC-4f65-9D91-7224C49458BB}"/>
              </c:extLst>
            </c:dLbl>
            <c:dLbl>
              <c:idx val="7"/>
              <c:tx>
                <c:rich>
                  <a:bodyPr/>
                  <a:lstStyle/>
                  <a:p>
                    <a:r>
                      <a:rPr lang="en-US" dirty="0"/>
                      <a:t>25%</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EF2F-4769-8CAA-7B9BE4AD58C6}"/>
                </c:ext>
                <c:ext xmlns:c15="http://schemas.microsoft.com/office/drawing/2012/chart" uri="{CE6537A1-D6FC-4f65-9D91-7224C49458BB}"/>
              </c:extLst>
            </c:dLbl>
            <c:dLbl>
              <c:idx val="8"/>
              <c:tx>
                <c:rich>
                  <a:bodyPr/>
                  <a:lstStyle/>
                  <a:p>
                    <a:r>
                      <a:rPr lang="en-US" dirty="0"/>
                      <a:t>42%</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EF2F-4769-8CAA-7B9BE4AD58C6}"/>
                </c:ext>
                <c:ext xmlns:c15="http://schemas.microsoft.com/office/drawing/2012/chart" uri="{CE6537A1-D6FC-4f65-9D91-7224C49458BB}"/>
              </c:extLst>
            </c:dLbl>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Sheet1!$A$2:$A$10</c:f>
              <c:strCache>
                <c:ptCount val="9"/>
                <c:pt idx="0">
                  <c:v>Medicare beneficiaries</c:v>
                </c:pt>
                <c:pt idx="1">
                  <c:v>People with disabilities (require assistance with self-care) </c:v>
                </c:pt>
                <c:pt idx="2">
                  <c:v>People with disabilities (broad definition*)</c:v>
                </c:pt>
                <c:pt idx="3">
                  <c:v>People in families earning &lt;133% FPL</c:v>
                </c:pt>
                <c:pt idx="4">
                  <c:v>Nursing facility residents</c:v>
                </c:pt>
                <c:pt idx="5">
                  <c:v>Births (child born in last 12 months)</c:v>
                </c:pt>
                <c:pt idx="6">
                  <c:v>All seniors</c:v>
                </c:pt>
                <c:pt idx="7">
                  <c:v>All non-elderly adults (age 19-64)</c:v>
                </c:pt>
                <c:pt idx="8">
                  <c:v>All children</c:v>
                </c:pt>
              </c:strCache>
            </c:strRef>
          </c:cat>
          <c:val>
            <c:numRef>
              <c:f>Sheet1!$B$2:$B$10</c:f>
              <c:numCache>
                <c:formatCode>0.0%</c:formatCode>
                <c:ptCount val="9"/>
                <c:pt idx="0">
                  <c:v>0.251</c:v>
                </c:pt>
                <c:pt idx="1">
                  <c:v>0.56399999999999995</c:v>
                </c:pt>
                <c:pt idx="2">
                  <c:v>0.50900000000000001</c:v>
                </c:pt>
                <c:pt idx="3">
                  <c:v>0.59899999999999998</c:v>
                </c:pt>
                <c:pt idx="4">
                  <c:v>0.58710033076074974</c:v>
                </c:pt>
                <c:pt idx="5">
                  <c:v>0.38500000000000001</c:v>
                </c:pt>
                <c:pt idx="6">
                  <c:v>0.15701387909133749</c:v>
                </c:pt>
                <c:pt idx="7">
                  <c:v>0.24804567505806549</c:v>
                </c:pt>
                <c:pt idx="8">
                  <c:v>0.42331086668174195</c:v>
                </c:pt>
              </c:numCache>
            </c:numRef>
          </c:val>
          <c:extLst xmlns:c16r2="http://schemas.microsoft.com/office/drawing/2015/06/chart">
            <c:ext xmlns:c16="http://schemas.microsoft.com/office/drawing/2014/chart" uri="{C3380CC4-5D6E-409C-BE32-E72D297353CC}">
              <c16:uniqueId val="{00000009-EF2F-4769-8CAA-7B9BE4AD58C6}"/>
            </c:ext>
          </c:extLst>
        </c:ser>
        <c:dLbls>
          <c:dLblPos val="ctr"/>
          <c:showLegendKey val="0"/>
          <c:showVal val="1"/>
          <c:showCatName val="0"/>
          <c:showSerName val="0"/>
          <c:showPercent val="0"/>
          <c:showBubbleSize val="0"/>
        </c:dLbls>
        <c:gapWidth val="62"/>
        <c:overlap val="100"/>
        <c:axId val="401794168"/>
        <c:axId val="402878512"/>
      </c:barChart>
      <c:catAx>
        <c:axId val="401794168"/>
        <c:scaling>
          <c:orientation val="minMax"/>
        </c:scaling>
        <c:delete val="0"/>
        <c:axPos val="l"/>
        <c:numFmt formatCode="@" sourceLinked="0"/>
        <c:majorTickMark val="none"/>
        <c:minorTickMark val="none"/>
        <c:tickLblPos val="nextTo"/>
        <c:spPr>
          <a:ln>
            <a:solidFill>
              <a:schemeClr val="bg1">
                <a:lumMod val="50000"/>
              </a:schemeClr>
            </a:solidFill>
          </a:ln>
        </c:spPr>
        <c:txPr>
          <a:bodyPr anchor="b" anchorCtr="0"/>
          <a:lstStyle/>
          <a:p>
            <a:pPr>
              <a:defRPr sz="900"/>
            </a:pPr>
            <a:endParaRPr lang="en-US"/>
          </a:p>
        </c:txPr>
        <c:crossAx val="402878512"/>
        <c:crosses val="autoZero"/>
        <c:auto val="0"/>
        <c:lblAlgn val="ctr"/>
        <c:lblOffset val="0"/>
        <c:noMultiLvlLbl val="0"/>
      </c:catAx>
      <c:valAx>
        <c:axId val="402878512"/>
        <c:scaling>
          <c:orientation val="minMax"/>
        </c:scaling>
        <c:delete val="1"/>
        <c:axPos val="b"/>
        <c:numFmt formatCode="0%" sourceLinked="0"/>
        <c:majorTickMark val="out"/>
        <c:minorTickMark val="none"/>
        <c:tickLblPos val="nextTo"/>
        <c:crossAx val="401794168"/>
        <c:crosses val="autoZero"/>
        <c:crossBetween val="between"/>
      </c:valAx>
    </c:plotArea>
    <c:plotVisOnly val="1"/>
    <c:dispBlanksAs val="gap"/>
    <c:showDLblsOverMax val="0"/>
  </c:chart>
  <c:txPr>
    <a:bodyPr/>
    <a:lstStyle/>
    <a:p>
      <a:pPr>
        <a:defRPr sz="800" b="1"/>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MH Enrollment w/o Temporary</c:v>
                </c:pt>
              </c:strCache>
            </c:strRef>
          </c:tx>
          <c:spPr>
            <a:ln>
              <a:solidFill>
                <a:srgbClr val="A7CAC4"/>
              </a:solidFill>
              <a:prstDash val="sysDash"/>
            </a:ln>
          </c:spPr>
          <c:marker>
            <c:symbol val="square"/>
            <c:size val="8"/>
            <c:spPr>
              <a:solidFill>
                <a:srgbClr val="A7CAC4"/>
              </a:solidFill>
              <a:ln>
                <a:solidFill>
                  <a:srgbClr val="A7CAC4"/>
                </a:solidFill>
                <a:prstDash val="sysDash"/>
              </a:ln>
            </c:spPr>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Sheet1!$B$2:$B$11</c:f>
              <c:numCache>
                <c:formatCode>General</c:formatCode>
                <c:ptCount val="10"/>
                <c:pt idx="6">
                  <c:v>1383000</c:v>
                </c:pt>
                <c:pt idx="7">
                  <c:v>1608000</c:v>
                </c:pt>
                <c:pt idx="8">
                  <c:v>1810000</c:v>
                </c:pt>
              </c:numCache>
            </c:numRef>
          </c:val>
          <c:smooth val="0"/>
          <c:extLst xmlns:c16r2="http://schemas.microsoft.com/office/drawing/2015/06/chart">
            <c:ext xmlns:c16="http://schemas.microsoft.com/office/drawing/2014/chart" uri="{C3380CC4-5D6E-409C-BE32-E72D297353CC}">
              <c16:uniqueId val="{00000000-085D-430D-896B-72199A0B13F1}"/>
            </c:ext>
          </c:extLst>
        </c:ser>
        <c:ser>
          <c:idx val="1"/>
          <c:order val="1"/>
          <c:tx>
            <c:strRef>
              <c:f>Sheet1!$C$1</c:f>
              <c:strCache>
                <c:ptCount val="1"/>
                <c:pt idx="0">
                  <c:v>MassHealth Enrollment</c:v>
                </c:pt>
              </c:strCache>
            </c:strRef>
          </c:tx>
          <c:spPr>
            <a:ln>
              <a:solidFill>
                <a:srgbClr val="5A8F7C"/>
              </a:solidFill>
            </a:ln>
          </c:spPr>
          <c:marker>
            <c:symbol val="square"/>
            <c:size val="8"/>
            <c:spPr>
              <a:solidFill>
                <a:srgbClr val="5A8F7C"/>
              </a:solidFill>
              <a:ln>
                <a:solidFill>
                  <a:srgbClr val="5A8F7C"/>
                </a:solidFill>
              </a:ln>
            </c:spPr>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Sheet1!$C$2:$C$11</c:f>
              <c:numCache>
                <c:formatCode>General</c:formatCode>
                <c:ptCount val="10"/>
                <c:pt idx="0">
                  <c:v>1094000</c:v>
                </c:pt>
                <c:pt idx="1">
                  <c:v>1146000</c:v>
                </c:pt>
                <c:pt idx="2">
                  <c:v>1195000</c:v>
                </c:pt>
                <c:pt idx="3">
                  <c:v>1267000</c:v>
                </c:pt>
                <c:pt idx="4">
                  <c:v>1301000</c:v>
                </c:pt>
                <c:pt idx="5">
                  <c:v>1356000</c:v>
                </c:pt>
                <c:pt idx="6">
                  <c:v>1383000</c:v>
                </c:pt>
                <c:pt idx="7">
                  <c:v>1828000</c:v>
                </c:pt>
                <c:pt idx="8">
                  <c:v>1837000</c:v>
                </c:pt>
                <c:pt idx="9">
                  <c:v>1866000</c:v>
                </c:pt>
              </c:numCache>
            </c:numRef>
          </c:val>
          <c:smooth val="0"/>
          <c:extLst xmlns:c16r2="http://schemas.microsoft.com/office/drawing/2015/06/chart">
            <c:ext xmlns:c16="http://schemas.microsoft.com/office/drawing/2014/chart" uri="{C3380CC4-5D6E-409C-BE32-E72D297353CC}">
              <c16:uniqueId val="{00000001-085D-430D-896B-72199A0B13F1}"/>
            </c:ext>
          </c:extLst>
        </c:ser>
        <c:ser>
          <c:idx val="2"/>
          <c:order val="2"/>
          <c:tx>
            <c:strRef>
              <c:f>Sheet1!$D$1</c:f>
              <c:strCache>
                <c:ptCount val="1"/>
                <c:pt idx="0">
                  <c:v>Uninsured</c:v>
                </c:pt>
              </c:strCache>
            </c:strRef>
          </c:tx>
          <c:spPr>
            <a:ln>
              <a:solidFill>
                <a:srgbClr val="969696"/>
              </a:solidFill>
            </a:ln>
          </c:spPr>
          <c:marker>
            <c:symbol val="circle"/>
            <c:size val="8"/>
            <c:spPr>
              <a:solidFill>
                <a:srgbClr val="969696"/>
              </a:solidFill>
              <a:ln>
                <a:solidFill>
                  <a:srgbClr val="969696"/>
                </a:solidFill>
              </a:ln>
            </c:spPr>
          </c:marker>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Sheet1!$D$2:$D$11</c:f>
              <c:numCache>
                <c:formatCode>General</c:formatCode>
                <c:ptCount val="10"/>
                <c:pt idx="0">
                  <c:v>355000</c:v>
                </c:pt>
                <c:pt idx="1">
                  <c:v>165000</c:v>
                </c:pt>
                <c:pt idx="2">
                  <c:v>171000</c:v>
                </c:pt>
                <c:pt idx="3">
                  <c:v>120000</c:v>
                </c:pt>
                <c:pt idx="4">
                  <c:v>204000</c:v>
                </c:pt>
                <c:pt idx="5">
                  <c:v>259000</c:v>
                </c:pt>
                <c:pt idx="6">
                  <c:v>254000</c:v>
                </c:pt>
                <c:pt idx="7">
                  <c:v>249000</c:v>
                </c:pt>
                <c:pt idx="8">
                  <c:v>245000</c:v>
                </c:pt>
              </c:numCache>
            </c:numRef>
          </c:val>
          <c:smooth val="0"/>
          <c:extLst xmlns:c16r2="http://schemas.microsoft.com/office/drawing/2015/06/chart">
            <c:ext xmlns:c16="http://schemas.microsoft.com/office/drawing/2014/chart" uri="{C3380CC4-5D6E-409C-BE32-E72D297353CC}">
              <c16:uniqueId val="{00000002-085D-430D-896B-72199A0B13F1}"/>
            </c:ext>
          </c:extLst>
        </c:ser>
        <c:dLbls>
          <c:showLegendKey val="0"/>
          <c:showVal val="0"/>
          <c:showCatName val="0"/>
          <c:showSerName val="0"/>
          <c:showPercent val="0"/>
          <c:showBubbleSize val="0"/>
        </c:dLbls>
        <c:marker val="1"/>
        <c:smooth val="0"/>
        <c:axId val="397546296"/>
        <c:axId val="402953064"/>
      </c:lineChart>
      <c:catAx>
        <c:axId val="397546296"/>
        <c:scaling>
          <c:orientation val="minMax"/>
        </c:scaling>
        <c:delete val="0"/>
        <c:axPos val="b"/>
        <c:numFmt formatCode="General" sourceLinked="1"/>
        <c:majorTickMark val="out"/>
        <c:minorTickMark val="none"/>
        <c:tickLblPos val="nextTo"/>
        <c:txPr>
          <a:bodyPr/>
          <a:lstStyle/>
          <a:p>
            <a:pPr>
              <a:defRPr sz="1000" b="1"/>
            </a:pPr>
            <a:endParaRPr lang="en-US"/>
          </a:p>
        </c:txPr>
        <c:crossAx val="402953064"/>
        <c:crosses val="autoZero"/>
        <c:auto val="1"/>
        <c:lblAlgn val="ctr"/>
        <c:lblOffset val="100"/>
        <c:noMultiLvlLbl val="0"/>
      </c:catAx>
      <c:valAx>
        <c:axId val="402953064"/>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397546296"/>
        <c:crosses val="autoZero"/>
        <c:crossBetween val="between"/>
      </c:valAx>
      <c:spPr>
        <a:noFill/>
      </c:spPr>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23703078401209"/>
          <c:y val="3.547130889788936E-2"/>
          <c:w val="0.60832297068350405"/>
          <c:h val="0.87262207240069434"/>
        </c:manualLayout>
      </c:layout>
      <c:barChart>
        <c:barDir val="col"/>
        <c:grouping val="stacked"/>
        <c:varyColors val="0"/>
        <c:ser>
          <c:idx val="0"/>
          <c:order val="0"/>
          <c:tx>
            <c:strRef>
              <c:f>Sheet1!$A$2</c:f>
              <c:strCache>
                <c:ptCount val="1"/>
                <c:pt idx="0">
                  <c:v>Non Disabled Children 0-18</c:v>
                </c:pt>
              </c:strCache>
            </c:strRef>
          </c:tx>
          <c:spPr>
            <a:solidFill>
              <a:schemeClr val="accent1"/>
            </a:solidFill>
          </c:spPr>
          <c:invertIfNegative val="0"/>
          <c:cat>
            <c:strRef>
              <c:f>Sheet1!$B$1:$F$1</c:f>
              <c:strCache>
                <c:ptCount val="5"/>
                <c:pt idx="0">
                  <c:v>JUNE 2013</c:v>
                </c:pt>
                <c:pt idx="1">
                  <c:v>JUNE 2014</c:v>
                </c:pt>
                <c:pt idx="2">
                  <c:v>JUNE 2015</c:v>
                </c:pt>
                <c:pt idx="3">
                  <c:v>JUNE 2016</c:v>
                </c:pt>
                <c:pt idx="4">
                  <c:v>MAY 2017</c:v>
                </c:pt>
              </c:strCache>
            </c:strRef>
          </c:cat>
          <c:val>
            <c:numRef>
              <c:f>Sheet1!$B$2:$F$2</c:f>
              <c:numCache>
                <c:formatCode>General</c:formatCode>
                <c:ptCount val="5"/>
                <c:pt idx="0">
                  <c:v>521687</c:v>
                </c:pt>
                <c:pt idx="1">
                  <c:v>528189</c:v>
                </c:pt>
                <c:pt idx="2">
                  <c:v>589385</c:v>
                </c:pt>
                <c:pt idx="3">
                  <c:v>603090</c:v>
                </c:pt>
                <c:pt idx="4">
                  <c:v>610919</c:v>
                </c:pt>
              </c:numCache>
            </c:numRef>
          </c:val>
          <c:extLst xmlns:c16r2="http://schemas.microsoft.com/office/drawing/2015/06/chart">
            <c:ext xmlns:c16="http://schemas.microsoft.com/office/drawing/2014/chart" uri="{C3380CC4-5D6E-409C-BE32-E72D297353CC}">
              <c16:uniqueId val="{00000000-6138-4065-8B00-3FFF5E112F9D}"/>
            </c:ext>
          </c:extLst>
        </c:ser>
        <c:ser>
          <c:idx val="1"/>
          <c:order val="1"/>
          <c:tx>
            <c:strRef>
              <c:f>Sheet1!$A$3</c:f>
              <c:strCache>
                <c:ptCount val="1"/>
                <c:pt idx="0">
                  <c:v>Non Disabled Adults 19-64</c:v>
                </c:pt>
              </c:strCache>
            </c:strRef>
          </c:tx>
          <c:invertIfNegative val="0"/>
          <c:cat>
            <c:strRef>
              <c:f>Sheet1!$B$1:$F$1</c:f>
              <c:strCache>
                <c:ptCount val="5"/>
                <c:pt idx="0">
                  <c:v>JUNE 2013</c:v>
                </c:pt>
                <c:pt idx="1">
                  <c:v>JUNE 2014</c:v>
                </c:pt>
                <c:pt idx="2">
                  <c:v>JUNE 2015</c:v>
                </c:pt>
                <c:pt idx="3">
                  <c:v>JUNE 2016</c:v>
                </c:pt>
                <c:pt idx="4">
                  <c:v>MAY 2017</c:v>
                </c:pt>
              </c:strCache>
            </c:strRef>
          </c:cat>
          <c:val>
            <c:numRef>
              <c:f>Sheet1!$B$3:$F$3</c:f>
              <c:numCache>
                <c:formatCode>General</c:formatCode>
                <c:ptCount val="5"/>
                <c:pt idx="0">
                  <c:v>437264</c:v>
                </c:pt>
                <c:pt idx="1">
                  <c:v>627553</c:v>
                </c:pt>
                <c:pt idx="2">
                  <c:v>760271</c:v>
                </c:pt>
                <c:pt idx="3">
                  <c:v>791634</c:v>
                </c:pt>
                <c:pt idx="4">
                  <c:v>793389</c:v>
                </c:pt>
              </c:numCache>
            </c:numRef>
          </c:val>
          <c:extLst xmlns:c16r2="http://schemas.microsoft.com/office/drawing/2015/06/chart">
            <c:ext xmlns:c16="http://schemas.microsoft.com/office/drawing/2014/chart" uri="{C3380CC4-5D6E-409C-BE32-E72D297353CC}">
              <c16:uniqueId val="{00000001-6138-4065-8B00-3FFF5E112F9D}"/>
            </c:ext>
          </c:extLst>
        </c:ser>
        <c:ser>
          <c:idx val="2"/>
          <c:order val="2"/>
          <c:tx>
            <c:strRef>
              <c:f>Sheet1!$A$4</c:f>
              <c:strCache>
                <c:ptCount val="1"/>
                <c:pt idx="0">
                  <c:v>Disabled Children 0-18</c:v>
                </c:pt>
              </c:strCache>
            </c:strRef>
          </c:tx>
          <c:spPr>
            <a:solidFill>
              <a:schemeClr val="accent3">
                <a:lumMod val="60000"/>
                <a:lumOff val="40000"/>
              </a:schemeClr>
            </a:solidFill>
          </c:spPr>
          <c:invertIfNegative val="0"/>
          <c:cat>
            <c:strRef>
              <c:f>Sheet1!$B$1:$F$1</c:f>
              <c:strCache>
                <c:ptCount val="5"/>
                <c:pt idx="0">
                  <c:v>JUNE 2013</c:v>
                </c:pt>
                <c:pt idx="1">
                  <c:v>JUNE 2014</c:v>
                </c:pt>
                <c:pt idx="2">
                  <c:v>JUNE 2015</c:v>
                </c:pt>
                <c:pt idx="3">
                  <c:v>JUNE 2016</c:v>
                </c:pt>
                <c:pt idx="4">
                  <c:v>MAY 2017</c:v>
                </c:pt>
              </c:strCache>
            </c:strRef>
          </c:cat>
          <c:val>
            <c:numRef>
              <c:f>Sheet1!$B$4:$F$4</c:f>
              <c:numCache>
                <c:formatCode>General</c:formatCode>
                <c:ptCount val="5"/>
                <c:pt idx="0">
                  <c:v>31746</c:v>
                </c:pt>
                <c:pt idx="1">
                  <c:v>31397</c:v>
                </c:pt>
                <c:pt idx="2">
                  <c:v>31663</c:v>
                </c:pt>
                <c:pt idx="3">
                  <c:v>31282</c:v>
                </c:pt>
                <c:pt idx="4">
                  <c:v>31509</c:v>
                </c:pt>
              </c:numCache>
            </c:numRef>
          </c:val>
          <c:extLst xmlns:c16r2="http://schemas.microsoft.com/office/drawing/2015/06/chart">
            <c:ext xmlns:c16="http://schemas.microsoft.com/office/drawing/2014/chart" uri="{C3380CC4-5D6E-409C-BE32-E72D297353CC}">
              <c16:uniqueId val="{00000002-6138-4065-8B00-3FFF5E112F9D}"/>
            </c:ext>
          </c:extLst>
        </c:ser>
        <c:ser>
          <c:idx val="3"/>
          <c:order val="3"/>
          <c:tx>
            <c:strRef>
              <c:f>Sheet1!$A$5</c:f>
              <c:strCache>
                <c:ptCount val="1"/>
                <c:pt idx="0">
                  <c:v>Disabled Adults 19-64</c:v>
                </c:pt>
              </c:strCache>
            </c:strRef>
          </c:tx>
          <c:spPr>
            <a:solidFill>
              <a:schemeClr val="accent3"/>
            </a:solidFill>
          </c:spPr>
          <c:invertIfNegative val="0"/>
          <c:cat>
            <c:strRef>
              <c:f>Sheet1!$B$1:$F$1</c:f>
              <c:strCache>
                <c:ptCount val="5"/>
                <c:pt idx="0">
                  <c:v>JUNE 2013</c:v>
                </c:pt>
                <c:pt idx="1">
                  <c:v>JUNE 2014</c:v>
                </c:pt>
                <c:pt idx="2">
                  <c:v>JUNE 2015</c:v>
                </c:pt>
                <c:pt idx="3">
                  <c:v>JUNE 2016</c:v>
                </c:pt>
                <c:pt idx="4">
                  <c:v>MAY 2017</c:v>
                </c:pt>
              </c:strCache>
            </c:strRef>
          </c:cat>
          <c:val>
            <c:numRef>
              <c:f>Sheet1!$B$5:$F$5</c:f>
              <c:numCache>
                <c:formatCode>General</c:formatCode>
                <c:ptCount val="5"/>
                <c:pt idx="0">
                  <c:v>244100</c:v>
                </c:pt>
                <c:pt idx="1">
                  <c:v>249345</c:v>
                </c:pt>
                <c:pt idx="2">
                  <c:v>254182</c:v>
                </c:pt>
                <c:pt idx="3">
                  <c:v>261569</c:v>
                </c:pt>
                <c:pt idx="4">
                  <c:v>265299</c:v>
                </c:pt>
              </c:numCache>
            </c:numRef>
          </c:val>
          <c:extLst xmlns:c16r2="http://schemas.microsoft.com/office/drawing/2015/06/chart">
            <c:ext xmlns:c16="http://schemas.microsoft.com/office/drawing/2014/chart" uri="{C3380CC4-5D6E-409C-BE32-E72D297353CC}">
              <c16:uniqueId val="{00000003-6138-4065-8B00-3FFF5E112F9D}"/>
            </c:ext>
          </c:extLst>
        </c:ser>
        <c:ser>
          <c:idx val="4"/>
          <c:order val="4"/>
          <c:tx>
            <c:strRef>
              <c:f>Sheet1!$A$6</c:f>
              <c:strCache>
                <c:ptCount val="1"/>
                <c:pt idx="0">
                  <c:v>Seniors</c:v>
                </c:pt>
              </c:strCache>
            </c:strRef>
          </c:tx>
          <c:invertIfNegative val="0"/>
          <c:cat>
            <c:strRef>
              <c:f>Sheet1!$B$1:$F$1</c:f>
              <c:strCache>
                <c:ptCount val="5"/>
                <c:pt idx="0">
                  <c:v>JUNE 2013</c:v>
                </c:pt>
                <c:pt idx="1">
                  <c:v>JUNE 2014</c:v>
                </c:pt>
                <c:pt idx="2">
                  <c:v>JUNE 2015</c:v>
                </c:pt>
                <c:pt idx="3">
                  <c:v>JUNE 2016</c:v>
                </c:pt>
                <c:pt idx="4">
                  <c:v>MAY 2017</c:v>
                </c:pt>
              </c:strCache>
            </c:strRef>
          </c:cat>
          <c:val>
            <c:numRef>
              <c:f>Sheet1!$B$6:$F$6</c:f>
            </c:numRef>
          </c:val>
          <c:extLst xmlns:c16r2="http://schemas.microsoft.com/office/drawing/2015/06/chart">
            <c:ext xmlns:c16="http://schemas.microsoft.com/office/drawing/2014/chart" uri="{C3380CC4-5D6E-409C-BE32-E72D297353CC}">
              <c16:uniqueId val="{00000004-6138-4065-8B00-3FFF5E112F9D}"/>
            </c:ext>
          </c:extLst>
        </c:ser>
        <c:ser>
          <c:idx val="5"/>
          <c:order val="5"/>
          <c:tx>
            <c:strRef>
              <c:f>Sheet1!$A$7</c:f>
              <c:strCache>
                <c:ptCount val="1"/>
                <c:pt idx="0">
                  <c:v>Seniors in community</c:v>
                </c:pt>
              </c:strCache>
            </c:strRef>
          </c:tx>
          <c:invertIfNegative val="0"/>
          <c:cat>
            <c:strRef>
              <c:f>Sheet1!$B$1:$F$1</c:f>
              <c:strCache>
                <c:ptCount val="5"/>
                <c:pt idx="0">
                  <c:v>JUNE 2013</c:v>
                </c:pt>
                <c:pt idx="1">
                  <c:v>JUNE 2014</c:v>
                </c:pt>
                <c:pt idx="2">
                  <c:v>JUNE 2015</c:v>
                </c:pt>
                <c:pt idx="3">
                  <c:v>JUNE 2016</c:v>
                </c:pt>
                <c:pt idx="4">
                  <c:v>MAY 2017</c:v>
                </c:pt>
              </c:strCache>
            </c:strRef>
          </c:cat>
          <c:val>
            <c:numRef>
              <c:f>Sheet1!$B$7:$F$7</c:f>
              <c:numCache>
                <c:formatCode>General</c:formatCode>
                <c:ptCount val="5"/>
                <c:pt idx="0">
                  <c:v>121530</c:v>
                </c:pt>
                <c:pt idx="1">
                  <c:v>133113</c:v>
                </c:pt>
                <c:pt idx="2">
                  <c:v>137862</c:v>
                </c:pt>
                <c:pt idx="3">
                  <c:v>143842</c:v>
                </c:pt>
                <c:pt idx="4">
                  <c:v>147951</c:v>
                </c:pt>
              </c:numCache>
            </c:numRef>
          </c:val>
          <c:extLst xmlns:c16r2="http://schemas.microsoft.com/office/drawing/2015/06/chart">
            <c:ext xmlns:c16="http://schemas.microsoft.com/office/drawing/2014/chart" uri="{C3380CC4-5D6E-409C-BE32-E72D297353CC}">
              <c16:uniqueId val="{00000005-6138-4065-8B00-3FFF5E112F9D}"/>
            </c:ext>
          </c:extLst>
        </c:ser>
        <c:ser>
          <c:idx val="6"/>
          <c:order val="6"/>
          <c:tx>
            <c:strRef>
              <c:f>Sheet1!$A$8</c:f>
              <c:strCache>
                <c:ptCount val="1"/>
                <c:pt idx="0">
                  <c:v>Seniors in facilities</c:v>
                </c:pt>
              </c:strCache>
            </c:strRef>
          </c:tx>
          <c:spPr>
            <a:solidFill>
              <a:schemeClr val="bg2"/>
            </a:solidFill>
          </c:spPr>
          <c:invertIfNegative val="0"/>
          <c:cat>
            <c:strRef>
              <c:f>Sheet1!$B$1:$F$1</c:f>
              <c:strCache>
                <c:ptCount val="5"/>
                <c:pt idx="0">
                  <c:v>JUNE 2013</c:v>
                </c:pt>
                <c:pt idx="1">
                  <c:v>JUNE 2014</c:v>
                </c:pt>
                <c:pt idx="2">
                  <c:v>JUNE 2015</c:v>
                </c:pt>
                <c:pt idx="3">
                  <c:v>JUNE 2016</c:v>
                </c:pt>
                <c:pt idx="4">
                  <c:v>MAY 2017</c:v>
                </c:pt>
              </c:strCache>
            </c:strRef>
          </c:cat>
          <c:val>
            <c:numRef>
              <c:f>Sheet1!$B$8:$F$8</c:f>
              <c:numCache>
                <c:formatCode>General</c:formatCode>
                <c:ptCount val="5"/>
                <c:pt idx="0">
                  <c:v>24584</c:v>
                </c:pt>
                <c:pt idx="1">
                  <c:v>24671</c:v>
                </c:pt>
                <c:pt idx="2">
                  <c:v>23589</c:v>
                </c:pt>
                <c:pt idx="3">
                  <c:v>23463</c:v>
                </c:pt>
                <c:pt idx="4">
                  <c:v>21895</c:v>
                </c:pt>
              </c:numCache>
            </c:numRef>
          </c:val>
          <c:extLst xmlns:c16r2="http://schemas.microsoft.com/office/drawing/2015/06/chart">
            <c:ext xmlns:c16="http://schemas.microsoft.com/office/drawing/2014/chart" uri="{C3380CC4-5D6E-409C-BE32-E72D297353CC}">
              <c16:uniqueId val="{00000006-6138-4065-8B00-3FFF5E112F9D}"/>
            </c:ext>
          </c:extLst>
        </c:ser>
        <c:dLbls>
          <c:showLegendKey val="0"/>
          <c:showVal val="0"/>
          <c:showCatName val="0"/>
          <c:showSerName val="0"/>
          <c:showPercent val="0"/>
          <c:showBubbleSize val="0"/>
        </c:dLbls>
        <c:gapWidth val="80"/>
        <c:overlap val="100"/>
        <c:serLines>
          <c:spPr>
            <a:ln w="6350">
              <a:solidFill>
                <a:schemeClr val="tx1"/>
              </a:solidFill>
              <a:prstDash val="dash"/>
            </a:ln>
          </c:spPr>
        </c:serLines>
        <c:axId val="410565928"/>
        <c:axId val="410566320"/>
      </c:barChart>
      <c:catAx>
        <c:axId val="410565928"/>
        <c:scaling>
          <c:orientation val="minMax"/>
        </c:scaling>
        <c:delete val="0"/>
        <c:axPos val="b"/>
        <c:numFmt formatCode="[$-409]mmmm\-yy;@" sourceLinked="0"/>
        <c:majorTickMark val="none"/>
        <c:minorTickMark val="none"/>
        <c:tickLblPos val="nextTo"/>
        <c:spPr>
          <a:ln>
            <a:solidFill>
              <a:schemeClr val="bg1">
                <a:lumMod val="50000"/>
              </a:schemeClr>
            </a:solidFill>
          </a:ln>
        </c:spPr>
        <c:txPr>
          <a:bodyPr/>
          <a:lstStyle/>
          <a:p>
            <a:pPr>
              <a:defRPr sz="1000" b="1"/>
            </a:pPr>
            <a:endParaRPr lang="en-US"/>
          </a:p>
        </c:txPr>
        <c:crossAx val="410566320"/>
        <c:crosses val="autoZero"/>
        <c:auto val="1"/>
        <c:lblAlgn val="ctr"/>
        <c:lblOffset val="100"/>
        <c:noMultiLvlLbl val="0"/>
      </c:catAx>
      <c:valAx>
        <c:axId val="410566320"/>
        <c:scaling>
          <c:orientation val="minMax"/>
        </c:scaling>
        <c:delete val="0"/>
        <c:axPos val="l"/>
        <c:majorGridlines>
          <c:spPr>
            <a:ln>
              <a:solidFill>
                <a:schemeClr val="bg1">
                  <a:lumMod val="85000"/>
                </a:schemeClr>
              </a:solidFill>
            </a:ln>
          </c:spPr>
        </c:majorGridlines>
        <c:numFmt formatCode="#,##0" sourceLinked="0"/>
        <c:majorTickMark val="none"/>
        <c:minorTickMark val="none"/>
        <c:tickLblPos val="nextTo"/>
        <c:spPr>
          <a:ln>
            <a:noFill/>
          </a:ln>
        </c:spPr>
        <c:txPr>
          <a:bodyPr/>
          <a:lstStyle/>
          <a:p>
            <a:pPr>
              <a:defRPr sz="1000"/>
            </a:pPr>
            <a:endParaRPr lang="en-US"/>
          </a:p>
        </c:txPr>
        <c:crossAx val="4105659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Sheet1!$B$2</c:f>
              <c:strCache>
                <c:ptCount val="1"/>
                <c:pt idx="0">
                  <c:v>Membership</c:v>
                </c:pt>
              </c:strCache>
            </c:strRef>
          </c:tx>
          <c:spPr>
            <a:ln>
              <a:solidFill>
                <a:schemeClr val="bg1"/>
              </a:solidFill>
            </a:ln>
          </c:spPr>
          <c:dPt>
            <c:idx val="0"/>
            <c:bubble3D val="0"/>
            <c:spPr>
              <a:solidFill>
                <a:schemeClr val="tx1"/>
              </a:solidFill>
              <a:ln>
                <a:solidFill>
                  <a:schemeClr val="bg1"/>
                </a:solidFill>
              </a:ln>
            </c:spPr>
            <c:extLst xmlns:c16r2="http://schemas.microsoft.com/office/drawing/2015/06/chart">
              <c:ext xmlns:c16="http://schemas.microsoft.com/office/drawing/2014/chart" uri="{C3380CC4-5D6E-409C-BE32-E72D297353CC}">
                <c16:uniqueId val="{00000001-73CF-4F96-9D87-61043F9811C4}"/>
              </c:ext>
            </c:extLst>
          </c:dPt>
          <c:dPt>
            <c:idx val="1"/>
            <c:bubble3D val="0"/>
            <c:spPr>
              <a:solidFill>
                <a:schemeClr val="tx2"/>
              </a:solidFill>
              <a:ln>
                <a:solidFill>
                  <a:schemeClr val="bg1"/>
                </a:solidFill>
              </a:ln>
            </c:spPr>
            <c:extLst xmlns:c16r2="http://schemas.microsoft.com/office/drawing/2015/06/chart">
              <c:ext xmlns:c16="http://schemas.microsoft.com/office/drawing/2014/chart" uri="{C3380CC4-5D6E-409C-BE32-E72D297353CC}">
                <c16:uniqueId val="{00000003-73CF-4F96-9D87-61043F9811C4}"/>
              </c:ext>
            </c:extLst>
          </c:dPt>
          <c:dPt>
            <c:idx val="2"/>
            <c:bubble3D val="0"/>
            <c:spPr>
              <a:solidFill>
                <a:schemeClr val="bg2"/>
              </a:solidFill>
              <a:ln>
                <a:solidFill>
                  <a:schemeClr val="bg1"/>
                </a:solidFill>
              </a:ln>
            </c:spPr>
            <c:extLst xmlns:c16r2="http://schemas.microsoft.com/office/drawing/2015/06/chart">
              <c:ext xmlns:c16="http://schemas.microsoft.com/office/drawing/2014/chart" uri="{C3380CC4-5D6E-409C-BE32-E72D297353CC}">
                <c16:uniqueId val="{00000005-73CF-4F96-9D87-61043F9811C4}"/>
              </c:ext>
            </c:extLst>
          </c:dPt>
          <c:dPt>
            <c:idx val="3"/>
            <c:bubble3D val="0"/>
            <c:spPr>
              <a:solidFill>
                <a:schemeClr val="accent3"/>
              </a:solidFill>
              <a:ln>
                <a:solidFill>
                  <a:schemeClr val="bg1"/>
                </a:solidFill>
              </a:ln>
            </c:spPr>
            <c:extLst xmlns:c16r2="http://schemas.microsoft.com/office/drawing/2015/06/chart">
              <c:ext xmlns:c16="http://schemas.microsoft.com/office/drawing/2014/chart" uri="{C3380CC4-5D6E-409C-BE32-E72D297353CC}">
                <c16:uniqueId val="{00000007-73CF-4F96-9D87-61043F9811C4}"/>
              </c:ext>
            </c:extLst>
          </c:dPt>
          <c:dPt>
            <c:idx val="4"/>
            <c:bubble3D val="0"/>
            <c:spPr>
              <a:solidFill>
                <a:schemeClr val="accent1"/>
              </a:solidFill>
              <a:ln>
                <a:solidFill>
                  <a:schemeClr val="bg1"/>
                </a:solidFill>
              </a:ln>
            </c:spPr>
            <c:extLst xmlns:c16r2="http://schemas.microsoft.com/office/drawing/2015/06/chart">
              <c:ext xmlns:c16="http://schemas.microsoft.com/office/drawing/2014/chart" uri="{C3380CC4-5D6E-409C-BE32-E72D297353CC}">
                <c16:uniqueId val="{00000009-73CF-4F96-9D87-61043F9811C4}"/>
              </c:ext>
            </c:extLst>
          </c:dPt>
          <c:dPt>
            <c:idx val="5"/>
            <c:bubble3D val="0"/>
            <c:spPr>
              <a:solidFill>
                <a:schemeClr val="accent1">
                  <a:lumMod val="75000"/>
                </a:schemeClr>
              </a:solidFill>
              <a:ln>
                <a:solidFill>
                  <a:schemeClr val="bg1"/>
                </a:solidFill>
              </a:ln>
            </c:spPr>
            <c:extLst xmlns:c16r2="http://schemas.microsoft.com/office/drawing/2015/06/chart">
              <c:ext xmlns:c16="http://schemas.microsoft.com/office/drawing/2014/chart" uri="{C3380CC4-5D6E-409C-BE32-E72D297353CC}">
                <c16:uniqueId val="{0000000B-73CF-4F96-9D87-61043F9811C4}"/>
              </c:ext>
            </c:extLst>
          </c:dPt>
          <c:dPt>
            <c:idx val="6"/>
            <c:bubble3D val="0"/>
            <c:explosion val="6"/>
            <c:spPr>
              <a:solidFill>
                <a:schemeClr val="accent2"/>
              </a:solidFill>
              <a:ln>
                <a:solidFill>
                  <a:schemeClr val="bg1"/>
                </a:solidFill>
              </a:ln>
            </c:spPr>
            <c:extLst xmlns:c16r2="http://schemas.microsoft.com/office/drawing/2015/06/chart">
              <c:ext xmlns:c16="http://schemas.microsoft.com/office/drawing/2014/chart" uri="{C3380CC4-5D6E-409C-BE32-E72D297353CC}">
                <c16:uniqueId val="{0000000D-73CF-4F96-9D87-61043F9811C4}"/>
              </c:ext>
            </c:extLst>
          </c:dPt>
          <c:dPt>
            <c:idx val="7"/>
            <c:bubble3D val="0"/>
            <c:spPr>
              <a:solidFill>
                <a:schemeClr val="accent1"/>
              </a:solidFill>
              <a:ln>
                <a:solidFill>
                  <a:schemeClr val="bg1"/>
                </a:solidFill>
              </a:ln>
            </c:spPr>
            <c:extLst xmlns:c16r2="http://schemas.microsoft.com/office/drawing/2015/06/chart">
              <c:ext xmlns:c16="http://schemas.microsoft.com/office/drawing/2014/chart" uri="{C3380CC4-5D6E-409C-BE32-E72D297353CC}">
                <c16:uniqueId val="{0000000F-73CF-4F96-9D87-61043F9811C4}"/>
              </c:ext>
            </c:extLst>
          </c:dPt>
          <c:dLbls>
            <c:dLbl>
              <c:idx val="0"/>
              <c:tx>
                <c:rich>
                  <a:bodyPr/>
                  <a:lstStyle/>
                  <a:p>
                    <a:r>
                      <a:rPr lang="en-US" b="1" dirty="0">
                        <a:solidFill>
                          <a:schemeClr val="tx1"/>
                        </a:solidFill>
                      </a:rPr>
                      <a:t>&lt;1%</a:t>
                    </a:r>
                    <a:endParaRPr lang="en-US" dirty="0"/>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73CF-4F96-9D87-61043F9811C4}"/>
                </c:ext>
                <c:ext xmlns:c15="http://schemas.microsoft.com/office/drawing/2012/chart" uri="{CE6537A1-D6FC-4f65-9D91-7224C49458BB}"/>
              </c:extLst>
            </c:dLbl>
            <c:dLbl>
              <c:idx val="1"/>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3"/>
              <c:dLblPos val="out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73CF-4F96-9D87-61043F9811C4}"/>
                </c:ext>
                <c:ext xmlns:c15="http://schemas.microsoft.com/office/drawing/2012/chart" uri="{CE6537A1-D6FC-4f65-9D91-7224C49458BB}"/>
              </c:extLst>
            </c:dLbl>
            <c:dLbl>
              <c:idx val="4"/>
              <c:dLblPos val="outEnd"/>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73CF-4F96-9D87-61043F9811C4}"/>
                </c:ext>
                <c:ext xmlns:c15="http://schemas.microsoft.com/office/drawing/2012/chart" uri="{CE6537A1-D6FC-4f65-9D91-7224C49458BB}"/>
              </c:extLst>
            </c:dLbl>
            <c:dLbl>
              <c:idx val="5"/>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dLbl>
              <c:idx val="6"/>
              <c:spPr>
                <a:noFill/>
                <a:ln>
                  <a:noFill/>
                </a:ln>
                <a:effectLst/>
              </c:spPr>
              <c:txPr>
                <a:bodyPr/>
                <a:lstStyle/>
                <a:p>
                  <a:pPr>
                    <a:defRPr sz="1200" b="1">
                      <a:solidFill>
                        <a:schemeClr val="bg1"/>
                      </a:solidFill>
                    </a:defRPr>
                  </a:pPr>
                  <a:endParaRPr lang="en-US"/>
                </a:p>
              </c:txPr>
              <c:dLblPos val="bestFit"/>
              <c:showLegendKey val="0"/>
              <c:showVal val="0"/>
              <c:showCatName val="0"/>
              <c:showSerName val="0"/>
              <c:showPercent val="1"/>
              <c:showBubbleSize val="0"/>
            </c:dLbl>
            <c:spPr>
              <a:noFill/>
              <a:ln>
                <a:noFill/>
              </a:ln>
              <a:effectLst/>
            </c:spPr>
            <c:txPr>
              <a:bodyPr/>
              <a:lstStyle/>
              <a:p>
                <a:pPr>
                  <a:defRPr sz="1200" b="1">
                    <a:solidFill>
                      <a:schemeClr val="tx1"/>
                    </a:solidFill>
                  </a:defRPr>
                </a:pPr>
                <a:endParaRPr lang="en-US"/>
              </a:p>
            </c:txPr>
            <c:dLblPos val="bestFit"/>
            <c:showLegendKey val="0"/>
            <c:showVal val="0"/>
            <c:showCatName val="0"/>
            <c:showSerName val="0"/>
            <c:showPercent val="1"/>
            <c:showBubbleSize val="0"/>
            <c:showLeaderLines val="0"/>
            <c:extLst xmlns:c16r2="http://schemas.microsoft.com/office/drawing/2015/06/chart">
              <c:ext xmlns:c15="http://schemas.microsoft.com/office/drawing/2012/chart" uri="{CE6537A1-D6FC-4f65-9D91-7224C49458BB}"/>
            </c:extLst>
          </c:dLbls>
          <c:cat>
            <c:strRef>
              <c:f>Sheet1!$A$3:$A$9</c:f>
              <c:strCache>
                <c:ptCount val="7"/>
                <c:pt idx="1">
                  <c:v>MCO</c:v>
                </c:pt>
                <c:pt idx="2">
                  <c:v>Careplus</c:v>
                </c:pt>
                <c:pt idx="3">
                  <c:v>One Care</c:v>
                </c:pt>
                <c:pt idx="4">
                  <c:v>SCO &amp; PACE</c:v>
                </c:pt>
                <c:pt idx="5">
                  <c:v>PCC</c:v>
                </c:pt>
                <c:pt idx="6">
                  <c:v>FFS, PA, TPL, OTH</c:v>
                </c:pt>
              </c:strCache>
            </c:strRef>
          </c:cat>
          <c:val>
            <c:numRef>
              <c:f>Sheet1!$B$3:$B$9</c:f>
              <c:numCache>
                <c:formatCode>General</c:formatCode>
                <c:ptCount val="7"/>
                <c:pt idx="1">
                  <c:v>581819</c:v>
                </c:pt>
                <c:pt idx="2">
                  <c:v>251433</c:v>
                </c:pt>
                <c:pt idx="3">
                  <c:v>16909</c:v>
                </c:pt>
                <c:pt idx="4">
                  <c:v>52225</c:v>
                </c:pt>
                <c:pt idx="5">
                  <c:v>414162</c:v>
                </c:pt>
                <c:pt idx="6">
                  <c:v>556407</c:v>
                </c:pt>
              </c:numCache>
            </c:numRef>
          </c:val>
          <c:extLst xmlns:c16r2="http://schemas.microsoft.com/office/drawing/2015/06/chart">
            <c:ext xmlns:c16="http://schemas.microsoft.com/office/drawing/2014/chart" uri="{C3380CC4-5D6E-409C-BE32-E72D297353CC}">
              <c16:uniqueId val="{00000010-73CF-4F96-9D87-61043F9811C4}"/>
            </c:ext>
          </c:extLst>
        </c:ser>
        <c:dLbls>
          <c:showLegendKey val="0"/>
          <c:showVal val="0"/>
          <c:showCatName val="0"/>
          <c:showSerName val="0"/>
          <c:showPercent val="0"/>
          <c:showBubbleSize val="0"/>
          <c:showLeaderLines val="0"/>
        </c:dLbls>
        <c:firstSliceAng val="27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97E-2"/>
          <c:y val="3.8004422332780501E-2"/>
          <c:w val="0.92596861447789502"/>
          <c:h val="0.86705062831076496"/>
        </c:manualLayout>
      </c:layout>
      <c:lineChart>
        <c:grouping val="standard"/>
        <c:varyColors val="0"/>
        <c:ser>
          <c:idx val="0"/>
          <c:order val="0"/>
          <c:tx>
            <c:strRef>
              <c:f>Sheet1!$B$1</c:f>
              <c:strCache>
                <c:ptCount val="1"/>
                <c:pt idx="0">
                  <c:v>Current Dollars</c:v>
                </c:pt>
              </c:strCache>
            </c:strRef>
          </c:tx>
          <c:spPr>
            <a:ln>
              <a:solidFill>
                <a:schemeClr val="tx2">
                  <a:lumMod val="75000"/>
                </a:schemeClr>
              </a:solidFill>
            </a:ln>
          </c:spPr>
          <c:marker>
            <c:symbol val="circle"/>
            <c:size val="6"/>
            <c:spPr>
              <a:solidFill>
                <a:schemeClr val="tx2">
                  <a:lumMod val="75000"/>
                </a:schemeClr>
              </a:solidFill>
              <a:ln>
                <a:solidFill>
                  <a:schemeClr val="tx2">
                    <a:lumMod val="75000"/>
                  </a:schemeClr>
                </a:solidFill>
              </a:ln>
            </c:spPr>
          </c:marker>
          <c:dLbls>
            <c:dLbl>
              <c:idx val="7"/>
              <c:layout>
                <c:manualLayout>
                  <c:x val="-5.7790719347877412E-2"/>
                  <c:y val="-4.9067160722556742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080D-4825-AA91-62130A89118B}"/>
                </c:ext>
                <c:ext xmlns:c15="http://schemas.microsoft.com/office/drawing/2012/chart" uri="{CE6537A1-D6FC-4f65-9D91-7224C49458BB}">
                  <c15:layout/>
                </c:ext>
              </c:extLst>
            </c:dLbl>
            <c:numFmt formatCode="\$#,##0.0" sourceLinked="0"/>
            <c:spPr>
              <a:noFill/>
              <a:ln>
                <a:noFill/>
              </a:ln>
              <a:effectLst/>
            </c:spPr>
            <c:txPr>
              <a:bodyPr/>
              <a:lstStyle/>
              <a:p>
                <a:pPr>
                  <a:defRPr sz="999"/>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Sheet1!$B$2:$B$11</c:f>
              <c:numCache>
                <c:formatCode>General</c:formatCode>
                <c:ptCount val="10"/>
                <c:pt idx="0">
                  <c:v>7.5</c:v>
                </c:pt>
                <c:pt idx="1">
                  <c:v>8.1999999999999993</c:v>
                </c:pt>
                <c:pt idx="2">
                  <c:v>8.6999999999999993</c:v>
                </c:pt>
                <c:pt idx="3">
                  <c:v>9.3000000000000007</c:v>
                </c:pt>
                <c:pt idx="4">
                  <c:v>10.199999999999999</c:v>
                </c:pt>
                <c:pt idx="5">
                  <c:v>10.4</c:v>
                </c:pt>
                <c:pt idx="6">
                  <c:v>10.8</c:v>
                </c:pt>
                <c:pt idx="7">
                  <c:v>11.9</c:v>
                </c:pt>
                <c:pt idx="8">
                  <c:v>13.7</c:v>
                </c:pt>
                <c:pt idx="9">
                  <c:v>14.8</c:v>
                </c:pt>
              </c:numCache>
            </c:numRef>
          </c:val>
          <c:smooth val="0"/>
          <c:extLst xmlns:c16r2="http://schemas.microsoft.com/office/drawing/2015/06/chart">
            <c:ext xmlns:c16="http://schemas.microsoft.com/office/drawing/2014/chart" uri="{C3380CC4-5D6E-409C-BE32-E72D297353CC}">
              <c16:uniqueId val="{00000001-080D-4825-AA91-62130A89118B}"/>
            </c:ext>
          </c:extLst>
        </c:ser>
        <c:ser>
          <c:idx val="1"/>
          <c:order val="1"/>
          <c:tx>
            <c:strRef>
              <c:f>Sheet1!$C$1</c:f>
              <c:strCache>
                <c:ptCount val="1"/>
                <c:pt idx="0">
                  <c:v>Constant Dollars</c:v>
                </c:pt>
              </c:strCache>
            </c:strRef>
          </c:tx>
          <c:spPr>
            <a:ln>
              <a:solidFill>
                <a:schemeClr val="accent3"/>
              </a:solidFill>
            </a:ln>
          </c:spPr>
          <c:marker>
            <c:spPr>
              <a:solidFill>
                <a:schemeClr val="accent3"/>
              </a:solidFill>
              <a:ln>
                <a:solidFill>
                  <a:schemeClr val="accent3"/>
                </a:solidFill>
              </a:ln>
            </c:spPr>
          </c:marker>
          <c:dLbls>
            <c:numFmt formatCode="\$#,##0.0" sourceLinked="0"/>
            <c:spPr>
              <a:noFill/>
              <a:ln>
                <a:noFill/>
              </a:ln>
              <a:effectLst/>
            </c:spPr>
            <c:txPr>
              <a:bodyPr/>
              <a:lstStyle/>
              <a:p>
                <a:pPr>
                  <a:defRPr sz="999"/>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Sheet1!$C$2:$C$11</c:f>
              <c:numCache>
                <c:formatCode>General</c:formatCode>
                <c:ptCount val="10"/>
                <c:pt idx="0">
                  <c:v>7.5</c:v>
                </c:pt>
                <c:pt idx="1">
                  <c:v>7.8946493515833591</c:v>
                </c:pt>
                <c:pt idx="2">
                  <c:v>7.9683146197674555</c:v>
                </c:pt>
                <c:pt idx="3">
                  <c:v>8.1628434493736606</c:v>
                </c:pt>
                <c:pt idx="4">
                  <c:v>8.7397858275668323</c:v>
                </c:pt>
                <c:pt idx="5">
                  <c:v>8.770085968107983</c:v>
                </c:pt>
                <c:pt idx="6">
                  <c:v>8.8725690463872056</c:v>
                </c:pt>
                <c:pt idx="7">
                  <c:v>9.7327293632475715</c:v>
                </c:pt>
                <c:pt idx="8">
                  <c:v>10.877460715215376</c:v>
                </c:pt>
                <c:pt idx="9">
                  <c:v>12.289047782113938</c:v>
                </c:pt>
              </c:numCache>
            </c:numRef>
          </c:val>
          <c:smooth val="0"/>
          <c:extLst xmlns:c16r2="http://schemas.microsoft.com/office/drawing/2015/06/chart">
            <c:ext xmlns:c16="http://schemas.microsoft.com/office/drawing/2014/chart" uri="{C3380CC4-5D6E-409C-BE32-E72D297353CC}">
              <c16:uniqueId val="{00000002-080D-4825-AA91-62130A89118B}"/>
            </c:ext>
          </c:extLst>
        </c:ser>
        <c:dLbls>
          <c:showLegendKey val="0"/>
          <c:showVal val="0"/>
          <c:showCatName val="0"/>
          <c:showSerName val="0"/>
          <c:showPercent val="0"/>
          <c:showBubbleSize val="0"/>
        </c:dLbls>
        <c:marker val="1"/>
        <c:smooth val="0"/>
        <c:axId val="410567104"/>
        <c:axId val="410567496"/>
      </c:lineChart>
      <c:catAx>
        <c:axId val="410567104"/>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999"/>
            </a:pPr>
            <a:endParaRPr lang="en-US"/>
          </a:p>
        </c:txPr>
        <c:crossAx val="410567496"/>
        <c:crosses val="autoZero"/>
        <c:auto val="1"/>
        <c:lblAlgn val="ctr"/>
        <c:lblOffset val="100"/>
        <c:noMultiLvlLbl val="0"/>
      </c:catAx>
      <c:valAx>
        <c:axId val="410567496"/>
        <c:scaling>
          <c:orientation val="minMax"/>
          <c:min val="5"/>
        </c:scaling>
        <c:delete val="0"/>
        <c:axPos val="l"/>
        <c:majorGridlines>
          <c:spPr>
            <a:ln>
              <a:solidFill>
                <a:schemeClr val="bg1">
                  <a:lumMod val="85000"/>
                </a:schemeClr>
              </a:solidFill>
            </a:ln>
          </c:spPr>
        </c:majorGridlines>
        <c:numFmt formatCode="\$#,##0" sourceLinked="0"/>
        <c:majorTickMark val="out"/>
        <c:minorTickMark val="none"/>
        <c:tickLblPos val="nextTo"/>
        <c:spPr>
          <a:ln>
            <a:noFill/>
          </a:ln>
        </c:spPr>
        <c:txPr>
          <a:bodyPr/>
          <a:lstStyle/>
          <a:p>
            <a:pPr>
              <a:defRPr sz="1000" b="0"/>
            </a:pPr>
            <a:endParaRPr lang="en-US"/>
          </a:p>
        </c:txPr>
        <c:crossAx val="410567104"/>
        <c:crosses val="autoZero"/>
        <c:crossBetween val="between"/>
        <c:majorUnit val="1"/>
      </c:valAx>
      <c:spPr>
        <a:noFill/>
        <a:ln w="25378">
          <a:noFill/>
        </a:ln>
      </c:spPr>
    </c:plotArea>
    <c:plotVisOnly val="1"/>
    <c:dispBlanksAs val="gap"/>
    <c:showDLblsOverMax val="0"/>
  </c:chart>
  <c:txPr>
    <a:bodyPr/>
    <a:lstStyle/>
    <a:p>
      <a:pPr>
        <a:defRPr sz="799" b="1"/>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908958799258E-2"/>
          <c:y val="3.8004422332780501E-2"/>
          <c:w val="0.92596861447789502"/>
          <c:h val="0.86705062831076496"/>
        </c:manualLayout>
      </c:layout>
      <c:barChart>
        <c:barDir val="col"/>
        <c:grouping val="stacked"/>
        <c:varyColors val="0"/>
        <c:ser>
          <c:idx val="0"/>
          <c:order val="0"/>
          <c:spPr>
            <a:solidFill>
              <a:schemeClr val="tx2"/>
            </a:solidFill>
            <a:ln>
              <a:noFill/>
            </a:ln>
          </c:spPr>
          <c:invertIfNegative val="0"/>
          <c:dLbls>
            <c:numFmt formatCode="&quot;$&quot;#,##0.0" sourceLinked="0"/>
            <c:spPr>
              <a:noFill/>
              <a:ln>
                <a:noFill/>
              </a:ln>
              <a:effectLst/>
            </c:spPr>
            <c:txPr>
              <a:bodyPr/>
              <a:lstStyle/>
              <a:p>
                <a:pPr>
                  <a:defRPr sz="1000" b="0">
                    <a:solidFill>
                      <a:schemeClr val="bg1"/>
                    </a:solidFill>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Sheet1!$B$2:$B$11</c:f>
              <c:numCache>
                <c:formatCode>General</c:formatCode>
                <c:ptCount val="10"/>
                <c:pt idx="0">
                  <c:v>7.5</c:v>
                </c:pt>
                <c:pt idx="1">
                  <c:v>8.1999999999999993</c:v>
                </c:pt>
                <c:pt idx="2">
                  <c:v>8.6999999999999993</c:v>
                </c:pt>
                <c:pt idx="3">
                  <c:v>9.3000000000000007</c:v>
                </c:pt>
                <c:pt idx="4">
                  <c:v>10.199999999999999</c:v>
                </c:pt>
                <c:pt idx="5">
                  <c:v>10.4</c:v>
                </c:pt>
                <c:pt idx="6">
                  <c:v>10.8</c:v>
                </c:pt>
                <c:pt idx="7">
                  <c:v>11.9</c:v>
                </c:pt>
                <c:pt idx="8">
                  <c:v>13.7</c:v>
                </c:pt>
                <c:pt idx="9">
                  <c:v>14.8</c:v>
                </c:pt>
              </c:numCache>
            </c:numRef>
          </c:val>
          <c:extLst xmlns:c16r2="http://schemas.microsoft.com/office/drawing/2015/06/chart">
            <c:ext xmlns:c16="http://schemas.microsoft.com/office/drawing/2014/chart" uri="{C3380CC4-5D6E-409C-BE32-E72D297353CC}">
              <c16:uniqueId val="{00000000-F41E-47DC-AC59-418AB72C9F7E}"/>
            </c:ext>
          </c:extLst>
        </c:ser>
        <c:ser>
          <c:idx val="1"/>
          <c:order val="1"/>
          <c:spPr>
            <a:solidFill>
              <a:schemeClr val="bg2"/>
            </a:solidFill>
            <a:ln>
              <a:noFill/>
            </a:ln>
          </c:spPr>
          <c:invertIfNegative val="0"/>
          <c:dLbls>
            <c:numFmt formatCode="&quot;$&quot;#,##0.0" sourceLinked="0"/>
            <c:spPr>
              <a:noFill/>
              <a:ln>
                <a:noFill/>
              </a:ln>
              <a:effectLst/>
            </c:spPr>
            <c:txPr>
              <a:bodyPr/>
              <a:lstStyle/>
              <a:p>
                <a:pPr>
                  <a:defRPr sz="1000" b="0">
                    <a:solidFill>
                      <a:schemeClr val="tx1">
                        <a:lumMod val="90000"/>
                        <a:lumOff val="10000"/>
                      </a:schemeClr>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Sheet1!$A$2:$A$11</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Sheet1!$C$2:$C$11</c:f>
              <c:numCache>
                <c:formatCode>General</c:formatCode>
                <c:ptCount val="10"/>
                <c:pt idx="0">
                  <c:v>20.349882000000001</c:v>
                </c:pt>
                <c:pt idx="1">
                  <c:v>20.652937999999992</c:v>
                </c:pt>
                <c:pt idx="2">
                  <c:v>20.230665000000002</c:v>
                </c:pt>
                <c:pt idx="3">
                  <c:v>20.323788999999991</c:v>
                </c:pt>
                <c:pt idx="4">
                  <c:v>20.104642000000002</c:v>
                </c:pt>
                <c:pt idx="5">
                  <c:v>20.871104000000003</c:v>
                </c:pt>
                <c:pt idx="6">
                  <c:v>21.695282000000002</c:v>
                </c:pt>
                <c:pt idx="7">
                  <c:v>22.834743000000003</c:v>
                </c:pt>
                <c:pt idx="8">
                  <c:v>23.700339000000003</c:v>
                </c:pt>
                <c:pt idx="9">
                  <c:v>24.55331</c:v>
                </c:pt>
              </c:numCache>
            </c:numRef>
          </c:val>
          <c:extLst xmlns:c16r2="http://schemas.microsoft.com/office/drawing/2015/06/chart">
            <c:ext xmlns:c16="http://schemas.microsoft.com/office/drawing/2014/chart" uri="{C3380CC4-5D6E-409C-BE32-E72D297353CC}">
              <c16:uniqueId val="{00000001-F41E-47DC-AC59-418AB72C9F7E}"/>
            </c:ext>
          </c:extLst>
        </c:ser>
        <c:dLbls>
          <c:showLegendKey val="0"/>
          <c:showVal val="1"/>
          <c:showCatName val="0"/>
          <c:showSerName val="0"/>
          <c:showPercent val="0"/>
          <c:showBubbleSize val="0"/>
        </c:dLbls>
        <c:gapWidth val="37"/>
        <c:overlap val="100"/>
        <c:axId val="402478608"/>
        <c:axId val="410567888"/>
      </c:barChart>
      <c:catAx>
        <c:axId val="402478608"/>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410567888"/>
        <c:crosses val="autoZero"/>
        <c:auto val="1"/>
        <c:lblAlgn val="ctr"/>
        <c:lblOffset val="100"/>
        <c:noMultiLvlLbl val="0"/>
      </c:catAx>
      <c:valAx>
        <c:axId val="410567888"/>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402478608"/>
        <c:crosses val="autoZero"/>
        <c:crossBetween val="between"/>
      </c:valAx>
    </c:plotArea>
    <c:plotVisOnly val="1"/>
    <c:dispBlanksAs val="gap"/>
    <c:showDLblsOverMax val="0"/>
  </c:chart>
  <c:txPr>
    <a:bodyPr/>
    <a:lstStyle/>
    <a:p>
      <a:pPr>
        <a:defRPr sz="800" b="1"/>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39308767829503E-2"/>
          <c:y val="0.1091705550695052"/>
          <c:w val="0.92596861447789602"/>
          <c:h val="0.80185300767906309"/>
        </c:manualLayout>
      </c:layout>
      <c:barChart>
        <c:barDir val="col"/>
        <c:grouping val="stacked"/>
        <c:varyColors val="0"/>
        <c:ser>
          <c:idx val="0"/>
          <c:order val="0"/>
          <c:tx>
            <c:strRef>
              <c:f>Sheet1!$B$1</c:f>
              <c:strCache>
                <c:ptCount val="1"/>
                <c:pt idx="0">
                  <c:v>Medicaid/CHIP federal revenue</c:v>
                </c:pt>
              </c:strCache>
            </c:strRef>
          </c:tx>
          <c:spPr>
            <a:solidFill>
              <a:schemeClr val="tx2"/>
            </a:solidFill>
            <a:ln>
              <a:noFill/>
            </a:ln>
          </c:spPr>
          <c:invertIfNegative val="0"/>
          <c:dLbls>
            <c:numFmt formatCode="&quot;$&quot;#,##0.000" sourceLinked="0"/>
            <c:spPr>
              <a:noFill/>
              <a:ln>
                <a:noFill/>
              </a:ln>
              <a:effectLst/>
            </c:spPr>
            <c:txPr>
              <a:bodyPr/>
              <a:lstStyle/>
              <a:p>
                <a:pPr>
                  <a:defRPr sz="900" b="0">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Sheet1!$A$2:$A$13</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 (est.)</c:v>
                </c:pt>
              </c:strCache>
            </c:strRef>
          </c:cat>
          <c:val>
            <c:numRef>
              <c:f>Sheet1!$B$2:$B$13</c:f>
              <c:numCache>
                <c:formatCode>0.000</c:formatCode>
                <c:ptCount val="12"/>
                <c:pt idx="0">
                  <c:v>4.7710060577900002</c:v>
                </c:pt>
                <c:pt idx="1">
                  <c:v>5.3474935026599999</c:v>
                </c:pt>
                <c:pt idx="2">
                  <c:v>5.3668214721000007</c:v>
                </c:pt>
                <c:pt idx="3">
                  <c:v>7.6921979860799992</c:v>
                </c:pt>
                <c:pt idx="4">
                  <c:v>7.9636455225100011</c:v>
                </c:pt>
                <c:pt idx="5">
                  <c:v>8.5386935689999994</c:v>
                </c:pt>
                <c:pt idx="6">
                  <c:v>6.8596061465</c:v>
                </c:pt>
                <c:pt idx="7">
                  <c:v>7.2081911669999998</c:v>
                </c:pt>
                <c:pt idx="8">
                  <c:v>7.6270916</c:v>
                </c:pt>
                <c:pt idx="9">
                  <c:v>8.8070433720000008</c:v>
                </c:pt>
                <c:pt idx="10">
                  <c:v>9.7896721410000005</c:v>
                </c:pt>
                <c:pt idx="11">
                  <c:v>9.9786072840000006</c:v>
                </c:pt>
              </c:numCache>
            </c:numRef>
          </c:val>
          <c:extLst xmlns:c16r2="http://schemas.microsoft.com/office/drawing/2015/06/chart">
            <c:ext xmlns:c16="http://schemas.microsoft.com/office/drawing/2014/chart" uri="{C3380CC4-5D6E-409C-BE32-E72D297353CC}">
              <c16:uniqueId val="{00000000-4981-400F-87B4-C904C090762E}"/>
            </c:ext>
          </c:extLst>
        </c:ser>
        <c:ser>
          <c:idx val="1"/>
          <c:order val="1"/>
          <c:tx>
            <c:strRef>
              <c:f>Sheet1!$C$1</c:f>
              <c:strCache>
                <c:ptCount val="1"/>
                <c:pt idx="0">
                  <c:v>Non-Medicaid federal revenue</c:v>
                </c:pt>
              </c:strCache>
            </c:strRef>
          </c:tx>
          <c:spPr>
            <a:solidFill>
              <a:schemeClr val="bg2"/>
            </a:solidFill>
            <a:ln>
              <a:noFill/>
            </a:ln>
          </c:spPr>
          <c:invertIfNegative val="0"/>
          <c:dLbls>
            <c:numFmt formatCode="&quot;$&quot;#,##0.000" sourceLinked="0"/>
            <c:spPr>
              <a:noFill/>
              <a:ln>
                <a:noFill/>
              </a:ln>
              <a:effectLst/>
            </c:spPr>
            <c:txPr>
              <a:bodyPr/>
              <a:lstStyle/>
              <a:p>
                <a:pPr>
                  <a:defRPr sz="9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Sheet1!$A$2:$A$13</c:f>
              <c:strCache>
                <c:ptCount val="12"/>
                <c:pt idx="0">
                  <c:v>2006</c:v>
                </c:pt>
                <c:pt idx="1">
                  <c:v>2007</c:v>
                </c:pt>
                <c:pt idx="2">
                  <c:v>2008</c:v>
                </c:pt>
                <c:pt idx="3">
                  <c:v>2009</c:v>
                </c:pt>
                <c:pt idx="4">
                  <c:v>2010</c:v>
                </c:pt>
                <c:pt idx="5">
                  <c:v>2011</c:v>
                </c:pt>
                <c:pt idx="6">
                  <c:v>2012</c:v>
                </c:pt>
                <c:pt idx="7">
                  <c:v>2013</c:v>
                </c:pt>
                <c:pt idx="8">
                  <c:v>2014</c:v>
                </c:pt>
                <c:pt idx="9">
                  <c:v>2015</c:v>
                </c:pt>
                <c:pt idx="10">
                  <c:v>2016</c:v>
                </c:pt>
                <c:pt idx="11">
                  <c:v>2017 (est.)</c:v>
                </c:pt>
              </c:strCache>
            </c:strRef>
          </c:cat>
          <c:val>
            <c:numRef>
              <c:f>Sheet1!$C$2:$C$13</c:f>
              <c:numCache>
                <c:formatCode>0.000</c:formatCode>
                <c:ptCount val="12"/>
                <c:pt idx="0">
                  <c:v>0.90669755858000123</c:v>
                </c:pt>
                <c:pt idx="1">
                  <c:v>0.92311285442000113</c:v>
                </c:pt>
                <c:pt idx="2">
                  <c:v>1.0003359942799976</c:v>
                </c:pt>
                <c:pt idx="3">
                  <c:v>0.97614744068000103</c:v>
                </c:pt>
                <c:pt idx="4">
                  <c:v>0.95341657610999775</c:v>
                </c:pt>
                <c:pt idx="5">
                  <c:v>0.90692124700000143</c:v>
                </c:pt>
                <c:pt idx="6">
                  <c:v>0.96735049900000014</c:v>
                </c:pt>
                <c:pt idx="7">
                  <c:v>1.01763563</c:v>
                </c:pt>
                <c:pt idx="8">
                  <c:v>0.98549633400000047</c:v>
                </c:pt>
                <c:pt idx="9">
                  <c:v>0.97644512099999936</c:v>
                </c:pt>
                <c:pt idx="10">
                  <c:v>0.97351896799999871</c:v>
                </c:pt>
                <c:pt idx="11">
                  <c:v>0.99577702499999887</c:v>
                </c:pt>
              </c:numCache>
            </c:numRef>
          </c:val>
          <c:extLst xmlns:c16r2="http://schemas.microsoft.com/office/drawing/2015/06/chart">
            <c:ext xmlns:c16="http://schemas.microsoft.com/office/drawing/2014/chart" uri="{C3380CC4-5D6E-409C-BE32-E72D297353CC}">
              <c16:uniqueId val="{00000001-4981-400F-87B4-C904C090762E}"/>
            </c:ext>
          </c:extLst>
        </c:ser>
        <c:dLbls>
          <c:showLegendKey val="0"/>
          <c:showVal val="1"/>
          <c:showCatName val="0"/>
          <c:showSerName val="0"/>
          <c:showPercent val="0"/>
          <c:showBubbleSize val="0"/>
        </c:dLbls>
        <c:gapWidth val="34"/>
        <c:overlap val="100"/>
        <c:axId val="410569064"/>
        <c:axId val="410569456"/>
      </c:barChart>
      <c:catAx>
        <c:axId val="410569064"/>
        <c:scaling>
          <c:orientation val="minMax"/>
        </c:scaling>
        <c:delete val="0"/>
        <c:axPos val="b"/>
        <c:numFmt formatCode="General" sourceLinked="1"/>
        <c:majorTickMark val="none"/>
        <c:minorTickMark val="none"/>
        <c:tickLblPos val="nextTo"/>
        <c:spPr>
          <a:ln>
            <a:solidFill>
              <a:schemeClr val="bg1">
                <a:lumMod val="50000"/>
              </a:schemeClr>
            </a:solidFill>
          </a:ln>
        </c:spPr>
        <c:txPr>
          <a:bodyPr/>
          <a:lstStyle/>
          <a:p>
            <a:pPr>
              <a:defRPr sz="1000"/>
            </a:pPr>
            <a:endParaRPr lang="en-US"/>
          </a:p>
        </c:txPr>
        <c:crossAx val="410569456"/>
        <c:crosses val="autoZero"/>
        <c:auto val="1"/>
        <c:lblAlgn val="ctr"/>
        <c:lblOffset val="100"/>
        <c:noMultiLvlLbl val="0"/>
      </c:catAx>
      <c:valAx>
        <c:axId val="410569456"/>
        <c:scaling>
          <c:orientation val="minMax"/>
        </c:scaling>
        <c:delete val="0"/>
        <c:axPos val="l"/>
        <c:majorGridlines>
          <c:spPr>
            <a:ln>
              <a:solidFill>
                <a:schemeClr val="bg1">
                  <a:lumMod val="85000"/>
                </a:schemeClr>
              </a:solidFill>
            </a:ln>
          </c:spPr>
        </c:majorGridlines>
        <c:numFmt formatCode="&quot;$&quot;#,##0" sourceLinked="0"/>
        <c:majorTickMark val="out"/>
        <c:minorTickMark val="none"/>
        <c:tickLblPos val="nextTo"/>
        <c:spPr>
          <a:ln>
            <a:noFill/>
          </a:ln>
        </c:spPr>
        <c:txPr>
          <a:bodyPr/>
          <a:lstStyle/>
          <a:p>
            <a:pPr>
              <a:defRPr sz="1000" b="0"/>
            </a:pPr>
            <a:endParaRPr lang="en-US"/>
          </a:p>
        </c:txPr>
        <c:crossAx val="410569064"/>
        <c:crosses val="autoZero"/>
        <c:crossBetween val="between"/>
      </c:valAx>
    </c:plotArea>
    <c:plotVisOnly val="1"/>
    <c:dispBlanksAs val="gap"/>
    <c:showDLblsOverMax val="0"/>
  </c:chart>
  <c:txPr>
    <a:bodyPr/>
    <a:lstStyle/>
    <a:p>
      <a:pPr>
        <a:defRPr sz="800" b="1"/>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0.07833</cdr:x>
      <cdr:y>0.05731</cdr:y>
    </cdr:from>
    <cdr:to>
      <cdr:x>0.77971</cdr:x>
      <cdr:y>0.11643</cdr:y>
    </cdr:to>
    <cdr:sp macro="" textlink="">
      <cdr:nvSpPr>
        <cdr:cNvPr id="2" name="TextBox 1"/>
        <cdr:cNvSpPr txBox="1"/>
      </cdr:nvSpPr>
      <cdr:spPr>
        <a:xfrm xmlns:a="http://schemas.openxmlformats.org/drawingml/2006/main">
          <a:off x="495282" y="212354"/>
          <a:ext cx="4434840" cy="219070"/>
        </a:xfrm>
        <a:prstGeom xmlns:a="http://schemas.openxmlformats.org/drawingml/2006/main" prst="rect">
          <a:avLst/>
        </a:prstGeom>
        <a:solidFill xmlns:a="http://schemas.openxmlformats.org/drawingml/2006/main">
          <a:schemeClr val="accent1"/>
        </a:solidFill>
      </cdr:spPr>
      <cdr:txBody>
        <a:bodyPr xmlns:a="http://schemas.openxmlformats.org/drawingml/2006/main" vertOverflow="clip" wrap="square" lIns="45720" tIns="18288" rIns="45720" bIns="18288" rtlCol="0" anchor="ctr" anchorCtr="0"/>
        <a:lstStyle xmlns:a="http://schemas.openxmlformats.org/drawingml/2006/main"/>
        <a:p xmlns:a="http://schemas.openxmlformats.org/drawingml/2006/main">
          <a:r>
            <a:rPr lang="en-US" sz="900" b="1" dirty="0"/>
            <a:t>STATE HAS IMPLEMENTED ACA MEDICAID EXPANSION (INCLUDES MA)</a:t>
          </a:r>
        </a:p>
      </cdr:txBody>
    </cdr:sp>
  </cdr:relSizeAnchor>
  <cdr:relSizeAnchor xmlns:cdr="http://schemas.openxmlformats.org/drawingml/2006/chartDrawing">
    <cdr:from>
      <cdr:x>0.07833</cdr:x>
      <cdr:y>0.13957</cdr:y>
    </cdr:from>
    <cdr:to>
      <cdr:x>0.77971</cdr:x>
      <cdr:y>0.20126</cdr:y>
    </cdr:to>
    <cdr:sp macro="" textlink="">
      <cdr:nvSpPr>
        <cdr:cNvPr id="3" name="TextBox 1"/>
        <cdr:cNvSpPr txBox="1"/>
      </cdr:nvSpPr>
      <cdr:spPr>
        <a:xfrm xmlns:a="http://schemas.openxmlformats.org/drawingml/2006/main">
          <a:off x="495282" y="517156"/>
          <a:ext cx="4434840" cy="228584"/>
        </a:xfrm>
        <a:prstGeom xmlns:a="http://schemas.openxmlformats.org/drawingml/2006/main" prst="rect">
          <a:avLst/>
        </a:prstGeom>
        <a:solidFill xmlns:a="http://schemas.openxmlformats.org/drawingml/2006/main">
          <a:schemeClr val="bg2"/>
        </a:solidFill>
      </cdr:spPr>
      <cdr:txBody>
        <a:bodyPr xmlns:a="http://schemas.openxmlformats.org/drawingml/2006/main" wrap="square" lIns="45720" tIns="18288" rIns="45720" bIns="18288"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t>STATE HAD NOT IMPLEMENTED ACA MEDICAID EXPANSION AS OF MARCH 2017</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0.93288</cdr:y>
    </cdr:from>
    <cdr:to>
      <cdr:x>0.94661</cdr:x>
      <cdr:y>0.99228</cdr:y>
    </cdr:to>
    <cdr:sp macro="" textlink="">
      <cdr:nvSpPr>
        <cdr:cNvPr id="2" name="TextBox 1"/>
        <cdr:cNvSpPr txBox="1"/>
      </cdr:nvSpPr>
      <cdr:spPr>
        <a:xfrm xmlns:a="http://schemas.openxmlformats.org/drawingml/2006/main">
          <a:off x="0" y="3429152"/>
          <a:ext cx="5617597" cy="218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p>
      </cdr:txBody>
    </cdr:sp>
  </cdr:relSizeAnchor>
</c:userShapes>
</file>

<file path=ppt/drawings/drawing3.xml><?xml version="1.0" encoding="utf-8"?>
<c:userShapes xmlns:c="http://schemas.openxmlformats.org/drawingml/2006/chart">
  <cdr:relSizeAnchor xmlns:cdr="http://schemas.openxmlformats.org/drawingml/2006/chartDrawing">
    <cdr:from>
      <cdr:x>0.63109</cdr:x>
      <cdr:y>0.76472</cdr:y>
    </cdr:from>
    <cdr:to>
      <cdr:x>0.70804</cdr:x>
      <cdr:y>0.82223</cdr:y>
    </cdr:to>
    <cdr:sp macro="" textlink="">
      <cdr:nvSpPr>
        <cdr:cNvPr id="2" name="TextBox 1"/>
        <cdr:cNvSpPr txBox="1"/>
      </cdr:nvSpPr>
      <cdr:spPr>
        <a:xfrm xmlns:a="http://schemas.openxmlformats.org/drawingml/2006/main">
          <a:off x="3749974" y="3039838"/>
          <a:ext cx="457238" cy="228608"/>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xmlns:a="http://schemas.openxmlformats.org/drawingml/2006/main">
          <a:pPr algn="ctr"/>
          <a:r>
            <a:rPr lang="en-US" sz="1000" b="1" dirty="0"/>
            <a:t>33%</a:t>
          </a:r>
        </a:p>
      </cdr:txBody>
    </cdr:sp>
  </cdr:relSizeAnchor>
  <cdr:relSizeAnchor xmlns:cdr="http://schemas.openxmlformats.org/drawingml/2006/chartDrawing">
    <cdr:from>
      <cdr:x>0.63109</cdr:x>
      <cdr:y>0.20432</cdr:y>
    </cdr:from>
    <cdr:to>
      <cdr:x>0.70804</cdr:x>
      <cdr:y>0.26183</cdr:y>
    </cdr:to>
    <cdr:sp macro="" textlink="">
      <cdr:nvSpPr>
        <cdr:cNvPr id="3" name="TextBox 1"/>
        <cdr:cNvSpPr txBox="1"/>
      </cdr:nvSpPr>
      <cdr:spPr>
        <a:xfrm xmlns:a="http://schemas.openxmlformats.org/drawingml/2006/main">
          <a:off x="3749974" y="812192"/>
          <a:ext cx="457238" cy="2286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t>14%</a:t>
          </a:r>
        </a:p>
      </cdr:txBody>
    </cdr:sp>
  </cdr:relSizeAnchor>
  <cdr:relSizeAnchor xmlns:cdr="http://schemas.openxmlformats.org/drawingml/2006/chartDrawing">
    <cdr:from>
      <cdr:x>0.63109</cdr:x>
      <cdr:y>0.26232</cdr:y>
    </cdr:from>
    <cdr:to>
      <cdr:x>0.70804</cdr:x>
      <cdr:y>0.31983</cdr:y>
    </cdr:to>
    <cdr:sp macro="" textlink="">
      <cdr:nvSpPr>
        <cdr:cNvPr id="4" name="TextBox 1"/>
        <cdr:cNvSpPr txBox="1"/>
      </cdr:nvSpPr>
      <cdr:spPr>
        <a:xfrm xmlns:a="http://schemas.openxmlformats.org/drawingml/2006/main">
          <a:off x="3749974" y="1042748"/>
          <a:ext cx="457238" cy="2286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t>2%</a:t>
          </a:r>
        </a:p>
      </cdr:txBody>
    </cdr:sp>
  </cdr:relSizeAnchor>
  <cdr:relSizeAnchor xmlns:cdr="http://schemas.openxmlformats.org/drawingml/2006/chartDrawing">
    <cdr:from>
      <cdr:x>0.63109</cdr:x>
      <cdr:y>0.44383</cdr:y>
    </cdr:from>
    <cdr:to>
      <cdr:x>0.70804</cdr:x>
      <cdr:y>0.50134</cdr:y>
    </cdr:to>
    <cdr:sp macro="" textlink="">
      <cdr:nvSpPr>
        <cdr:cNvPr id="5" name="TextBox 1"/>
        <cdr:cNvSpPr txBox="1"/>
      </cdr:nvSpPr>
      <cdr:spPr>
        <a:xfrm xmlns:a="http://schemas.openxmlformats.org/drawingml/2006/main">
          <a:off x="3749974" y="1764269"/>
          <a:ext cx="457238" cy="228608"/>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xmlns:a="http://schemas.openxmlformats.org/drawingml/2006/main">
          <a:pPr algn="ctr"/>
          <a:r>
            <a:rPr lang="en-US" sz="1000" b="1" dirty="0">
              <a:solidFill>
                <a:schemeClr val="bg1"/>
              </a:solidFill>
            </a:rPr>
            <a:t>42%</a:t>
          </a:r>
        </a:p>
      </cdr:txBody>
    </cdr:sp>
  </cdr:relSizeAnchor>
  <cdr:relSizeAnchor xmlns:cdr="http://schemas.openxmlformats.org/drawingml/2006/chartDrawing">
    <cdr:from>
      <cdr:x>0.61827</cdr:x>
      <cdr:y>0.11023</cdr:y>
    </cdr:from>
    <cdr:to>
      <cdr:x>0.72086</cdr:x>
      <cdr:y>0.16774</cdr:y>
    </cdr:to>
    <cdr:sp macro="" textlink="">
      <cdr:nvSpPr>
        <cdr:cNvPr id="6" name="TextBox 1"/>
        <cdr:cNvSpPr txBox="1"/>
      </cdr:nvSpPr>
      <cdr:spPr>
        <a:xfrm xmlns:a="http://schemas.openxmlformats.org/drawingml/2006/main">
          <a:off x="3673798" y="438175"/>
          <a:ext cx="609591" cy="228608"/>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xmlns:a="http://schemas.openxmlformats.org/drawingml/2006/main">
          <a:pPr algn="ctr"/>
          <a:r>
            <a:rPr lang="en-US" sz="1000" b="1" dirty="0">
              <a:solidFill>
                <a:schemeClr val="bg1"/>
              </a:solidFill>
            </a:rPr>
            <a:t>8%</a:t>
          </a:r>
        </a:p>
      </cdr:txBody>
    </cdr:sp>
  </cdr:relSizeAnchor>
  <cdr:relSizeAnchor xmlns:cdr="http://schemas.openxmlformats.org/drawingml/2006/chartDrawing">
    <cdr:from>
      <cdr:x>0.61571</cdr:x>
      <cdr:y>0.03559</cdr:y>
    </cdr:from>
    <cdr:to>
      <cdr:x>0.72343</cdr:x>
      <cdr:y>0.0931</cdr:y>
    </cdr:to>
    <cdr:sp macro="" textlink="">
      <cdr:nvSpPr>
        <cdr:cNvPr id="7" name="TextBox 1"/>
        <cdr:cNvSpPr txBox="1"/>
      </cdr:nvSpPr>
      <cdr:spPr>
        <a:xfrm xmlns:a="http://schemas.openxmlformats.org/drawingml/2006/main">
          <a:off x="3658557" y="141474"/>
          <a:ext cx="640073" cy="228608"/>
        </a:xfrm>
        <a:prstGeom xmlns:a="http://schemas.openxmlformats.org/drawingml/2006/main" prst="rect">
          <a:avLst/>
        </a:prstGeom>
        <a:ln xmlns:a="http://schemas.openxmlformats.org/drawingml/2006/main">
          <a:noFill/>
        </a:ln>
      </cdr:spPr>
      <cdr:txBody>
        <a:bodyPr xmlns:a="http://schemas.openxmlformats.org/drawingml/2006/main" wrap="none" lIns="0" rIns="0" rtlCol="0"/>
        <a:lstStyle xmlns:a="http://schemas.openxmlformats.org/drawingml/2006/main">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xmlns:a="http://schemas.openxmlformats.org/drawingml/2006/main">
          <a:pPr algn="ctr"/>
          <a:r>
            <a:rPr lang="en-US" b="1" dirty="0"/>
            <a:t>1,872,955</a:t>
          </a:r>
        </a:p>
      </cdr:txBody>
    </cdr:sp>
  </cdr:relSizeAnchor>
</c:userShapes>
</file>

<file path=ppt/drawings/drawing4.xml><?xml version="1.0" encoding="utf-8"?>
<c:userShapes xmlns:c="http://schemas.openxmlformats.org/drawingml/2006/chart">
  <cdr:relSizeAnchor xmlns:cdr="http://schemas.openxmlformats.org/drawingml/2006/chartDrawing">
    <cdr:from>
      <cdr:x>0.26122</cdr:x>
      <cdr:y>0.62887</cdr:y>
    </cdr:from>
    <cdr:to>
      <cdr:x>0.50976</cdr:x>
      <cdr:y>0.70452</cdr:y>
    </cdr:to>
    <cdr:sp macro="" textlink="">
      <cdr:nvSpPr>
        <cdr:cNvPr id="2" name="TextBox 1"/>
        <cdr:cNvSpPr txBox="1"/>
      </cdr:nvSpPr>
      <cdr:spPr>
        <a:xfrm xmlns:a="http://schemas.openxmlformats.org/drawingml/2006/main">
          <a:off x="1420153" y="2279292"/>
          <a:ext cx="1351229" cy="2741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solidFill>
                <a:schemeClr val="bg1"/>
              </a:solidFill>
            </a:rPr>
            <a:t>NON-MANAGED CARE</a:t>
          </a:r>
        </a:p>
      </cdr:txBody>
    </cdr:sp>
  </cdr:relSizeAnchor>
</c:userShapes>
</file>

<file path=ppt/drawings/drawing5.xml><?xml version="1.0" encoding="utf-8"?>
<c:userShapes xmlns:c="http://schemas.openxmlformats.org/drawingml/2006/chart">
  <cdr:relSizeAnchor xmlns:cdr="http://schemas.openxmlformats.org/drawingml/2006/chartDrawing">
    <cdr:from>
      <cdr:x>0.7176</cdr:x>
      <cdr:y>0.06402</cdr:y>
    </cdr:from>
    <cdr:to>
      <cdr:x>0.88534</cdr:x>
      <cdr:y>0.11534</cdr:y>
    </cdr:to>
    <cdr:sp macro="" textlink="">
      <cdr:nvSpPr>
        <cdr:cNvPr id="2" name="TextBox 1"/>
        <cdr:cNvSpPr txBox="1"/>
      </cdr:nvSpPr>
      <cdr:spPr>
        <a:xfrm xmlns:a="http://schemas.openxmlformats.org/drawingml/2006/main">
          <a:off x="4331197" y="241895"/>
          <a:ext cx="1012424" cy="193899"/>
        </a:xfrm>
        <a:prstGeom xmlns:a="http://schemas.openxmlformats.org/drawingml/2006/main" prst="rect">
          <a:avLst/>
        </a:prstGeom>
        <a:solidFill xmlns:a="http://schemas.openxmlformats.org/drawingml/2006/main">
          <a:schemeClr val="tx2">
            <a:lumMod val="75000"/>
          </a:schemeClr>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a:solidFill>
                <a:schemeClr val="bg1"/>
              </a:solidFill>
            </a:rPr>
            <a:t>CURRENT DOLLARS</a:t>
          </a:r>
        </a:p>
      </cdr:txBody>
    </cdr:sp>
  </cdr:relSizeAnchor>
  <cdr:relSizeAnchor xmlns:cdr="http://schemas.openxmlformats.org/drawingml/2006/chartDrawing">
    <cdr:from>
      <cdr:x>0.71465</cdr:x>
      <cdr:y>0.64343</cdr:y>
    </cdr:from>
    <cdr:to>
      <cdr:x>0.98092</cdr:x>
      <cdr:y>0.69475</cdr:y>
    </cdr:to>
    <cdr:sp macro="" textlink="">
      <cdr:nvSpPr>
        <cdr:cNvPr id="4" name="TextBox 3"/>
        <cdr:cNvSpPr txBox="1"/>
      </cdr:nvSpPr>
      <cdr:spPr>
        <a:xfrm xmlns:a="http://schemas.openxmlformats.org/drawingml/2006/main">
          <a:off x="4313418" y="2431033"/>
          <a:ext cx="1607120" cy="193900"/>
        </a:xfrm>
        <a:prstGeom xmlns:a="http://schemas.openxmlformats.org/drawingml/2006/main" prst="rect">
          <a:avLst/>
        </a:prstGeom>
        <a:solidFill xmlns:a="http://schemas.openxmlformats.org/drawingml/2006/main">
          <a:schemeClr val="accent3"/>
        </a:solidFill>
      </cdr:spPr>
      <cdr:txBody>
        <a:bodyPr xmlns:a="http://schemas.openxmlformats.org/drawingml/2006/main" vertOverflow="clip" wrap="none" lIns="45720" tIns="27432" rIns="45720" bIns="27432" rtlCol="0">
          <a:spAutoFit/>
        </a:bodyPr>
        <a:lstStyle xmlns:a="http://schemas.openxmlformats.org/drawingml/2006/main"/>
        <a:p xmlns:a="http://schemas.openxmlformats.org/drawingml/2006/main">
          <a:pPr algn="r"/>
          <a:r>
            <a:rPr lang="en-US" sz="900" b="1" dirty="0">
              <a:solidFill>
                <a:schemeClr val="bg1"/>
              </a:solidFill>
            </a:rPr>
            <a:t>INFLATION-ADJUSTED DOLLARS</a:t>
          </a:r>
        </a:p>
      </cdr:txBody>
    </cdr:sp>
  </cdr:relSizeAnchor>
</c:userShapes>
</file>

<file path=ppt/drawings/drawing6.xml><?xml version="1.0" encoding="utf-8"?>
<c:userShapes xmlns:c="http://schemas.openxmlformats.org/drawingml/2006/chart">
  <cdr:relSizeAnchor xmlns:cdr="http://schemas.openxmlformats.org/drawingml/2006/chartDrawing">
    <cdr:from>
      <cdr:x>0.06839</cdr:x>
      <cdr:y>0.82162</cdr:y>
    </cdr:from>
    <cdr:to>
      <cdr:x>0.13462</cdr:x>
      <cdr:y>0.86754</cdr:y>
    </cdr:to>
    <cdr:sp macro="" textlink="">
      <cdr:nvSpPr>
        <cdr:cNvPr id="2" name="TextBox 1"/>
        <cdr:cNvSpPr txBox="1"/>
      </cdr:nvSpPr>
      <cdr:spPr>
        <a:xfrm xmlns:a="http://schemas.openxmlformats.org/drawingml/2006/main">
          <a:off x="409848" y="3272557"/>
          <a:ext cx="396904" cy="182901"/>
        </a:xfrm>
        <a:prstGeom xmlns:a="http://schemas.openxmlformats.org/drawingml/2006/main" prst="rect">
          <a:avLst/>
        </a:prstGeom>
      </cdr:spPr>
      <cdr:txBody>
        <a:bodyPr xmlns:a="http://schemas.openxmlformats.org/drawingml/2006/main" vertOverflow="clip" wrap="square" lIns="0" rIns="0" rtlCol="0" anchor="ctr"/>
        <a:lstStyle xmlns:a="http://schemas.openxmlformats.org/drawingml/2006/main"/>
        <a:p xmlns:a="http://schemas.openxmlformats.org/drawingml/2006/main">
          <a:pPr algn="ctr"/>
          <a:r>
            <a:rPr lang="en-US" sz="1000" b="1" dirty="0">
              <a:solidFill>
                <a:schemeClr val="bg1"/>
              </a:solidFill>
            </a:rPr>
            <a:t>85%</a:t>
          </a:r>
        </a:p>
      </cdr:txBody>
    </cdr:sp>
  </cdr:relSizeAnchor>
  <cdr:relSizeAnchor xmlns:cdr="http://schemas.openxmlformats.org/drawingml/2006/chartDrawing">
    <cdr:from>
      <cdr:x>0.14403</cdr:x>
      <cdr:y>0.82297</cdr:y>
    </cdr:from>
    <cdr:to>
      <cdr:x>0.21026</cdr:x>
      <cdr:y>0.86889</cdr:y>
    </cdr:to>
    <cdr:sp macro="" textlink="">
      <cdr:nvSpPr>
        <cdr:cNvPr id="3" name="TextBox 1"/>
        <cdr:cNvSpPr txBox="1"/>
      </cdr:nvSpPr>
      <cdr:spPr>
        <a:xfrm xmlns:a="http://schemas.openxmlformats.org/drawingml/2006/main">
          <a:off x="863170" y="3277921"/>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86%</a:t>
          </a:r>
        </a:p>
      </cdr:txBody>
    </cdr:sp>
  </cdr:relSizeAnchor>
  <cdr:relSizeAnchor xmlns:cdr="http://schemas.openxmlformats.org/drawingml/2006/chartDrawing">
    <cdr:from>
      <cdr:x>0.22485</cdr:x>
      <cdr:y>0.82558</cdr:y>
    </cdr:from>
    <cdr:to>
      <cdr:x>0.29108</cdr:x>
      <cdr:y>0.8715</cdr:y>
    </cdr:to>
    <cdr:sp macro="" textlink="">
      <cdr:nvSpPr>
        <cdr:cNvPr id="4" name="TextBox 1"/>
        <cdr:cNvSpPr txBox="1"/>
      </cdr:nvSpPr>
      <cdr:spPr>
        <a:xfrm xmlns:a="http://schemas.openxmlformats.org/drawingml/2006/main">
          <a:off x="1347459" y="3288334"/>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85%</a:t>
          </a:r>
        </a:p>
      </cdr:txBody>
    </cdr:sp>
  </cdr:relSizeAnchor>
  <cdr:relSizeAnchor xmlns:cdr="http://schemas.openxmlformats.org/drawingml/2006/chartDrawing">
    <cdr:from>
      <cdr:x>0.29738</cdr:x>
      <cdr:y>0.82162</cdr:y>
    </cdr:from>
    <cdr:to>
      <cdr:x>0.36361</cdr:x>
      <cdr:y>0.86754</cdr:y>
    </cdr:to>
    <cdr:sp macro="" textlink="">
      <cdr:nvSpPr>
        <cdr:cNvPr id="5" name="TextBox 1"/>
        <cdr:cNvSpPr txBox="1"/>
      </cdr:nvSpPr>
      <cdr:spPr>
        <a:xfrm xmlns:a="http://schemas.openxmlformats.org/drawingml/2006/main">
          <a:off x="1782145" y="3272544"/>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89%</a:t>
          </a:r>
        </a:p>
      </cdr:txBody>
    </cdr:sp>
  </cdr:relSizeAnchor>
  <cdr:relSizeAnchor xmlns:cdr="http://schemas.openxmlformats.org/drawingml/2006/chartDrawing">
    <cdr:from>
      <cdr:x>0.38018</cdr:x>
      <cdr:y>0.82162</cdr:y>
    </cdr:from>
    <cdr:to>
      <cdr:x>0.44641</cdr:x>
      <cdr:y>0.86754</cdr:y>
    </cdr:to>
    <cdr:sp macro="" textlink="">
      <cdr:nvSpPr>
        <cdr:cNvPr id="6" name="TextBox 1"/>
        <cdr:cNvSpPr txBox="1"/>
      </cdr:nvSpPr>
      <cdr:spPr>
        <a:xfrm xmlns:a="http://schemas.openxmlformats.org/drawingml/2006/main">
          <a:off x="2278351" y="3272544"/>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90%</a:t>
          </a:r>
        </a:p>
      </cdr:txBody>
    </cdr:sp>
  </cdr:relSizeAnchor>
  <cdr:relSizeAnchor xmlns:cdr="http://schemas.openxmlformats.org/drawingml/2006/chartDrawing">
    <cdr:from>
      <cdr:x>0.45931</cdr:x>
      <cdr:y>0.82162</cdr:y>
    </cdr:from>
    <cdr:to>
      <cdr:x>0.52554</cdr:x>
      <cdr:y>0.86754</cdr:y>
    </cdr:to>
    <cdr:sp macro="" textlink="">
      <cdr:nvSpPr>
        <cdr:cNvPr id="7" name="TextBox 1"/>
        <cdr:cNvSpPr txBox="1"/>
      </cdr:nvSpPr>
      <cdr:spPr>
        <a:xfrm xmlns:a="http://schemas.openxmlformats.org/drawingml/2006/main">
          <a:off x="2752553" y="327255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90%</a:t>
          </a:r>
        </a:p>
      </cdr:txBody>
    </cdr:sp>
  </cdr:relSizeAnchor>
  <cdr:relSizeAnchor xmlns:cdr="http://schemas.openxmlformats.org/drawingml/2006/chartDrawing">
    <cdr:from>
      <cdr:x>0.53033</cdr:x>
      <cdr:y>0.82103</cdr:y>
    </cdr:from>
    <cdr:to>
      <cdr:x>0.59656</cdr:x>
      <cdr:y>0.86695</cdr:y>
    </cdr:to>
    <cdr:sp macro="" textlink="">
      <cdr:nvSpPr>
        <cdr:cNvPr id="8" name="TextBox 1"/>
        <cdr:cNvSpPr txBox="1"/>
      </cdr:nvSpPr>
      <cdr:spPr>
        <a:xfrm xmlns:a="http://schemas.openxmlformats.org/drawingml/2006/main">
          <a:off x="3178175" y="3270187"/>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88%</a:t>
          </a:r>
        </a:p>
      </cdr:txBody>
    </cdr:sp>
  </cdr:relSizeAnchor>
  <cdr:relSizeAnchor xmlns:cdr="http://schemas.openxmlformats.org/drawingml/2006/chartDrawing">
    <cdr:from>
      <cdr:x>0.61425</cdr:x>
      <cdr:y>0.82319</cdr:y>
    </cdr:from>
    <cdr:to>
      <cdr:x>0.68048</cdr:x>
      <cdr:y>0.86911</cdr:y>
    </cdr:to>
    <cdr:sp macro="" textlink="">
      <cdr:nvSpPr>
        <cdr:cNvPr id="9" name="TextBox 1"/>
        <cdr:cNvSpPr txBox="1"/>
      </cdr:nvSpPr>
      <cdr:spPr>
        <a:xfrm xmlns:a="http://schemas.openxmlformats.org/drawingml/2006/main">
          <a:off x="3681095" y="3278814"/>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88%</a:t>
          </a:r>
        </a:p>
      </cdr:txBody>
    </cdr:sp>
  </cdr:relSizeAnchor>
  <cdr:relSizeAnchor xmlns:cdr="http://schemas.openxmlformats.org/drawingml/2006/chartDrawing">
    <cdr:from>
      <cdr:x>0.69059</cdr:x>
      <cdr:y>0.81945</cdr:y>
    </cdr:from>
    <cdr:to>
      <cdr:x>0.75682</cdr:x>
      <cdr:y>0.86537</cdr:y>
    </cdr:to>
    <cdr:sp macro="" textlink="">
      <cdr:nvSpPr>
        <cdr:cNvPr id="11" name="TextBox 1"/>
        <cdr:cNvSpPr txBox="1"/>
      </cdr:nvSpPr>
      <cdr:spPr>
        <a:xfrm xmlns:a="http://schemas.openxmlformats.org/drawingml/2006/main">
          <a:off x="4138583" y="3263918"/>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89%</a:t>
          </a:r>
        </a:p>
      </cdr:txBody>
    </cdr:sp>
  </cdr:relSizeAnchor>
  <cdr:relSizeAnchor xmlns:cdr="http://schemas.openxmlformats.org/drawingml/2006/chartDrawing">
    <cdr:from>
      <cdr:x>0.76976</cdr:x>
      <cdr:y>0.81729</cdr:y>
    </cdr:from>
    <cdr:to>
      <cdr:x>0.83599</cdr:x>
      <cdr:y>0.86321</cdr:y>
    </cdr:to>
    <cdr:sp macro="" textlink="">
      <cdr:nvSpPr>
        <cdr:cNvPr id="12" name="TextBox 1"/>
        <cdr:cNvSpPr txBox="1"/>
      </cdr:nvSpPr>
      <cdr:spPr>
        <a:xfrm xmlns:a="http://schemas.openxmlformats.org/drawingml/2006/main">
          <a:off x="4613000" y="3255291"/>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90%</a:t>
          </a:r>
        </a:p>
      </cdr:txBody>
    </cdr:sp>
  </cdr:relSizeAnchor>
  <cdr:relSizeAnchor xmlns:cdr="http://schemas.openxmlformats.org/drawingml/2006/chartDrawing">
    <cdr:from>
      <cdr:x>0.84708</cdr:x>
      <cdr:y>0.81729</cdr:y>
    </cdr:from>
    <cdr:to>
      <cdr:x>0.91331</cdr:x>
      <cdr:y>0.86321</cdr:y>
    </cdr:to>
    <cdr:sp macro="" textlink="">
      <cdr:nvSpPr>
        <cdr:cNvPr id="13" name="TextBox 1"/>
        <cdr:cNvSpPr txBox="1"/>
      </cdr:nvSpPr>
      <cdr:spPr>
        <a:xfrm xmlns:a="http://schemas.openxmlformats.org/drawingml/2006/main">
          <a:off x="5076416" y="3255291"/>
          <a:ext cx="396904" cy="182901"/>
        </a:xfrm>
        <a:prstGeom xmlns:a="http://schemas.openxmlformats.org/drawingml/2006/main" prst="rect">
          <a:avLst/>
        </a:prstGeom>
      </cdr:spPr>
      <cdr:txBody>
        <a:bodyPr xmlns:a="http://schemas.openxmlformats.org/drawingml/2006/main" wrap="square" lIns="0" r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a:solidFill>
                <a:schemeClr val="bg1"/>
              </a:solidFill>
            </a:rPr>
            <a:t>91%</a:t>
          </a:r>
        </a:p>
      </cdr:txBody>
    </cdr:sp>
  </cdr:relSizeAnchor>
  <cdr:relSizeAnchor xmlns:cdr="http://schemas.openxmlformats.org/drawingml/2006/chartDrawing">
    <cdr:from>
      <cdr:x>0.92685</cdr:x>
      <cdr:y>0.81212</cdr:y>
    </cdr:from>
    <cdr:to>
      <cdr:x>0.99723</cdr:x>
      <cdr:y>0.8576</cdr:y>
    </cdr:to>
    <cdr:sp macro="" textlink="">
      <cdr:nvSpPr>
        <cdr:cNvPr id="10" name="TextBox 9"/>
        <cdr:cNvSpPr txBox="1"/>
      </cdr:nvSpPr>
      <cdr:spPr>
        <a:xfrm xmlns:a="http://schemas.openxmlformats.org/drawingml/2006/main">
          <a:off x="5554444" y="3234695"/>
          <a:ext cx="421796" cy="1811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a:solidFill>
                <a:schemeClr val="bg1"/>
              </a:solidFill>
            </a:rPr>
            <a:t>91%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810" cy="479733"/>
          </a:xfrm>
          <a:prstGeom prst="rect">
            <a:avLst/>
          </a:prstGeom>
        </p:spPr>
        <p:txBody>
          <a:bodyPr vert="horz" lIns="94681" tIns="47339" rIns="94681" bIns="47339" rtlCol="0"/>
          <a:lstStyle>
            <a:lvl1pPr algn="l">
              <a:defRPr sz="1200"/>
            </a:lvl1pPr>
          </a:lstStyle>
          <a:p>
            <a:endParaRPr lang="en-US" dirty="0"/>
          </a:p>
        </p:txBody>
      </p:sp>
      <p:sp>
        <p:nvSpPr>
          <p:cNvPr id="3" name="Date Placeholder 2"/>
          <p:cNvSpPr>
            <a:spLocks noGrp="1"/>
          </p:cNvSpPr>
          <p:nvPr>
            <p:ph type="dt" sz="quarter" idx="1"/>
          </p:nvPr>
        </p:nvSpPr>
        <p:spPr>
          <a:xfrm>
            <a:off x="4143740" y="0"/>
            <a:ext cx="3169810" cy="479733"/>
          </a:xfrm>
          <a:prstGeom prst="rect">
            <a:avLst/>
          </a:prstGeom>
        </p:spPr>
        <p:txBody>
          <a:bodyPr vert="horz" lIns="94681" tIns="47339" rIns="94681" bIns="47339" rtlCol="0"/>
          <a:lstStyle>
            <a:lvl1pPr algn="r">
              <a:defRPr sz="1200"/>
            </a:lvl1pPr>
          </a:lstStyle>
          <a:p>
            <a:fld id="{8D0E4EC6-396E-460F-A583-A0C11BBAF3D7}" type="datetimeFigureOut">
              <a:rPr lang="en-US" smtClean="0"/>
              <a:t>10/22/2018</a:t>
            </a:fld>
            <a:endParaRPr lang="en-US" dirty="0"/>
          </a:p>
        </p:txBody>
      </p:sp>
      <p:sp>
        <p:nvSpPr>
          <p:cNvPr id="4" name="Footer Placeholder 3"/>
          <p:cNvSpPr>
            <a:spLocks noGrp="1"/>
          </p:cNvSpPr>
          <p:nvPr>
            <p:ph type="ftr" sz="quarter" idx="2"/>
          </p:nvPr>
        </p:nvSpPr>
        <p:spPr>
          <a:xfrm>
            <a:off x="3" y="9119833"/>
            <a:ext cx="3169810" cy="479733"/>
          </a:xfrm>
          <a:prstGeom prst="rect">
            <a:avLst/>
          </a:prstGeom>
        </p:spPr>
        <p:txBody>
          <a:bodyPr vert="horz" lIns="94681" tIns="47339" rIns="94681" bIns="4733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740" y="9119833"/>
            <a:ext cx="3169810" cy="479733"/>
          </a:xfrm>
          <a:prstGeom prst="rect">
            <a:avLst/>
          </a:prstGeom>
        </p:spPr>
        <p:txBody>
          <a:bodyPr vert="horz" lIns="94681" tIns="47339" rIns="94681" bIns="47339" rtlCol="0" anchor="b"/>
          <a:lstStyle>
            <a:lvl1pPr algn="r">
              <a:defRPr sz="1200"/>
            </a:lvl1pPr>
          </a:lstStyle>
          <a:p>
            <a:fld id="{594744C6-C052-44B7-814F-E4E5A1FCEE03}" type="slidenum">
              <a:rPr lang="en-US" smtClean="0"/>
              <a:t>‹#›</a:t>
            </a:fld>
            <a:endParaRPr lang="en-US" dirty="0"/>
          </a:p>
        </p:txBody>
      </p:sp>
    </p:spTree>
    <p:extLst>
      <p:ext uri="{BB962C8B-B14F-4D97-AF65-F5344CB8AC3E}">
        <p14:creationId xmlns:p14="http://schemas.microsoft.com/office/powerpoint/2010/main" val="979161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78748"/>
          </a:xfrm>
          <a:prstGeom prst="rect">
            <a:avLst/>
          </a:prstGeom>
          <a:noFill/>
          <a:ln w="9525">
            <a:noFill/>
            <a:miter lim="800000"/>
            <a:headEnd/>
            <a:tailEnd/>
          </a:ln>
        </p:spPr>
        <p:txBody>
          <a:bodyPr vert="horz" wrap="square" lIns="96612" tIns="48305" rIns="96612" bIns="48305" numCol="1" anchor="t" anchorCtr="0" compatLnSpc="1">
            <a:prstTxWarp prst="textNoShape">
              <a:avLst/>
            </a:prstTxWarp>
          </a:bodyPr>
          <a:lstStyle>
            <a:lvl1pPr defTabSz="913887">
              <a:defRPr sz="1200"/>
            </a:lvl1pPr>
          </a:lstStyle>
          <a:p>
            <a:endParaRPr lang="en-US" dirty="0"/>
          </a:p>
        </p:txBody>
      </p:sp>
      <p:sp>
        <p:nvSpPr>
          <p:cNvPr id="3075" name="Rectangle 3"/>
          <p:cNvSpPr>
            <a:spLocks noGrp="1" noChangeArrowheads="1"/>
          </p:cNvSpPr>
          <p:nvPr>
            <p:ph type="dt" idx="1"/>
          </p:nvPr>
        </p:nvSpPr>
        <p:spPr bwMode="auto">
          <a:xfrm>
            <a:off x="4143592" y="0"/>
            <a:ext cx="3169920" cy="478748"/>
          </a:xfrm>
          <a:prstGeom prst="rect">
            <a:avLst/>
          </a:prstGeom>
          <a:noFill/>
          <a:ln w="9525">
            <a:noFill/>
            <a:miter lim="800000"/>
            <a:headEnd/>
            <a:tailEnd/>
          </a:ln>
        </p:spPr>
        <p:txBody>
          <a:bodyPr vert="horz" wrap="square" lIns="96612" tIns="48305" rIns="96612" bIns="48305" numCol="1" anchor="t" anchorCtr="0" compatLnSpc="1">
            <a:prstTxWarp prst="textNoShape">
              <a:avLst/>
            </a:prstTxWarp>
          </a:bodyPr>
          <a:lstStyle>
            <a:lvl1pPr algn="r" defTabSz="913887">
              <a:defRPr sz="1200"/>
            </a:lvl1pPr>
          </a:lstStyle>
          <a:p>
            <a:endParaRPr lang="en-US" dirty="0"/>
          </a:p>
        </p:txBody>
      </p:sp>
      <p:sp>
        <p:nvSpPr>
          <p:cNvPr id="31748"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520" y="4561230"/>
            <a:ext cx="5852160" cy="4318573"/>
          </a:xfrm>
          <a:prstGeom prst="rect">
            <a:avLst/>
          </a:prstGeom>
          <a:noFill/>
          <a:ln w="9525">
            <a:noFill/>
            <a:miter lim="800000"/>
            <a:headEnd/>
            <a:tailEnd/>
          </a:ln>
        </p:spPr>
        <p:txBody>
          <a:bodyPr vert="horz" wrap="square" lIns="96612" tIns="48305" rIns="96612" bIns="4830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0816"/>
            <a:ext cx="3169920" cy="478748"/>
          </a:xfrm>
          <a:prstGeom prst="rect">
            <a:avLst/>
          </a:prstGeom>
          <a:noFill/>
          <a:ln w="9525">
            <a:noFill/>
            <a:miter lim="800000"/>
            <a:headEnd/>
            <a:tailEnd/>
          </a:ln>
        </p:spPr>
        <p:txBody>
          <a:bodyPr vert="horz" wrap="square" lIns="96612" tIns="48305" rIns="96612" bIns="48305" numCol="1" anchor="b" anchorCtr="0" compatLnSpc="1">
            <a:prstTxWarp prst="textNoShape">
              <a:avLst/>
            </a:prstTxWarp>
          </a:bodyPr>
          <a:lstStyle>
            <a:lvl1pPr defTabSz="913887">
              <a:defRPr sz="1200"/>
            </a:lvl1pPr>
          </a:lstStyle>
          <a:p>
            <a:endParaRPr lang="en-US" dirty="0"/>
          </a:p>
        </p:txBody>
      </p:sp>
      <p:sp>
        <p:nvSpPr>
          <p:cNvPr id="3079" name="Rectangle 7"/>
          <p:cNvSpPr>
            <a:spLocks noGrp="1" noChangeArrowheads="1"/>
          </p:cNvSpPr>
          <p:nvPr>
            <p:ph type="sldNum" sz="quarter" idx="5"/>
          </p:nvPr>
        </p:nvSpPr>
        <p:spPr bwMode="auto">
          <a:xfrm>
            <a:off x="4143592" y="9120816"/>
            <a:ext cx="3169920" cy="478748"/>
          </a:xfrm>
          <a:prstGeom prst="rect">
            <a:avLst/>
          </a:prstGeom>
          <a:noFill/>
          <a:ln w="9525">
            <a:noFill/>
            <a:miter lim="800000"/>
            <a:headEnd/>
            <a:tailEnd/>
          </a:ln>
        </p:spPr>
        <p:txBody>
          <a:bodyPr vert="horz" wrap="square" lIns="96612" tIns="48305" rIns="96612" bIns="48305" numCol="1" anchor="b" anchorCtr="0" compatLnSpc="1">
            <a:prstTxWarp prst="textNoShape">
              <a:avLst/>
            </a:prstTxWarp>
          </a:bodyPr>
          <a:lstStyle>
            <a:lvl1pPr algn="r" defTabSz="913887">
              <a:defRPr sz="1200"/>
            </a:lvl1pPr>
          </a:lstStyle>
          <a:p>
            <a:fld id="{DF4560D8-4A04-46AD-91F2-6D265BAAB409}" type="slidenum">
              <a:rPr lang="en-US"/>
              <a:pPr/>
              <a:t>‹#›</a:t>
            </a:fld>
            <a:endParaRPr lang="en-US" dirty="0"/>
          </a:p>
        </p:txBody>
      </p:sp>
    </p:spTree>
    <p:extLst>
      <p:ext uri="{BB962C8B-B14F-4D97-AF65-F5344CB8AC3E}">
        <p14:creationId xmlns:p14="http://schemas.microsoft.com/office/powerpoint/2010/main" val="93789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a:ln/>
        </p:spPr>
      </p:sp>
      <p:sp>
        <p:nvSpPr>
          <p:cNvPr id="101378" name="Rectangle 3"/>
          <p:cNvSpPr>
            <a:spLocks noGrp="1"/>
          </p:cNvSpPr>
          <p:nvPr>
            <p:ph type="body" idx="1"/>
          </p:nvPr>
        </p:nvSpPr>
        <p:spPr>
          <a:noFill/>
          <a:ln/>
        </p:spPr>
        <p:txBody>
          <a:bodyPr/>
          <a:lstStyle/>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3107106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dirty="0"/>
          </a:p>
        </p:txBody>
      </p:sp>
      <p:sp>
        <p:nvSpPr>
          <p:cNvPr id="48131" name="Slide Number Placeholder 3"/>
          <p:cNvSpPr>
            <a:spLocks noGrp="1"/>
          </p:cNvSpPr>
          <p:nvPr>
            <p:ph type="sldNum" sz="quarter" idx="5"/>
          </p:nvPr>
        </p:nvSpPr>
        <p:spPr>
          <a:noFill/>
        </p:spPr>
        <p:txBody>
          <a:bodyPr/>
          <a:lstStyle/>
          <a:p>
            <a:fld id="{E5E13DF8-F966-4DBE-A164-DE87B6742CFA}" type="slidenum">
              <a:rPr lang="en-US"/>
              <a:pPr/>
              <a:t>11</a:t>
            </a:fld>
            <a:endParaRPr lang="en-US" dirty="0"/>
          </a:p>
        </p:txBody>
      </p:sp>
    </p:spTree>
    <p:extLst>
      <p:ext uri="{BB962C8B-B14F-4D97-AF65-F5344CB8AC3E}">
        <p14:creationId xmlns:p14="http://schemas.microsoft.com/office/powerpoint/2010/main" val="345978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p:txBody>
          <a:bodyPr/>
          <a:lstStyle/>
          <a:p>
            <a:endParaRPr lang="en-US" dirty="0"/>
          </a:p>
        </p:txBody>
      </p:sp>
      <p:sp>
        <p:nvSpPr>
          <p:cNvPr id="44035" name="Slide Number Placeholder 3"/>
          <p:cNvSpPr>
            <a:spLocks noGrp="1"/>
          </p:cNvSpPr>
          <p:nvPr>
            <p:ph type="sldNum" sz="quarter" idx="5"/>
          </p:nvPr>
        </p:nvSpPr>
        <p:spPr>
          <a:noFill/>
        </p:spPr>
        <p:txBody>
          <a:bodyPr/>
          <a:lstStyle/>
          <a:p>
            <a:fld id="{248FDC56-54AE-460A-8908-9868356D2F30}" type="slidenum">
              <a:rPr lang="en-US">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0864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p:txBody>
          <a:bodyPr/>
          <a:lstStyle/>
          <a:p>
            <a:endParaRPr lang="en-US" dirty="0"/>
          </a:p>
        </p:txBody>
      </p:sp>
      <p:sp>
        <p:nvSpPr>
          <p:cNvPr id="54275" name="Slide Number Placeholder 3"/>
          <p:cNvSpPr>
            <a:spLocks noGrp="1"/>
          </p:cNvSpPr>
          <p:nvPr>
            <p:ph type="sldNum" sz="quarter" idx="5"/>
          </p:nvPr>
        </p:nvSpPr>
        <p:spPr>
          <a:noFill/>
        </p:spPr>
        <p:txBody>
          <a:bodyPr/>
          <a:lstStyle/>
          <a:p>
            <a:fld id="{46F66BEF-7056-447A-A69D-3EE5595B33DE}"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6384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p:txBody>
          <a:bodyPr/>
          <a:lstStyle/>
          <a:p>
            <a:endParaRPr lang="en-US" dirty="0"/>
          </a:p>
        </p:txBody>
      </p:sp>
      <p:sp>
        <p:nvSpPr>
          <p:cNvPr id="48131" name="Slide Number Placeholder 3"/>
          <p:cNvSpPr>
            <a:spLocks noGrp="1"/>
          </p:cNvSpPr>
          <p:nvPr>
            <p:ph type="sldNum" sz="quarter" idx="5"/>
          </p:nvPr>
        </p:nvSpPr>
        <p:spPr>
          <a:noFill/>
        </p:spPr>
        <p:txBody>
          <a:bodyPr/>
          <a:lstStyle/>
          <a:p>
            <a:fld id="{E5E13DF8-F966-4DBE-A164-DE87B6742CFA}" type="slidenum">
              <a:rPr lang="en-US">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2544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p:txBody>
          <a:bodyPr/>
          <a:lstStyle/>
          <a:p>
            <a:endParaRPr lang="en-US" dirty="0"/>
          </a:p>
        </p:txBody>
      </p:sp>
      <p:sp>
        <p:nvSpPr>
          <p:cNvPr id="62467" name="Slide Number Placeholder 3"/>
          <p:cNvSpPr>
            <a:spLocks noGrp="1"/>
          </p:cNvSpPr>
          <p:nvPr>
            <p:ph type="sldNum" sz="quarter" idx="5"/>
          </p:nvPr>
        </p:nvSpPr>
        <p:spPr>
          <a:noFill/>
        </p:spPr>
        <p:txBody>
          <a:bodyPr/>
          <a:lstStyle/>
          <a:p>
            <a:fld id="{73728A0A-5DC4-47E4-A1EA-722D7B1A50A3}" type="slidenum">
              <a:rPr lang="en-US"/>
              <a:pPr/>
              <a:t>15</a:t>
            </a:fld>
            <a:endParaRPr lang="en-US" dirty="0"/>
          </a:p>
        </p:txBody>
      </p:sp>
    </p:spTree>
    <p:extLst>
      <p:ext uri="{BB962C8B-B14F-4D97-AF65-F5344CB8AC3E}">
        <p14:creationId xmlns:p14="http://schemas.microsoft.com/office/powerpoint/2010/main" val="1112366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4560D8-4A04-46AD-91F2-6D265BAAB409}" type="slidenum">
              <a:rPr lang="en-US" smtClean="0"/>
              <a:pPr/>
              <a:t>16</a:t>
            </a:fld>
            <a:endParaRPr lang="en-US" dirty="0"/>
          </a:p>
        </p:txBody>
      </p:sp>
    </p:spTree>
    <p:extLst>
      <p:ext uri="{BB962C8B-B14F-4D97-AF65-F5344CB8AC3E}">
        <p14:creationId xmlns:p14="http://schemas.microsoft.com/office/powerpoint/2010/main" val="3788914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p:txBody>
          <a:bodyPr/>
          <a:lstStyle/>
          <a:p>
            <a:endParaRPr lang="en-US" dirty="0"/>
          </a:p>
        </p:txBody>
      </p:sp>
      <p:sp>
        <p:nvSpPr>
          <p:cNvPr id="68611" name="Slide Number Placeholder 3"/>
          <p:cNvSpPr>
            <a:spLocks noGrp="1"/>
          </p:cNvSpPr>
          <p:nvPr>
            <p:ph type="sldNum" sz="quarter" idx="5"/>
          </p:nvPr>
        </p:nvSpPr>
        <p:spPr>
          <a:noFill/>
        </p:spPr>
        <p:txBody>
          <a:bodyPr/>
          <a:lstStyle/>
          <a:p>
            <a:fld id="{9B825DBD-8913-46E8-906E-7DC86F81E498}" type="slidenum">
              <a:rPr lang="en-US"/>
              <a:pPr/>
              <a:t>17</a:t>
            </a:fld>
            <a:endParaRPr lang="en-US" dirty="0"/>
          </a:p>
        </p:txBody>
      </p:sp>
    </p:spTree>
    <p:extLst>
      <p:ext uri="{BB962C8B-B14F-4D97-AF65-F5344CB8AC3E}">
        <p14:creationId xmlns:p14="http://schemas.microsoft.com/office/powerpoint/2010/main" val="3436737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p:txBody>
          <a:bodyPr/>
          <a:lstStyle/>
          <a:p>
            <a:endParaRPr lang="en-US" dirty="0"/>
          </a:p>
        </p:txBody>
      </p:sp>
      <p:sp>
        <p:nvSpPr>
          <p:cNvPr id="70659" name="Slide Number Placeholder 3"/>
          <p:cNvSpPr>
            <a:spLocks noGrp="1"/>
          </p:cNvSpPr>
          <p:nvPr>
            <p:ph type="sldNum" sz="quarter" idx="5"/>
          </p:nvPr>
        </p:nvSpPr>
        <p:spPr>
          <a:noFill/>
        </p:spPr>
        <p:txBody>
          <a:bodyPr/>
          <a:lstStyle/>
          <a:p>
            <a:fld id="{A766C630-893E-428B-8172-BBF939CFC839}" type="slidenum">
              <a:rPr lang="en-US">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920283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p:txBody>
          <a:bodyPr/>
          <a:lstStyle/>
          <a:p>
            <a:endParaRPr lang="en-US" dirty="0"/>
          </a:p>
        </p:txBody>
      </p:sp>
      <p:sp>
        <p:nvSpPr>
          <p:cNvPr id="58371" name="Slide Number Placeholder 3"/>
          <p:cNvSpPr>
            <a:spLocks noGrp="1"/>
          </p:cNvSpPr>
          <p:nvPr>
            <p:ph type="sldNum" sz="quarter" idx="5"/>
          </p:nvPr>
        </p:nvSpPr>
        <p:spPr>
          <a:noFill/>
        </p:spPr>
        <p:txBody>
          <a:bodyPr/>
          <a:lstStyle/>
          <a:p>
            <a:fld id="{A07EB903-830B-4FDF-95D0-23EF74F5F8C0}" type="slidenum">
              <a:rPr lang="en-US">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161932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a:p>
        </p:txBody>
      </p:sp>
      <p:sp>
        <p:nvSpPr>
          <p:cNvPr id="72707" name="Slide Number Placeholder 3"/>
          <p:cNvSpPr>
            <a:spLocks noGrp="1"/>
          </p:cNvSpPr>
          <p:nvPr>
            <p:ph type="sldNum" sz="quarter" idx="5"/>
          </p:nvPr>
        </p:nvSpPr>
        <p:spPr>
          <a:noFill/>
        </p:spPr>
        <p:txBody>
          <a:bodyPr/>
          <a:lstStyle/>
          <a:p>
            <a:fld id="{95889576-547D-4D6E-AEF8-A34AA5114E66}" type="slidenum">
              <a:rPr lang="en-US"/>
              <a:pPr/>
              <a:t>20</a:t>
            </a:fld>
            <a:endParaRPr lang="en-US" dirty="0"/>
          </a:p>
        </p:txBody>
      </p:sp>
    </p:spTree>
    <p:extLst>
      <p:ext uri="{BB962C8B-B14F-4D97-AF65-F5344CB8AC3E}">
        <p14:creationId xmlns:p14="http://schemas.microsoft.com/office/powerpoint/2010/main" val="1847674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p:txBody>
          <a:bodyPr/>
          <a:lstStyle/>
          <a:p>
            <a:endParaRPr lang="en-US" dirty="0"/>
          </a:p>
        </p:txBody>
      </p:sp>
      <p:sp>
        <p:nvSpPr>
          <p:cNvPr id="35843" name="Slide Number Placeholder 3"/>
          <p:cNvSpPr>
            <a:spLocks noGrp="1"/>
          </p:cNvSpPr>
          <p:nvPr>
            <p:ph type="sldNum" sz="quarter" idx="5"/>
          </p:nvPr>
        </p:nvSpPr>
        <p:spPr>
          <a:noFill/>
        </p:spPr>
        <p:txBody>
          <a:bodyPr/>
          <a:lstStyle/>
          <a:p>
            <a:fld id="{9F27DAEE-751A-4E19-BF1A-002F38D370B7}" type="slidenum">
              <a:rPr lang="en-US"/>
              <a:pPr/>
              <a:t>1</a:t>
            </a:fld>
            <a:endParaRPr lang="en-US" dirty="0"/>
          </a:p>
        </p:txBody>
      </p:sp>
    </p:spTree>
    <p:extLst>
      <p:ext uri="{BB962C8B-B14F-4D97-AF65-F5344CB8AC3E}">
        <p14:creationId xmlns:p14="http://schemas.microsoft.com/office/powerpoint/2010/main" val="2975181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p:txBody>
          <a:bodyPr/>
          <a:lstStyle/>
          <a:p>
            <a:endParaRPr lang="en-US" dirty="0"/>
          </a:p>
        </p:txBody>
      </p:sp>
      <p:sp>
        <p:nvSpPr>
          <p:cNvPr id="72707" name="Slide Number Placeholder 3"/>
          <p:cNvSpPr>
            <a:spLocks noGrp="1"/>
          </p:cNvSpPr>
          <p:nvPr>
            <p:ph type="sldNum" sz="quarter" idx="5"/>
          </p:nvPr>
        </p:nvSpPr>
        <p:spPr>
          <a:noFill/>
        </p:spPr>
        <p:txBody>
          <a:bodyPr/>
          <a:lstStyle/>
          <a:p>
            <a:fld id="{95889576-547D-4D6E-AEF8-A34AA5114E66}" type="slidenum">
              <a:rPr lang="en-US">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151636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p:txBody>
          <a:bodyPr/>
          <a:lstStyle/>
          <a:p>
            <a:endParaRPr lang="en-US" dirty="0"/>
          </a:p>
        </p:txBody>
      </p:sp>
      <p:sp>
        <p:nvSpPr>
          <p:cNvPr id="74755" name="Slide Number Placeholder 3"/>
          <p:cNvSpPr>
            <a:spLocks noGrp="1"/>
          </p:cNvSpPr>
          <p:nvPr>
            <p:ph type="sldNum" sz="quarter" idx="5"/>
          </p:nvPr>
        </p:nvSpPr>
        <p:spPr>
          <a:noFill/>
        </p:spPr>
        <p:txBody>
          <a:bodyPr/>
          <a:lstStyle/>
          <a:p>
            <a:fld id="{1ACB0933-CCC7-4436-844C-DD3191B9015B}" type="slidenum">
              <a:rPr lang="en-US"/>
              <a:pPr/>
              <a:t>22</a:t>
            </a:fld>
            <a:endParaRPr lang="en-US" dirty="0"/>
          </a:p>
        </p:txBody>
      </p:sp>
    </p:spTree>
    <p:extLst>
      <p:ext uri="{BB962C8B-B14F-4D97-AF65-F5344CB8AC3E}">
        <p14:creationId xmlns:p14="http://schemas.microsoft.com/office/powerpoint/2010/main" val="1210734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p:txBody>
          <a:bodyPr/>
          <a:lstStyle/>
          <a:p>
            <a:endParaRPr lang="en-US" dirty="0"/>
          </a:p>
        </p:txBody>
      </p:sp>
      <p:sp>
        <p:nvSpPr>
          <p:cNvPr id="76803" name="Slide Number Placeholder 3"/>
          <p:cNvSpPr>
            <a:spLocks noGrp="1"/>
          </p:cNvSpPr>
          <p:nvPr>
            <p:ph type="sldNum" sz="quarter" idx="5"/>
          </p:nvPr>
        </p:nvSpPr>
        <p:spPr>
          <a:noFill/>
        </p:spPr>
        <p:txBody>
          <a:bodyPr/>
          <a:lstStyle/>
          <a:p>
            <a:fld id="{DC2D7819-4FA4-49AE-98CD-E4ACFC85B138}" type="slidenum">
              <a:rPr lang="en-US"/>
              <a:pPr/>
              <a:t>23</a:t>
            </a:fld>
            <a:endParaRPr lang="en-US" dirty="0"/>
          </a:p>
        </p:txBody>
      </p:sp>
    </p:spTree>
    <p:extLst>
      <p:ext uri="{BB962C8B-B14F-4D97-AF65-F5344CB8AC3E}">
        <p14:creationId xmlns:p14="http://schemas.microsoft.com/office/powerpoint/2010/main" val="3414734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p:txBody>
          <a:bodyPr/>
          <a:lstStyle/>
          <a:p>
            <a:endParaRPr lang="en-US" dirty="0"/>
          </a:p>
        </p:txBody>
      </p:sp>
      <p:sp>
        <p:nvSpPr>
          <p:cNvPr id="78851" name="Slide Number Placeholder 3"/>
          <p:cNvSpPr>
            <a:spLocks noGrp="1"/>
          </p:cNvSpPr>
          <p:nvPr>
            <p:ph type="sldNum" sz="quarter" idx="5"/>
          </p:nvPr>
        </p:nvSpPr>
        <p:spPr>
          <a:noFill/>
        </p:spPr>
        <p:txBody>
          <a:bodyPr/>
          <a:lstStyle/>
          <a:p>
            <a:fld id="{EA3B810D-FFE5-4E00-87D8-ED494022C12E}" type="slidenum">
              <a:rPr lang="en-US">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453864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p:txBody>
          <a:bodyPr/>
          <a:lstStyle/>
          <a:p>
            <a:endParaRPr lang="en-US" dirty="0"/>
          </a:p>
        </p:txBody>
      </p:sp>
      <p:sp>
        <p:nvSpPr>
          <p:cNvPr id="80899" name="Slide Number Placeholder 3"/>
          <p:cNvSpPr>
            <a:spLocks noGrp="1"/>
          </p:cNvSpPr>
          <p:nvPr>
            <p:ph type="sldNum" sz="quarter" idx="5"/>
          </p:nvPr>
        </p:nvSpPr>
        <p:spPr>
          <a:noFill/>
        </p:spPr>
        <p:txBody>
          <a:bodyPr/>
          <a:lstStyle/>
          <a:p>
            <a:fld id="{B11B7544-06EF-490F-A9CF-6DE647962BEE}" type="slidenum">
              <a:rPr lang="en-US"/>
              <a:pPr/>
              <a:t>25</a:t>
            </a:fld>
            <a:endParaRPr lang="en-US" dirty="0"/>
          </a:p>
        </p:txBody>
      </p:sp>
    </p:spTree>
    <p:extLst>
      <p:ext uri="{BB962C8B-B14F-4D97-AF65-F5344CB8AC3E}">
        <p14:creationId xmlns:p14="http://schemas.microsoft.com/office/powerpoint/2010/main" val="351741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p:txBody>
          <a:bodyPr/>
          <a:lstStyle/>
          <a:p>
            <a:endParaRPr lang="en-US" dirty="0"/>
          </a:p>
        </p:txBody>
      </p:sp>
      <p:sp>
        <p:nvSpPr>
          <p:cNvPr id="89091" name="Slide Number Placeholder 3"/>
          <p:cNvSpPr>
            <a:spLocks noGrp="1"/>
          </p:cNvSpPr>
          <p:nvPr>
            <p:ph type="sldNum" sz="quarter" idx="5"/>
          </p:nvPr>
        </p:nvSpPr>
        <p:spPr>
          <a:noFill/>
        </p:spPr>
        <p:txBody>
          <a:bodyPr/>
          <a:lstStyle/>
          <a:p>
            <a:fld id="{0BDD1B7C-BFD6-461B-A86B-691188804047}" type="slidenum">
              <a:rPr lang="en-US"/>
              <a:pPr/>
              <a:t>36</a:t>
            </a:fld>
            <a:endParaRPr lang="en-US" dirty="0"/>
          </a:p>
        </p:txBody>
      </p:sp>
    </p:spTree>
    <p:extLst>
      <p:ext uri="{BB962C8B-B14F-4D97-AF65-F5344CB8AC3E}">
        <p14:creationId xmlns:p14="http://schemas.microsoft.com/office/powerpoint/2010/main" val="20652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4560D8-4A04-46AD-91F2-6D265BAAB409}" type="slidenum">
              <a:rPr lang="en-US" smtClean="0"/>
              <a:pPr/>
              <a:t>2</a:t>
            </a:fld>
            <a:endParaRPr lang="en-US" dirty="0"/>
          </a:p>
        </p:txBody>
      </p:sp>
    </p:spTree>
    <p:extLst>
      <p:ext uri="{BB962C8B-B14F-4D97-AF65-F5344CB8AC3E}">
        <p14:creationId xmlns:p14="http://schemas.microsoft.com/office/powerpoint/2010/main" val="411719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4560D8-4A04-46AD-91F2-6D265BAAB409}" type="slidenum">
              <a:rPr lang="en-US" smtClean="0"/>
              <a:pPr/>
              <a:t>3</a:t>
            </a:fld>
            <a:endParaRPr lang="en-US" dirty="0"/>
          </a:p>
        </p:txBody>
      </p:sp>
    </p:spTree>
    <p:extLst>
      <p:ext uri="{BB962C8B-B14F-4D97-AF65-F5344CB8AC3E}">
        <p14:creationId xmlns:p14="http://schemas.microsoft.com/office/powerpoint/2010/main" val="4114524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p:txBody>
          <a:bodyPr/>
          <a:lstStyle/>
          <a:p>
            <a:endParaRPr lang="en-US" dirty="0"/>
          </a:p>
        </p:txBody>
      </p:sp>
      <p:sp>
        <p:nvSpPr>
          <p:cNvPr id="37891" name="Slide Number Placeholder 3"/>
          <p:cNvSpPr>
            <a:spLocks noGrp="1"/>
          </p:cNvSpPr>
          <p:nvPr>
            <p:ph type="sldNum" sz="quarter" idx="5"/>
          </p:nvPr>
        </p:nvSpPr>
        <p:spPr>
          <a:noFill/>
        </p:spPr>
        <p:txBody>
          <a:bodyPr/>
          <a:lstStyle/>
          <a:p>
            <a:fld id="{C66460A8-4EBF-4319-82C0-1CA46E313001}" type="slidenum">
              <a:rPr lang="en-US"/>
              <a:pPr/>
              <a:t>4</a:t>
            </a:fld>
            <a:endParaRPr lang="en-US" dirty="0"/>
          </a:p>
        </p:txBody>
      </p:sp>
    </p:spTree>
    <p:extLst>
      <p:ext uri="{BB962C8B-B14F-4D97-AF65-F5344CB8AC3E}">
        <p14:creationId xmlns:p14="http://schemas.microsoft.com/office/powerpoint/2010/main" val="1105914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dirty="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7</a:t>
            </a:fld>
            <a:endParaRPr lang="en-US" dirty="0"/>
          </a:p>
        </p:txBody>
      </p:sp>
    </p:spTree>
    <p:extLst>
      <p:ext uri="{BB962C8B-B14F-4D97-AF65-F5344CB8AC3E}">
        <p14:creationId xmlns:p14="http://schemas.microsoft.com/office/powerpoint/2010/main" val="80535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dirty="0"/>
          </a:p>
        </p:txBody>
      </p:sp>
      <p:sp>
        <p:nvSpPr>
          <p:cNvPr id="41987" name="Slide Number Placeholder 3"/>
          <p:cNvSpPr>
            <a:spLocks noGrp="1"/>
          </p:cNvSpPr>
          <p:nvPr>
            <p:ph type="sldNum" sz="quarter" idx="5"/>
          </p:nvPr>
        </p:nvSpPr>
        <p:spPr>
          <a:noFill/>
        </p:spPr>
        <p:txBody>
          <a:bodyPr/>
          <a:lstStyle/>
          <a:p>
            <a:fld id="{1847FFA5-EF85-4E05-9903-21837ED25A64}" type="slidenum">
              <a:rPr lang="en-US"/>
              <a:pPr/>
              <a:t>8</a:t>
            </a:fld>
            <a:endParaRPr lang="en-US" dirty="0"/>
          </a:p>
        </p:txBody>
      </p:sp>
    </p:spTree>
    <p:extLst>
      <p:ext uri="{BB962C8B-B14F-4D97-AF65-F5344CB8AC3E}">
        <p14:creationId xmlns:p14="http://schemas.microsoft.com/office/powerpoint/2010/main" val="1049833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p:txBody>
          <a:bodyPr/>
          <a:lstStyle/>
          <a:p>
            <a:endParaRPr lang="en-US" dirty="0"/>
          </a:p>
        </p:txBody>
      </p:sp>
      <p:sp>
        <p:nvSpPr>
          <p:cNvPr id="41987" name="Slide Number Placeholder 3"/>
          <p:cNvSpPr>
            <a:spLocks noGrp="1"/>
          </p:cNvSpPr>
          <p:nvPr>
            <p:ph type="sldNum" sz="quarter" idx="5"/>
          </p:nvPr>
        </p:nvSpPr>
        <p:spPr>
          <a:noFill/>
        </p:spPr>
        <p:txBody>
          <a:bodyPr/>
          <a:lstStyle/>
          <a:p>
            <a:fld id="{1847FFA5-EF85-4E05-9903-21837ED25A64}"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950764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p:txBody>
          <a:bodyPr/>
          <a:lstStyle/>
          <a:p>
            <a:endParaRPr lang="en-US" dirty="0"/>
          </a:p>
        </p:txBody>
      </p:sp>
      <p:sp>
        <p:nvSpPr>
          <p:cNvPr id="52227" name="Slide Number Placeholder 3"/>
          <p:cNvSpPr>
            <a:spLocks noGrp="1"/>
          </p:cNvSpPr>
          <p:nvPr>
            <p:ph type="sldNum" sz="quarter" idx="5"/>
          </p:nvPr>
        </p:nvSpPr>
        <p:spPr>
          <a:noFill/>
        </p:spPr>
        <p:txBody>
          <a:bodyPr/>
          <a:lstStyle/>
          <a:p>
            <a:fld id="{AD0AB439-2E80-41C1-ABAE-3100AAAFBC19}" type="slidenum">
              <a:rPr lang="en-US">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129709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5046C58-CB94-4042-8288-B900F356633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D579719-E722-45EB-91D0-9CD7761E77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909278F-C404-41BF-9C98-282AEB53CEB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5A74A3-E919-4E8C-BFA4-AA5C0EF2A44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BD7153A-5758-40C4-8129-301D4A48CA78}"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E16FE05-51A1-41C7-A92E-97A082AD623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798DE22B-4263-4BFF-ACBC-61ECD6A6765C}"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9817FA2-4044-4466-91D3-C9D00F816C9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496A6CF-2FAA-4A49-8C6F-DBBE4957E9D6}"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5BA704C-10C8-41C6-8A10-A2CDBA500618}"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8B451C3F-FCE9-4A4B-9CF4-80439A02AEF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6"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EA75D3-6468-4286-AED6-BD54300FDEA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76BFD3-D2E8-43B9-B4DA-6B379D5C7713}"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64C9174-2A6C-4246-A139-673B5E866FE6}"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lvl1pPr>
              <a:defRPr/>
            </a:lvl1pPr>
          </a:lstStyle>
          <a:p>
            <a:pPr>
              <a:defRPr/>
            </a:pPr>
            <a:fld id="{D57E3165-6C5A-4679-A824-0EC56A7D8F5C}" type="slidenum">
              <a:rPr lang="en-US">
                <a:solidFill>
                  <a:srgbClr val="969696">
                    <a:lumMod val="50000"/>
                  </a:srgbClr>
                </a:solidFill>
              </a:rPr>
              <a:pPr>
                <a:defRPr/>
              </a:pPr>
              <a:t>‹#›</a:t>
            </a:fld>
            <a:endParaRPr lang="en-US" dirty="0">
              <a:solidFill>
                <a:srgbClr val="969696">
                  <a:lumMod val="50000"/>
                </a:srgbClr>
              </a:solidFill>
            </a:endParaRPr>
          </a:p>
        </p:txBody>
      </p:sp>
      <p:sp>
        <p:nvSpPr>
          <p:cNvPr id="5"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6" name="Text Placeholder 2"/>
          <p:cNvSpPr>
            <a:spLocks noGrp="1"/>
          </p:cNvSpPr>
          <p:nvPr>
            <p:ph type="body" idx="1"/>
          </p:nvPr>
        </p:nvSpPr>
        <p:spPr>
          <a:xfrm>
            <a:off x="722313" y="3792538"/>
            <a:ext cx="7772400" cy="1500187"/>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F3273AB-BC3A-4C2E-B4BA-0896D1F3C361}"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6FF681-DC7A-46AD-B525-EB0CC58C1797}" type="slidenum">
              <a:rPr lang="en-US">
                <a:solidFill>
                  <a:srgbClr val="969696">
                    <a:lumMod val="50000"/>
                  </a:srgbClr>
                </a:solidFill>
              </a:rPr>
              <a:pPr>
                <a:defRPr/>
              </a:pPr>
              <a:t>‹#›</a:t>
            </a:fld>
            <a:endParaRPr lang="en-US" dirty="0">
              <a:solidFill>
                <a:srgbClr val="969696">
                  <a:lumMod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1CCA14E6-9853-4DC9-8120-76486375C0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C5E8B20-FB4F-498F-A646-BAF4D86DC9D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602304DC-BD07-407C-970E-19B247DFBB9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73300"/>
            <a:ext cx="7772400" cy="1362075"/>
          </a:xfrm>
        </p:spPr>
        <p:txBody>
          <a:bodyPr/>
          <a:lstStyle>
            <a:lvl1pPr algn="l">
              <a:defRPr sz="3600" b="1" cap="all">
                <a:solidFill>
                  <a:schemeClr val="tx2">
                    <a:lumMod val="75000"/>
                  </a:schemeClr>
                </a:solidFill>
              </a:defRPr>
            </a:lvl1pPr>
          </a:lstStyle>
          <a:p>
            <a:r>
              <a:rPr lang="en-US"/>
              <a:t>Click to edit Master title style</a:t>
            </a:r>
          </a:p>
        </p:txBody>
      </p:sp>
      <p:sp>
        <p:nvSpPr>
          <p:cNvPr id="3" name="Text Placeholder 2"/>
          <p:cNvSpPr>
            <a:spLocks noGrp="1"/>
          </p:cNvSpPr>
          <p:nvPr>
            <p:ph type="body" idx="1"/>
          </p:nvPr>
        </p:nvSpPr>
        <p:spPr>
          <a:xfrm>
            <a:off x="722313" y="3792538"/>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B641BB3-EB7C-45D4-8426-3E1C446F4A2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52FF2353-2A72-49B4-9122-A3EFF5B12D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C334147-9E03-4BC8-A725-83A50B3268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533E511-8713-4DB1-948F-E7B3FC7EE58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01009030-7EAE-4164-8AE0-314A094C708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8" name="Rectangle 5"/>
          <p:cNvSpPr>
            <a:spLocks noChangeArrowheads="1"/>
          </p:cNvSpPr>
          <p:nvPr/>
        </p:nvSpPr>
        <p:spPr bwMode="auto">
          <a:xfrm>
            <a:off x="455613"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10"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11"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 AND </a:t>
            </a:r>
          </a:p>
          <a:p>
            <a:pPr algn="ctr">
              <a:defRPr/>
            </a:pPr>
            <a:r>
              <a:rPr lang="en-US" sz="1000" b="1" cap="small" dirty="0">
                <a:solidFill>
                  <a:schemeClr val="bg1"/>
                </a:solidFill>
              </a:rPr>
              <a:t>COST DRIVERS</a:t>
            </a:r>
            <a:endParaRPr lang="en-US" sz="1000" b="1" dirty="0">
              <a:solidFill>
                <a:schemeClr val="bg1"/>
              </a:solidFill>
            </a:endParaRPr>
          </a:p>
        </p:txBody>
      </p:sp>
      <p:sp>
        <p:nvSpPr>
          <p:cNvPr id="12"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REFORM</a:t>
            </a:r>
          </a:p>
        </p:txBody>
      </p:sp>
      <p:sp>
        <p:nvSpPr>
          <p:cNvPr id="16" name="Rectangle 6"/>
          <p:cNvSpPr txBox="1">
            <a:spLocks noChangeArrowheads="1"/>
          </p:cNvSpPr>
          <p:nvPr/>
        </p:nvSpPr>
        <p:spPr bwMode="auto">
          <a:xfrm>
            <a:off x="455613" y="6559550"/>
            <a:ext cx="1516062"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a:solidFill>
                  <a:schemeClr val="accent2">
                    <a:lumMod val="50000"/>
                  </a:schemeClr>
                </a:solidFill>
              </a:rPr>
              <a:t>SEPTEMBER 2017</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a:solidFill>
                  <a:schemeClr val="tx2"/>
                </a:solidFill>
              </a:rPr>
              <a:t>MASSACHUSETTS MEDICAID POLICY INSTITUTE</a:t>
            </a:r>
          </a:p>
        </p:txBody>
      </p:sp>
      <p:cxnSp>
        <p:nvCxnSpPr>
          <p:cNvPr id="18" name="Straight Connector 17"/>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1" name="Straight Connector 20"/>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3D8D7314-63DE-481F-A7F0-E9E171766BDA}"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50"/>
            <a:ext cx="1646236"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a:solidFill>
                  <a:schemeClr val="accent2">
                    <a:lumMod val="50000"/>
                  </a:schemeClr>
                </a:solidFill>
              </a:rPr>
              <a:t>SEPTEMBER 2017</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a:solidFill>
                  <a:schemeClr val="tx2"/>
                </a:solidFill>
              </a:rPr>
              <a:t>MASSACHUSETTS MEDICAID POLICY INSTITUTE</a:t>
            </a: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 AND </a:t>
            </a:r>
          </a:p>
          <a:p>
            <a:pPr algn="ctr">
              <a:defRPr/>
            </a:pPr>
            <a:r>
              <a:rPr lang="en-US" sz="1000" b="1" cap="small" dirty="0">
                <a:solidFill>
                  <a:schemeClr val="bg1"/>
                </a:solidFill>
              </a:rPr>
              <a:t>COST</a:t>
            </a:r>
            <a:r>
              <a:rPr lang="en-US" sz="1000" b="1" cap="small" baseline="0" dirty="0">
                <a:solidFill>
                  <a:schemeClr val="bg1"/>
                </a:solidFill>
              </a:rPr>
              <a:t> DRIVERS</a:t>
            </a:r>
            <a:endParaRPr lang="en-US" sz="1000" b="1" cap="small"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REFORM</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6" r:id="rId1"/>
    <p:sldLayoutId id="2147483865" r:id="rId2"/>
    <p:sldLayoutId id="2147483864" r:id="rId3"/>
    <p:sldLayoutId id="2147483863"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46BC39AB-9427-425A-BB27-41956DD3BD86}"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1646237"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a:solidFill>
                  <a:schemeClr val="accent2">
                    <a:lumMod val="50000"/>
                  </a:schemeClr>
                </a:solidFill>
              </a:rPr>
              <a:t>SEPTEMBER 2017</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a:solidFill>
                  <a:schemeClr val="tx2"/>
                </a:solidFill>
              </a:rPr>
              <a:t>MASSACHUSETTS MEDICAID POLICY INSTITUTE</a:t>
            </a: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tx2"/>
          </a:solidFill>
          <a:ln w="9525">
            <a:noFill/>
            <a:miter lim="800000"/>
            <a:headEnd/>
            <a:tailEnd/>
          </a:ln>
        </p:spPr>
        <p:txBody>
          <a:bodyPr lIns="45720" tIns="0" rIns="45720" anchor="b"/>
          <a:lstStyle/>
          <a:p>
            <a:pPr algn="ctr">
              <a:defRPr/>
            </a:pPr>
            <a:r>
              <a:rPr lang="en-US" sz="1000" b="1" cap="small" dirty="0">
                <a:solidFill>
                  <a:schemeClr val="bg1"/>
                </a:solidFill>
              </a:rPr>
              <a:t>SPENDING AND</a:t>
            </a:r>
          </a:p>
          <a:p>
            <a:pPr algn="ctr">
              <a:defRPr/>
            </a:pPr>
            <a:r>
              <a:rPr lang="en-US" sz="1000" b="1" cap="small" dirty="0">
                <a:solidFill>
                  <a:schemeClr val="bg1"/>
                </a:solidFill>
              </a:rPr>
              <a:t>COST DRIVERS</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REFORM</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0" r:id="rId1"/>
    <p:sldLayoutId id="2147483869" r:id="rId2"/>
    <p:sldLayoutId id="2147483868" r:id="rId3"/>
    <p:sldLayoutId id="2147483867"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2150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D585583B-8578-4E01-9E5C-0C241837F512}"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2" y="6559550"/>
            <a:ext cx="2116137" cy="296863"/>
          </a:xfrm>
          <a:prstGeom prst="rect">
            <a:avLst/>
          </a:prstGeom>
          <a:noFill/>
          <a:ln w="9525">
            <a:noFill/>
            <a:miter lim="800000"/>
            <a:headEnd/>
            <a:tailEnd/>
          </a:ln>
          <a:effectLst/>
        </p:spPr>
        <p:txBody>
          <a:bodyPr lIns="0" tIns="0" rIns="0" bIns="0"/>
          <a:lstStyle>
            <a:lvl1pPr>
              <a:defRPr/>
            </a:lvl1pPr>
          </a:lstStyle>
          <a:p>
            <a:pPr>
              <a:defRPr/>
            </a:pPr>
            <a:r>
              <a:rPr lang="en-US" sz="900" dirty="0">
                <a:solidFill>
                  <a:schemeClr val="accent2">
                    <a:lumMod val="50000"/>
                  </a:schemeClr>
                </a:solidFill>
              </a:rPr>
              <a:t>SEPTEMBER 2017</a:t>
            </a: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a:solidFill>
                  <a:schemeClr val="tx2"/>
                </a:solidFill>
              </a:rPr>
              <a:t>MASSACHUSETTS MEDICAID POLICY INSTITUTE</a:t>
            </a: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 AND </a:t>
            </a:r>
          </a:p>
          <a:p>
            <a:pPr algn="ctr">
              <a:defRPr/>
            </a:pPr>
            <a:r>
              <a:rPr lang="en-US" sz="1000" b="1" cap="small" dirty="0">
                <a:solidFill>
                  <a:schemeClr val="bg1"/>
                </a:solidFill>
              </a:rPr>
              <a:t>COST DRIVERS</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REFORM</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4" r:id="rId1"/>
    <p:sldLayoutId id="2147483873" r:id="rId2"/>
    <p:sldLayoutId id="2147483872" r:id="rId3"/>
    <p:sldLayoutId id="2147483871"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2662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a:solidFill>
                  <a:schemeClr val="accent2">
                    <a:lumMod val="50000"/>
                  </a:schemeClr>
                </a:solidFill>
              </a:defRPr>
            </a:lvl1pPr>
          </a:lstStyle>
          <a:p>
            <a:pPr>
              <a:defRPr/>
            </a:pPr>
            <a:fld id="{88665B3F-C619-49FC-9FF4-4299A9B8A49F}"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9"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sp>
        <p:nvSpPr>
          <p:cNvPr id="16" name="Rectangle 6"/>
          <p:cNvSpPr txBox="1">
            <a:spLocks noChangeArrowheads="1"/>
          </p:cNvSpPr>
          <p:nvPr/>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baseline="0" dirty="0">
                <a:solidFill>
                  <a:schemeClr val="accent2">
                    <a:lumMod val="50000"/>
                  </a:schemeClr>
                </a:solidFill>
              </a:rPr>
              <a:t>SEPTEMBER 2017</a:t>
            </a:r>
            <a:endParaRPr lang="en-US" sz="900" dirty="0">
              <a:solidFill>
                <a:schemeClr val="accent2">
                  <a:lumMod val="50000"/>
                </a:schemeClr>
              </a:solidFill>
            </a:endParaRPr>
          </a:p>
        </p:txBody>
      </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lIns="0" tIns="0" rIns="0" bIns="0"/>
          <a:lstStyle>
            <a:lvl1pPr>
              <a:defRPr/>
            </a:lvl1pPr>
          </a:lstStyle>
          <a:p>
            <a:pPr algn="r">
              <a:defRPr/>
            </a:pPr>
            <a:r>
              <a:rPr lang="en-US" sz="900" dirty="0">
                <a:solidFill>
                  <a:schemeClr val="tx2"/>
                </a:solidFill>
              </a:rPr>
              <a:t>MASSACHUSETTS MEDICAID POLICY INSTITUTE</a:t>
            </a:r>
          </a:p>
        </p:txBody>
      </p:sp>
      <p:sp>
        <p:nvSpPr>
          <p:cNvPr id="17" name="Rectangle 5"/>
          <p:cNvSpPr>
            <a:spLocks noChangeArrowheads="1"/>
          </p:cNvSpPr>
          <p:nvPr/>
        </p:nvSpPr>
        <p:spPr bwMode="auto">
          <a:xfrm>
            <a:off x="455613"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dirty="0">
                <a:solidFill>
                  <a:schemeClr val="bg1"/>
                </a:solidFill>
              </a:rPr>
              <a:t>INTRODUCTION</a:t>
            </a:r>
          </a:p>
        </p:txBody>
      </p:sp>
      <p:sp>
        <p:nvSpPr>
          <p:cNvPr id="21" name="Rectangle 3"/>
          <p:cNvSpPr>
            <a:spLocks noChangeArrowheads="1"/>
          </p:cNvSpPr>
          <p:nvPr/>
        </p:nvSpPr>
        <p:spPr bwMode="auto">
          <a:xfrm>
            <a:off x="2101850" y="0"/>
            <a:ext cx="1646238"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ELIGIBILITY AND ENROLLMENT</a:t>
            </a:r>
            <a:endParaRPr lang="en-US" sz="1000" b="1" dirty="0">
              <a:solidFill>
                <a:schemeClr val="bg1"/>
              </a:solidFill>
            </a:endParaRPr>
          </a:p>
        </p:txBody>
      </p:sp>
      <p:sp>
        <p:nvSpPr>
          <p:cNvPr id="22" name="Rectangle 3"/>
          <p:cNvSpPr>
            <a:spLocks noChangeArrowheads="1"/>
          </p:cNvSpPr>
          <p:nvPr/>
        </p:nvSpPr>
        <p:spPr bwMode="auto">
          <a:xfrm>
            <a:off x="3748088" y="0"/>
            <a:ext cx="1646237" cy="411163"/>
          </a:xfrm>
          <a:prstGeom prst="rect">
            <a:avLst/>
          </a:prstGeom>
          <a:solidFill>
            <a:schemeClr val="accent1"/>
          </a:solidFill>
          <a:ln w="9525">
            <a:noFill/>
            <a:miter lim="800000"/>
            <a:headEnd/>
            <a:tailEnd/>
          </a:ln>
        </p:spPr>
        <p:txBody>
          <a:bodyPr lIns="45720" tIns="0" rIns="45720" anchor="b"/>
          <a:lstStyle/>
          <a:p>
            <a:pPr algn="ctr">
              <a:defRPr/>
            </a:pPr>
            <a:r>
              <a:rPr lang="en-US" sz="1000" b="1" cap="small" dirty="0">
                <a:solidFill>
                  <a:schemeClr val="bg1"/>
                </a:solidFill>
              </a:rPr>
              <a:t>SPENDING AND</a:t>
            </a:r>
          </a:p>
          <a:p>
            <a:pPr algn="ctr">
              <a:defRPr/>
            </a:pPr>
            <a:r>
              <a:rPr lang="en-US" sz="1000" b="1" cap="small" dirty="0">
                <a:solidFill>
                  <a:schemeClr val="bg1"/>
                </a:solidFill>
              </a:rPr>
              <a:t>COST</a:t>
            </a:r>
            <a:r>
              <a:rPr lang="en-US" sz="1000" b="1" cap="small" baseline="0" dirty="0">
                <a:solidFill>
                  <a:schemeClr val="bg1"/>
                </a:solidFill>
              </a:rPr>
              <a:t> DRIVERS</a:t>
            </a:r>
            <a:endParaRPr lang="en-US" sz="1000" b="1" dirty="0">
              <a:solidFill>
                <a:schemeClr val="bg1"/>
              </a:solidFill>
            </a:endParaRPr>
          </a:p>
        </p:txBody>
      </p:sp>
      <p:sp>
        <p:nvSpPr>
          <p:cNvPr id="23" name="Rectangle 3"/>
          <p:cNvSpPr>
            <a:spLocks noChangeArrowheads="1"/>
          </p:cNvSpPr>
          <p:nvPr/>
        </p:nvSpPr>
        <p:spPr bwMode="auto">
          <a:xfrm>
            <a:off x="5394325" y="0"/>
            <a:ext cx="1646238" cy="411163"/>
          </a:xfrm>
          <a:prstGeom prst="rect">
            <a:avLst/>
          </a:prstGeom>
          <a:solidFill>
            <a:schemeClr val="accent1"/>
          </a:solidFill>
          <a:ln w="9525">
            <a:noFill/>
            <a:miter lim="800000"/>
            <a:headEnd/>
            <a:tailEnd/>
          </a:ln>
        </p:spPr>
        <p:txBody>
          <a:bodyPr lIns="0" tIns="0" rIns="0" anchor="b"/>
          <a:lstStyle/>
          <a:p>
            <a:pPr algn="ctr">
              <a:defRPr/>
            </a:pPr>
            <a:r>
              <a:rPr lang="en-US" sz="1000" b="1" dirty="0">
                <a:solidFill>
                  <a:schemeClr val="bg1"/>
                </a:solidFill>
              </a:rPr>
              <a:t>REFORM</a:t>
            </a:r>
          </a:p>
        </p:txBody>
      </p:sp>
      <p:cxnSp>
        <p:nvCxnSpPr>
          <p:cNvPr id="24" name="Straight Connector 23"/>
          <p:cNvCxnSpPr/>
          <p:nvPr/>
        </p:nvCxnSpPr>
        <p:spPr>
          <a:xfrm rot="5400000">
            <a:off x="1896268"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542506"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188743"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3"/>
          <p:cNvSpPr>
            <a:spLocks noChangeArrowheads="1"/>
          </p:cNvSpPr>
          <p:nvPr/>
        </p:nvSpPr>
        <p:spPr bwMode="auto">
          <a:xfrm>
            <a:off x="7040563" y="0"/>
            <a:ext cx="1646237" cy="411163"/>
          </a:xfrm>
          <a:prstGeom prst="rect">
            <a:avLst/>
          </a:prstGeom>
          <a:solidFill>
            <a:schemeClr val="tx2"/>
          </a:solidFill>
          <a:ln w="9525">
            <a:noFill/>
            <a:miter lim="800000"/>
            <a:headEnd/>
            <a:tailEnd/>
          </a:ln>
        </p:spPr>
        <p:txBody>
          <a:bodyPr lIns="0" tIns="0" rIns="0" anchor="b"/>
          <a:lstStyle/>
          <a:p>
            <a:pPr algn="ctr">
              <a:defRPr/>
            </a:pPr>
            <a:r>
              <a:rPr lang="en-US" sz="1000" b="1" dirty="0">
                <a:solidFill>
                  <a:schemeClr val="bg1"/>
                </a:solidFill>
              </a:rPr>
              <a:t>CONCLUSIONS</a:t>
            </a:r>
          </a:p>
        </p:txBody>
      </p:sp>
      <p:cxnSp>
        <p:nvCxnSpPr>
          <p:cNvPr id="29" name="Straight Connector 28"/>
          <p:cNvCxnSpPr/>
          <p:nvPr/>
        </p:nvCxnSpPr>
        <p:spPr>
          <a:xfrm rot="5400000">
            <a:off x="6834981" y="205582"/>
            <a:ext cx="4111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78" r:id="rId1"/>
    <p:sldLayoutId id="2147483877" r:id="rId2"/>
    <p:sldLayoutId id="2147483876" r:id="rId3"/>
    <p:sldLayoutId id="2147483875"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3954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D4901960-83D9-4E95-B184-524602D8469B}" type="slidenum">
              <a:rPr lang="en-US">
                <a:solidFill>
                  <a:srgbClr val="969696">
                    <a:lumMod val="50000"/>
                  </a:srgbClr>
                </a:solidFill>
              </a:rPr>
              <a:pPr>
                <a:defRPr/>
              </a:pPr>
              <a:t>‹#›</a:t>
            </a:fld>
            <a:endParaRPr lang="en-US" dirty="0">
              <a:solidFill>
                <a:srgbClr val="969696">
                  <a:lumMod val="50000"/>
                </a:srgbClr>
              </a:solidFill>
            </a:endParaRPr>
          </a:p>
        </p:txBody>
      </p:sp>
      <p:sp>
        <p:nvSpPr>
          <p:cNvPr id="9" name="Line 7"/>
          <p:cNvSpPr>
            <a:spLocks noChangeShapeType="1"/>
          </p:cNvSpPr>
          <p:nvPr/>
        </p:nvSpPr>
        <p:spPr bwMode="auto">
          <a:xfrm>
            <a:off x="455613" y="1139825"/>
            <a:ext cx="8229600" cy="0"/>
          </a:xfrm>
          <a:prstGeom prst="line">
            <a:avLst/>
          </a:prstGeom>
          <a:noFill/>
          <a:ln w="38100">
            <a:solidFill>
              <a:schemeClr val="accent1"/>
            </a:solidFill>
            <a:round/>
            <a:headEnd/>
            <a:tailEnd/>
          </a:ln>
        </p:spPr>
        <p:txBody>
          <a:bodyPr/>
          <a:lstStyle/>
          <a:p>
            <a:pPr>
              <a:defRPr/>
            </a:pPr>
            <a:endParaRPr lang="en-US" dirty="0">
              <a:solidFill>
                <a:srgbClr val="1C1C1C"/>
              </a:solidFill>
            </a:endParaRPr>
          </a:p>
        </p:txBody>
      </p:sp>
      <p:sp>
        <p:nvSpPr>
          <p:cNvPr id="8"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solidFill>
                <a:srgbClr val="1C1C1C"/>
              </a:solidFill>
            </a:endParaRPr>
          </a:p>
        </p:txBody>
      </p:sp>
      <p:sp>
        <p:nvSpPr>
          <p:cNvPr id="10"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algn="r">
              <a:defRPr/>
            </a:pPr>
            <a:r>
              <a:rPr lang="en-US" sz="900" dirty="0">
                <a:solidFill>
                  <a:srgbClr val="5A8F7C"/>
                </a:solidFill>
              </a:rPr>
              <a:t>MASSACHUSETTS MEDICAID POLICY INSTITUTE</a:t>
            </a:r>
          </a:p>
        </p:txBody>
      </p:sp>
      <p:sp>
        <p:nvSpPr>
          <p:cNvPr id="12" name="Rectangle 6"/>
          <p:cNvSpPr txBox="1">
            <a:spLocks noChangeArrowheads="1"/>
          </p:cNvSpPr>
          <p:nvPr userDrawn="1"/>
        </p:nvSpPr>
        <p:spPr bwMode="auto">
          <a:xfrm>
            <a:off x="455613" y="6559547"/>
            <a:ext cx="1646236" cy="296863"/>
          </a:xfrm>
          <a:prstGeom prst="rect">
            <a:avLst/>
          </a:prstGeom>
          <a:noFill/>
          <a:ln w="9525">
            <a:noFill/>
            <a:miter lim="800000"/>
            <a:headEnd/>
            <a:tailEnd/>
          </a:ln>
          <a:effectLst/>
        </p:spPr>
        <p:txBody>
          <a:bodyPr lIns="0" tIns="0" rIns="0" bIns="0"/>
          <a:lstStyle>
            <a:lvl1pPr>
              <a:defRPr/>
            </a:lvl1pPr>
          </a:lstStyle>
          <a:p>
            <a:pPr>
              <a:defRPr/>
            </a:pPr>
            <a:r>
              <a:rPr lang="en-US" sz="900" dirty="0">
                <a:solidFill>
                  <a:schemeClr val="accent2">
                    <a:lumMod val="50000"/>
                  </a:schemeClr>
                </a:solidFill>
              </a:rPr>
              <a:t>SEPTEMBER </a:t>
            </a:r>
            <a:r>
              <a:rPr lang="en-US" sz="900" baseline="0" dirty="0">
                <a:solidFill>
                  <a:schemeClr val="accent2">
                    <a:lumMod val="50000"/>
                  </a:schemeClr>
                </a:solidFill>
              </a:rPr>
              <a:t>2017</a:t>
            </a:r>
            <a:endParaRPr lang="en-US" sz="900" dirty="0">
              <a:solidFill>
                <a:schemeClr val="accent2">
                  <a:lumMod val="50000"/>
                </a:schemeClr>
              </a:solidFill>
            </a:endParaRPr>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Lst>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www.mass.gov/hhs/masshealth-innovations" TargetMode="Externa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hyperlink" Target="https://bluecrossmafoundation.org/publications"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ss.gov/eohhs/docs/masshealth/membappforms/saca-1-english-mb.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4">
            <a:extLst>
              <a:ext uri="{FF2B5EF4-FFF2-40B4-BE49-F238E27FC236}">
                <a16:creationId xmlns="" xmlns:a16="http://schemas.microsoft.com/office/drawing/2014/main" id="{F7E9D58F-A113-4167-A695-115B13FC2F40}"/>
              </a:ext>
            </a:extLst>
          </p:cNvPr>
          <p:cNvGrpSpPr>
            <a:grpSpLocks noChangeAspect="1"/>
          </p:cNvGrpSpPr>
          <p:nvPr/>
        </p:nvGrpSpPr>
        <p:grpSpPr bwMode="auto">
          <a:xfrm>
            <a:off x="1767759" y="5445313"/>
            <a:ext cx="1218120" cy="694944"/>
            <a:chOff x="2029" y="1676"/>
            <a:chExt cx="1702" cy="971"/>
          </a:xfrm>
          <a:solidFill>
            <a:srgbClr val="989898"/>
          </a:solidFill>
        </p:grpSpPr>
        <p:sp>
          <p:nvSpPr>
            <p:cNvPr id="62" name="Freeform 55">
              <a:extLst>
                <a:ext uri="{FF2B5EF4-FFF2-40B4-BE49-F238E27FC236}">
                  <a16:creationId xmlns="" xmlns:a16="http://schemas.microsoft.com/office/drawing/2014/main" id="{3179B7F7-E079-4D4A-BC1B-A5D340E9F68F}"/>
                </a:ext>
              </a:extLst>
            </p:cNvPr>
            <p:cNvSpPr>
              <a:spLocks/>
            </p:cNvSpPr>
            <p:nvPr/>
          </p:nvSpPr>
          <p:spPr bwMode="auto">
            <a:xfrm>
              <a:off x="2174" y="2217"/>
              <a:ext cx="86" cy="86"/>
            </a:xfrm>
            <a:custGeom>
              <a:avLst/>
              <a:gdLst>
                <a:gd name="T0" fmla="*/ 16 w 86"/>
                <a:gd name="T1" fmla="*/ 0 h 86"/>
                <a:gd name="T2" fmla="*/ 43 w 86"/>
                <a:gd name="T3" fmla="*/ 72 h 86"/>
                <a:gd name="T4" fmla="*/ 70 w 86"/>
                <a:gd name="T5" fmla="*/ 0 h 86"/>
                <a:gd name="T6" fmla="*/ 86 w 86"/>
                <a:gd name="T7" fmla="*/ 0 h 86"/>
                <a:gd name="T8" fmla="*/ 86 w 86"/>
                <a:gd name="T9" fmla="*/ 86 h 86"/>
                <a:gd name="T10" fmla="*/ 75 w 86"/>
                <a:gd name="T11" fmla="*/ 86 h 86"/>
                <a:gd name="T12" fmla="*/ 75 w 86"/>
                <a:gd name="T13" fmla="*/ 13 h 86"/>
                <a:gd name="T14" fmla="*/ 72 w 86"/>
                <a:gd name="T15" fmla="*/ 13 h 86"/>
                <a:gd name="T16" fmla="*/ 48 w 86"/>
                <a:gd name="T17" fmla="*/ 86 h 86"/>
                <a:gd name="T18" fmla="*/ 37 w 86"/>
                <a:gd name="T19" fmla="*/ 86 h 86"/>
                <a:gd name="T20" fmla="*/ 11 w 86"/>
                <a:gd name="T21" fmla="*/ 13 h 86"/>
                <a:gd name="T22" fmla="*/ 11 w 86"/>
                <a:gd name="T23" fmla="*/ 13 h 86"/>
                <a:gd name="T24" fmla="*/ 11 w 86"/>
                <a:gd name="T25" fmla="*/ 86 h 86"/>
                <a:gd name="T26" fmla="*/ 0 w 86"/>
                <a:gd name="T27" fmla="*/ 86 h 86"/>
                <a:gd name="T28" fmla="*/ 0 w 86"/>
                <a:gd name="T29" fmla="*/ 0 h 86"/>
                <a:gd name="T30" fmla="*/ 16 w 86"/>
                <a:gd name="T3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 h="86">
                  <a:moveTo>
                    <a:pt x="16" y="0"/>
                  </a:moveTo>
                  <a:lnTo>
                    <a:pt x="43" y="72"/>
                  </a:lnTo>
                  <a:lnTo>
                    <a:pt x="70" y="0"/>
                  </a:lnTo>
                  <a:lnTo>
                    <a:pt x="86" y="0"/>
                  </a:lnTo>
                  <a:lnTo>
                    <a:pt x="86" y="86"/>
                  </a:lnTo>
                  <a:lnTo>
                    <a:pt x="75" y="86"/>
                  </a:lnTo>
                  <a:lnTo>
                    <a:pt x="75" y="13"/>
                  </a:lnTo>
                  <a:lnTo>
                    <a:pt x="72" y="13"/>
                  </a:lnTo>
                  <a:lnTo>
                    <a:pt x="48" y="86"/>
                  </a:lnTo>
                  <a:lnTo>
                    <a:pt x="37" y="86"/>
                  </a:lnTo>
                  <a:lnTo>
                    <a:pt x="11" y="13"/>
                  </a:lnTo>
                  <a:lnTo>
                    <a:pt x="11" y="13"/>
                  </a:lnTo>
                  <a:lnTo>
                    <a:pt x="11" y="86"/>
                  </a:lnTo>
                  <a:lnTo>
                    <a:pt x="0" y="86"/>
                  </a:lnTo>
                  <a:lnTo>
                    <a:pt x="0" y="0"/>
                  </a:lnTo>
                  <a:lnTo>
                    <a:pt x="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a:extLst>
                <a:ext uri="{FF2B5EF4-FFF2-40B4-BE49-F238E27FC236}">
                  <a16:creationId xmlns="" xmlns:a16="http://schemas.microsoft.com/office/drawing/2014/main" id="{949FEB78-E090-44CC-A511-A8264E28A3EC}"/>
                </a:ext>
              </a:extLst>
            </p:cNvPr>
            <p:cNvSpPr>
              <a:spLocks noEditPoints="1"/>
            </p:cNvSpPr>
            <p:nvPr/>
          </p:nvSpPr>
          <p:spPr bwMode="auto">
            <a:xfrm>
              <a:off x="2300" y="2217"/>
              <a:ext cx="78" cy="86"/>
            </a:xfrm>
            <a:custGeom>
              <a:avLst/>
              <a:gdLst>
                <a:gd name="T0" fmla="*/ 45 w 78"/>
                <a:gd name="T1" fmla="*/ 0 h 86"/>
                <a:gd name="T2" fmla="*/ 78 w 78"/>
                <a:gd name="T3" fmla="*/ 86 h 86"/>
                <a:gd name="T4" fmla="*/ 67 w 78"/>
                <a:gd name="T5" fmla="*/ 86 h 86"/>
                <a:gd name="T6" fmla="*/ 56 w 78"/>
                <a:gd name="T7" fmla="*/ 59 h 86"/>
                <a:gd name="T8" fmla="*/ 21 w 78"/>
                <a:gd name="T9" fmla="*/ 59 h 86"/>
                <a:gd name="T10" fmla="*/ 11 w 78"/>
                <a:gd name="T11" fmla="*/ 86 h 86"/>
                <a:gd name="T12" fmla="*/ 0 w 78"/>
                <a:gd name="T13" fmla="*/ 86 h 86"/>
                <a:gd name="T14" fmla="*/ 32 w 78"/>
                <a:gd name="T15" fmla="*/ 0 h 86"/>
                <a:gd name="T16" fmla="*/ 45 w 78"/>
                <a:gd name="T17" fmla="*/ 0 h 86"/>
                <a:gd name="T18" fmla="*/ 53 w 78"/>
                <a:gd name="T19" fmla="*/ 51 h 86"/>
                <a:gd name="T20" fmla="*/ 40 w 78"/>
                <a:gd name="T21" fmla="*/ 10 h 86"/>
                <a:gd name="T22" fmla="*/ 40 w 78"/>
                <a:gd name="T23" fmla="*/ 10 h 86"/>
                <a:gd name="T24" fmla="*/ 24 w 78"/>
                <a:gd name="T25" fmla="*/ 51 h 86"/>
                <a:gd name="T26" fmla="*/ 53 w 78"/>
                <a:gd name="T27"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 h="86">
                  <a:moveTo>
                    <a:pt x="45" y="0"/>
                  </a:moveTo>
                  <a:lnTo>
                    <a:pt x="78" y="86"/>
                  </a:lnTo>
                  <a:lnTo>
                    <a:pt x="67" y="86"/>
                  </a:lnTo>
                  <a:lnTo>
                    <a:pt x="56" y="59"/>
                  </a:lnTo>
                  <a:lnTo>
                    <a:pt x="21" y="59"/>
                  </a:lnTo>
                  <a:lnTo>
                    <a:pt x="11" y="86"/>
                  </a:lnTo>
                  <a:lnTo>
                    <a:pt x="0" y="86"/>
                  </a:lnTo>
                  <a:lnTo>
                    <a:pt x="32" y="0"/>
                  </a:lnTo>
                  <a:lnTo>
                    <a:pt x="45" y="0"/>
                  </a:lnTo>
                  <a:close/>
                  <a:moveTo>
                    <a:pt x="53" y="51"/>
                  </a:moveTo>
                  <a:lnTo>
                    <a:pt x="40" y="10"/>
                  </a:lnTo>
                  <a:lnTo>
                    <a:pt x="40" y="10"/>
                  </a:lnTo>
                  <a:lnTo>
                    <a:pt x="24" y="51"/>
                  </a:lnTo>
                  <a:lnTo>
                    <a:pt x="53"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a:extLst>
                <a:ext uri="{FF2B5EF4-FFF2-40B4-BE49-F238E27FC236}">
                  <a16:creationId xmlns="" xmlns:a16="http://schemas.microsoft.com/office/drawing/2014/main" id="{D99D2265-15B1-4A20-8294-09F1B236A3AE}"/>
                </a:ext>
              </a:extLst>
            </p:cNvPr>
            <p:cNvSpPr>
              <a:spLocks/>
            </p:cNvSpPr>
            <p:nvPr/>
          </p:nvSpPr>
          <p:spPr bwMode="auto">
            <a:xfrm>
              <a:off x="2415" y="2214"/>
              <a:ext cx="67" cy="89"/>
            </a:xfrm>
            <a:custGeom>
              <a:avLst/>
              <a:gdLst>
                <a:gd name="T0" fmla="*/ 17 w 25"/>
                <a:gd name="T1" fmla="*/ 5 h 33"/>
                <a:gd name="T2" fmla="*/ 12 w 25"/>
                <a:gd name="T3" fmla="*/ 4 h 33"/>
                <a:gd name="T4" fmla="*/ 9 w 25"/>
                <a:gd name="T5" fmla="*/ 4 h 33"/>
                <a:gd name="T6" fmla="*/ 7 w 25"/>
                <a:gd name="T7" fmla="*/ 5 h 33"/>
                <a:gd name="T8" fmla="*/ 6 w 25"/>
                <a:gd name="T9" fmla="*/ 7 h 33"/>
                <a:gd name="T10" fmla="*/ 5 w 25"/>
                <a:gd name="T11" fmla="*/ 9 h 33"/>
                <a:gd name="T12" fmla="*/ 6 w 25"/>
                <a:gd name="T13" fmla="*/ 12 h 33"/>
                <a:gd name="T14" fmla="*/ 8 w 25"/>
                <a:gd name="T15" fmla="*/ 13 h 33"/>
                <a:gd name="T16" fmla="*/ 11 w 25"/>
                <a:gd name="T17" fmla="*/ 14 h 33"/>
                <a:gd name="T18" fmla="*/ 15 w 25"/>
                <a:gd name="T19" fmla="*/ 15 h 33"/>
                <a:gd name="T20" fmla="*/ 19 w 25"/>
                <a:gd name="T21" fmla="*/ 16 h 33"/>
                <a:gd name="T22" fmla="*/ 22 w 25"/>
                <a:gd name="T23" fmla="*/ 18 h 33"/>
                <a:gd name="T24" fmla="*/ 24 w 25"/>
                <a:gd name="T25" fmla="*/ 20 h 33"/>
                <a:gd name="T26" fmla="*/ 25 w 25"/>
                <a:gd name="T27" fmla="*/ 24 h 33"/>
                <a:gd name="T28" fmla="*/ 24 w 25"/>
                <a:gd name="T29" fmla="*/ 28 h 33"/>
                <a:gd name="T30" fmla="*/ 21 w 25"/>
                <a:gd name="T31" fmla="*/ 31 h 33"/>
                <a:gd name="T32" fmla="*/ 17 w 25"/>
                <a:gd name="T33" fmla="*/ 33 h 33"/>
                <a:gd name="T34" fmla="*/ 13 w 25"/>
                <a:gd name="T35" fmla="*/ 33 h 33"/>
                <a:gd name="T36" fmla="*/ 8 w 25"/>
                <a:gd name="T37" fmla="*/ 33 h 33"/>
                <a:gd name="T38" fmla="*/ 4 w 25"/>
                <a:gd name="T39" fmla="*/ 31 h 33"/>
                <a:gd name="T40" fmla="*/ 1 w 25"/>
                <a:gd name="T41" fmla="*/ 27 h 33"/>
                <a:gd name="T42" fmla="*/ 0 w 25"/>
                <a:gd name="T43" fmla="*/ 22 h 33"/>
                <a:gd name="T44" fmla="*/ 4 w 25"/>
                <a:gd name="T45" fmla="*/ 22 h 33"/>
                <a:gd name="T46" fmla="*/ 5 w 25"/>
                <a:gd name="T47" fmla="*/ 26 h 33"/>
                <a:gd name="T48" fmla="*/ 7 w 25"/>
                <a:gd name="T49" fmla="*/ 28 h 33"/>
                <a:gd name="T50" fmla="*/ 9 w 25"/>
                <a:gd name="T51" fmla="*/ 29 h 33"/>
                <a:gd name="T52" fmla="*/ 13 w 25"/>
                <a:gd name="T53" fmla="*/ 30 h 33"/>
                <a:gd name="T54" fmla="*/ 16 w 25"/>
                <a:gd name="T55" fmla="*/ 30 h 33"/>
                <a:gd name="T56" fmla="*/ 18 w 25"/>
                <a:gd name="T57" fmla="*/ 29 h 33"/>
                <a:gd name="T58" fmla="*/ 20 w 25"/>
                <a:gd name="T59" fmla="*/ 27 h 33"/>
                <a:gd name="T60" fmla="*/ 21 w 25"/>
                <a:gd name="T61" fmla="*/ 24 h 33"/>
                <a:gd name="T62" fmla="*/ 20 w 25"/>
                <a:gd name="T63" fmla="*/ 21 h 33"/>
                <a:gd name="T64" fmla="*/ 18 w 25"/>
                <a:gd name="T65" fmla="*/ 20 h 33"/>
                <a:gd name="T66" fmla="*/ 15 w 25"/>
                <a:gd name="T67" fmla="*/ 19 h 33"/>
                <a:gd name="T68" fmla="*/ 11 w 25"/>
                <a:gd name="T69" fmla="*/ 18 h 33"/>
                <a:gd name="T70" fmla="*/ 7 w 25"/>
                <a:gd name="T71" fmla="*/ 17 h 33"/>
                <a:gd name="T72" fmla="*/ 4 w 25"/>
                <a:gd name="T73" fmla="*/ 16 h 33"/>
                <a:gd name="T74" fmla="*/ 2 w 25"/>
                <a:gd name="T75" fmla="*/ 13 h 33"/>
                <a:gd name="T76" fmla="*/ 1 w 25"/>
                <a:gd name="T77" fmla="*/ 10 h 33"/>
                <a:gd name="T78" fmla="*/ 2 w 25"/>
                <a:gd name="T79" fmla="*/ 6 h 33"/>
                <a:gd name="T80" fmla="*/ 4 w 25"/>
                <a:gd name="T81" fmla="*/ 3 h 33"/>
                <a:gd name="T82" fmla="*/ 8 w 25"/>
                <a:gd name="T83" fmla="*/ 1 h 33"/>
                <a:gd name="T84" fmla="*/ 12 w 25"/>
                <a:gd name="T85" fmla="*/ 0 h 33"/>
                <a:gd name="T86" fmla="*/ 17 w 25"/>
                <a:gd name="T87" fmla="*/ 1 h 33"/>
                <a:gd name="T88" fmla="*/ 20 w 25"/>
                <a:gd name="T89" fmla="*/ 3 h 33"/>
                <a:gd name="T90" fmla="*/ 23 w 25"/>
                <a:gd name="T91" fmla="*/ 6 h 33"/>
                <a:gd name="T92" fmla="*/ 24 w 25"/>
                <a:gd name="T93" fmla="*/ 10 h 33"/>
                <a:gd name="T94" fmla="*/ 20 w 25"/>
                <a:gd name="T95" fmla="*/ 10 h 33"/>
                <a:gd name="T96" fmla="*/ 17 w 25"/>
                <a:gd name="T9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33">
                  <a:moveTo>
                    <a:pt x="17" y="5"/>
                  </a:moveTo>
                  <a:cubicBezTo>
                    <a:pt x="16" y="4"/>
                    <a:pt x="14" y="4"/>
                    <a:pt x="12" y="4"/>
                  </a:cubicBezTo>
                  <a:cubicBezTo>
                    <a:pt x="11" y="4"/>
                    <a:pt x="10" y="4"/>
                    <a:pt x="9" y="4"/>
                  </a:cubicBezTo>
                  <a:cubicBezTo>
                    <a:pt x="9" y="4"/>
                    <a:pt x="8" y="5"/>
                    <a:pt x="7" y="5"/>
                  </a:cubicBezTo>
                  <a:cubicBezTo>
                    <a:pt x="6" y="6"/>
                    <a:pt x="6" y="6"/>
                    <a:pt x="6" y="7"/>
                  </a:cubicBezTo>
                  <a:cubicBezTo>
                    <a:pt x="5" y="7"/>
                    <a:pt x="5" y="8"/>
                    <a:pt x="5" y="9"/>
                  </a:cubicBezTo>
                  <a:cubicBezTo>
                    <a:pt x="5" y="10"/>
                    <a:pt x="5" y="11"/>
                    <a:pt x="6" y="12"/>
                  </a:cubicBezTo>
                  <a:cubicBezTo>
                    <a:pt x="6" y="12"/>
                    <a:pt x="7" y="13"/>
                    <a:pt x="8" y="13"/>
                  </a:cubicBezTo>
                  <a:cubicBezTo>
                    <a:pt x="9" y="14"/>
                    <a:pt x="10" y="14"/>
                    <a:pt x="11" y="14"/>
                  </a:cubicBezTo>
                  <a:cubicBezTo>
                    <a:pt x="13" y="14"/>
                    <a:pt x="14" y="15"/>
                    <a:pt x="15" y="15"/>
                  </a:cubicBezTo>
                  <a:cubicBezTo>
                    <a:pt x="16" y="15"/>
                    <a:pt x="17" y="16"/>
                    <a:pt x="19" y="16"/>
                  </a:cubicBezTo>
                  <a:cubicBezTo>
                    <a:pt x="20" y="16"/>
                    <a:pt x="21" y="17"/>
                    <a:pt x="22" y="18"/>
                  </a:cubicBezTo>
                  <a:cubicBezTo>
                    <a:pt x="23" y="18"/>
                    <a:pt x="24" y="19"/>
                    <a:pt x="24" y="20"/>
                  </a:cubicBezTo>
                  <a:cubicBezTo>
                    <a:pt x="25" y="21"/>
                    <a:pt x="25" y="22"/>
                    <a:pt x="25" y="24"/>
                  </a:cubicBezTo>
                  <a:cubicBezTo>
                    <a:pt x="25" y="26"/>
                    <a:pt x="25" y="27"/>
                    <a:pt x="24" y="28"/>
                  </a:cubicBezTo>
                  <a:cubicBezTo>
                    <a:pt x="23" y="29"/>
                    <a:pt x="22" y="30"/>
                    <a:pt x="21" y="31"/>
                  </a:cubicBezTo>
                  <a:cubicBezTo>
                    <a:pt x="20" y="32"/>
                    <a:pt x="19" y="32"/>
                    <a:pt x="17" y="33"/>
                  </a:cubicBezTo>
                  <a:cubicBezTo>
                    <a:pt x="16" y="33"/>
                    <a:pt x="14" y="33"/>
                    <a:pt x="13" y="33"/>
                  </a:cubicBezTo>
                  <a:cubicBezTo>
                    <a:pt x="11" y="33"/>
                    <a:pt x="9" y="33"/>
                    <a:pt x="8" y="33"/>
                  </a:cubicBezTo>
                  <a:cubicBezTo>
                    <a:pt x="6" y="32"/>
                    <a:pt x="5" y="32"/>
                    <a:pt x="4" y="31"/>
                  </a:cubicBezTo>
                  <a:cubicBezTo>
                    <a:pt x="2" y="30"/>
                    <a:pt x="2" y="29"/>
                    <a:pt x="1" y="27"/>
                  </a:cubicBezTo>
                  <a:cubicBezTo>
                    <a:pt x="0" y="26"/>
                    <a:pt x="0" y="24"/>
                    <a:pt x="0" y="22"/>
                  </a:cubicBezTo>
                  <a:cubicBezTo>
                    <a:pt x="4" y="22"/>
                    <a:pt x="4" y="22"/>
                    <a:pt x="4" y="22"/>
                  </a:cubicBezTo>
                  <a:cubicBezTo>
                    <a:pt x="4" y="24"/>
                    <a:pt x="4" y="25"/>
                    <a:pt x="5" y="26"/>
                  </a:cubicBezTo>
                  <a:cubicBezTo>
                    <a:pt x="5" y="27"/>
                    <a:pt x="6" y="27"/>
                    <a:pt x="7" y="28"/>
                  </a:cubicBezTo>
                  <a:cubicBezTo>
                    <a:pt x="7" y="29"/>
                    <a:pt x="8" y="29"/>
                    <a:pt x="9" y="29"/>
                  </a:cubicBezTo>
                  <a:cubicBezTo>
                    <a:pt x="11" y="30"/>
                    <a:pt x="12" y="30"/>
                    <a:pt x="13" y="30"/>
                  </a:cubicBezTo>
                  <a:cubicBezTo>
                    <a:pt x="14" y="30"/>
                    <a:pt x="15" y="30"/>
                    <a:pt x="16" y="30"/>
                  </a:cubicBezTo>
                  <a:cubicBezTo>
                    <a:pt x="17" y="29"/>
                    <a:pt x="18" y="29"/>
                    <a:pt x="18" y="29"/>
                  </a:cubicBezTo>
                  <a:cubicBezTo>
                    <a:pt x="19" y="28"/>
                    <a:pt x="20" y="28"/>
                    <a:pt x="20" y="27"/>
                  </a:cubicBezTo>
                  <a:cubicBezTo>
                    <a:pt x="21" y="26"/>
                    <a:pt x="21" y="25"/>
                    <a:pt x="21" y="24"/>
                  </a:cubicBezTo>
                  <a:cubicBezTo>
                    <a:pt x="21" y="23"/>
                    <a:pt x="21" y="22"/>
                    <a:pt x="20" y="21"/>
                  </a:cubicBezTo>
                  <a:cubicBezTo>
                    <a:pt x="19" y="21"/>
                    <a:pt x="19" y="20"/>
                    <a:pt x="18" y="20"/>
                  </a:cubicBezTo>
                  <a:cubicBezTo>
                    <a:pt x="17" y="19"/>
                    <a:pt x="16" y="19"/>
                    <a:pt x="15" y="19"/>
                  </a:cubicBezTo>
                  <a:cubicBezTo>
                    <a:pt x="13" y="19"/>
                    <a:pt x="12" y="18"/>
                    <a:pt x="11" y="18"/>
                  </a:cubicBezTo>
                  <a:cubicBezTo>
                    <a:pt x="10" y="18"/>
                    <a:pt x="8" y="17"/>
                    <a:pt x="7" y="17"/>
                  </a:cubicBezTo>
                  <a:cubicBezTo>
                    <a:pt x="6" y="17"/>
                    <a:pt x="5" y="16"/>
                    <a:pt x="4" y="16"/>
                  </a:cubicBezTo>
                  <a:cubicBezTo>
                    <a:pt x="3" y="15"/>
                    <a:pt x="2" y="14"/>
                    <a:pt x="2" y="13"/>
                  </a:cubicBezTo>
                  <a:cubicBezTo>
                    <a:pt x="1" y="12"/>
                    <a:pt x="1" y="11"/>
                    <a:pt x="1" y="10"/>
                  </a:cubicBezTo>
                  <a:cubicBezTo>
                    <a:pt x="1" y="8"/>
                    <a:pt x="1" y="7"/>
                    <a:pt x="2" y="6"/>
                  </a:cubicBezTo>
                  <a:cubicBezTo>
                    <a:pt x="2" y="4"/>
                    <a:pt x="3" y="3"/>
                    <a:pt x="4" y="3"/>
                  </a:cubicBezTo>
                  <a:cubicBezTo>
                    <a:pt x="5" y="2"/>
                    <a:pt x="7" y="1"/>
                    <a:pt x="8" y="1"/>
                  </a:cubicBezTo>
                  <a:cubicBezTo>
                    <a:pt x="9" y="1"/>
                    <a:pt x="11" y="0"/>
                    <a:pt x="12" y="0"/>
                  </a:cubicBezTo>
                  <a:cubicBezTo>
                    <a:pt x="14" y="0"/>
                    <a:pt x="15" y="1"/>
                    <a:pt x="17" y="1"/>
                  </a:cubicBezTo>
                  <a:cubicBezTo>
                    <a:pt x="18" y="1"/>
                    <a:pt x="19" y="2"/>
                    <a:pt x="20" y="3"/>
                  </a:cubicBezTo>
                  <a:cubicBezTo>
                    <a:pt x="21" y="4"/>
                    <a:pt x="22" y="5"/>
                    <a:pt x="23" y="6"/>
                  </a:cubicBezTo>
                  <a:cubicBezTo>
                    <a:pt x="23" y="7"/>
                    <a:pt x="24" y="9"/>
                    <a:pt x="24" y="10"/>
                  </a:cubicBezTo>
                  <a:cubicBezTo>
                    <a:pt x="20" y="10"/>
                    <a:pt x="20" y="10"/>
                    <a:pt x="20" y="10"/>
                  </a:cubicBezTo>
                  <a:cubicBezTo>
                    <a:pt x="20" y="8"/>
                    <a:pt x="19" y="6"/>
                    <a:pt x="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a:extLst>
                <a:ext uri="{FF2B5EF4-FFF2-40B4-BE49-F238E27FC236}">
                  <a16:creationId xmlns="" xmlns:a16="http://schemas.microsoft.com/office/drawing/2014/main" id="{ADC944AA-9F4B-4A2D-96E8-8D710F225BCC}"/>
                </a:ext>
              </a:extLst>
            </p:cNvPr>
            <p:cNvSpPr>
              <a:spLocks/>
            </p:cNvSpPr>
            <p:nvPr/>
          </p:nvSpPr>
          <p:spPr bwMode="auto">
            <a:xfrm>
              <a:off x="2525" y="2214"/>
              <a:ext cx="67" cy="89"/>
            </a:xfrm>
            <a:custGeom>
              <a:avLst/>
              <a:gdLst>
                <a:gd name="T0" fmla="*/ 17 w 25"/>
                <a:gd name="T1" fmla="*/ 5 h 33"/>
                <a:gd name="T2" fmla="*/ 12 w 25"/>
                <a:gd name="T3" fmla="*/ 4 h 33"/>
                <a:gd name="T4" fmla="*/ 9 w 25"/>
                <a:gd name="T5" fmla="*/ 4 h 33"/>
                <a:gd name="T6" fmla="*/ 7 w 25"/>
                <a:gd name="T7" fmla="*/ 5 h 33"/>
                <a:gd name="T8" fmla="*/ 5 w 25"/>
                <a:gd name="T9" fmla="*/ 7 h 33"/>
                <a:gd name="T10" fmla="*/ 5 w 25"/>
                <a:gd name="T11" fmla="*/ 9 h 33"/>
                <a:gd name="T12" fmla="*/ 6 w 25"/>
                <a:gd name="T13" fmla="*/ 12 h 33"/>
                <a:gd name="T14" fmla="*/ 8 w 25"/>
                <a:gd name="T15" fmla="*/ 13 h 33"/>
                <a:gd name="T16" fmla="*/ 11 w 25"/>
                <a:gd name="T17" fmla="*/ 14 h 33"/>
                <a:gd name="T18" fmla="*/ 15 w 25"/>
                <a:gd name="T19" fmla="*/ 15 h 33"/>
                <a:gd name="T20" fmla="*/ 19 w 25"/>
                <a:gd name="T21" fmla="*/ 16 h 33"/>
                <a:gd name="T22" fmla="*/ 22 w 25"/>
                <a:gd name="T23" fmla="*/ 18 h 33"/>
                <a:gd name="T24" fmla="*/ 24 w 25"/>
                <a:gd name="T25" fmla="*/ 20 h 33"/>
                <a:gd name="T26" fmla="*/ 25 w 25"/>
                <a:gd name="T27" fmla="*/ 24 h 33"/>
                <a:gd name="T28" fmla="*/ 24 w 25"/>
                <a:gd name="T29" fmla="*/ 28 h 33"/>
                <a:gd name="T30" fmla="*/ 21 w 25"/>
                <a:gd name="T31" fmla="*/ 31 h 33"/>
                <a:gd name="T32" fmla="*/ 17 w 25"/>
                <a:gd name="T33" fmla="*/ 33 h 33"/>
                <a:gd name="T34" fmla="*/ 13 w 25"/>
                <a:gd name="T35" fmla="*/ 33 h 33"/>
                <a:gd name="T36" fmla="*/ 8 w 25"/>
                <a:gd name="T37" fmla="*/ 33 h 33"/>
                <a:gd name="T38" fmla="*/ 3 w 25"/>
                <a:gd name="T39" fmla="*/ 31 h 33"/>
                <a:gd name="T40" fmla="*/ 1 w 25"/>
                <a:gd name="T41" fmla="*/ 27 h 33"/>
                <a:gd name="T42" fmla="*/ 0 w 25"/>
                <a:gd name="T43" fmla="*/ 22 h 33"/>
                <a:gd name="T44" fmla="*/ 4 w 25"/>
                <a:gd name="T45" fmla="*/ 22 h 33"/>
                <a:gd name="T46" fmla="*/ 4 w 25"/>
                <a:gd name="T47" fmla="*/ 26 h 33"/>
                <a:gd name="T48" fmla="*/ 6 w 25"/>
                <a:gd name="T49" fmla="*/ 28 h 33"/>
                <a:gd name="T50" fmla="*/ 9 w 25"/>
                <a:gd name="T51" fmla="*/ 29 h 33"/>
                <a:gd name="T52" fmla="*/ 13 w 25"/>
                <a:gd name="T53" fmla="*/ 30 h 33"/>
                <a:gd name="T54" fmla="*/ 16 w 25"/>
                <a:gd name="T55" fmla="*/ 30 h 33"/>
                <a:gd name="T56" fmla="*/ 18 w 25"/>
                <a:gd name="T57" fmla="*/ 29 h 33"/>
                <a:gd name="T58" fmla="*/ 20 w 25"/>
                <a:gd name="T59" fmla="*/ 27 h 33"/>
                <a:gd name="T60" fmla="*/ 21 w 25"/>
                <a:gd name="T61" fmla="*/ 24 h 33"/>
                <a:gd name="T62" fmla="*/ 20 w 25"/>
                <a:gd name="T63" fmla="*/ 21 h 33"/>
                <a:gd name="T64" fmla="*/ 18 w 25"/>
                <a:gd name="T65" fmla="*/ 20 h 33"/>
                <a:gd name="T66" fmla="*/ 14 w 25"/>
                <a:gd name="T67" fmla="*/ 19 h 33"/>
                <a:gd name="T68" fmla="*/ 11 w 25"/>
                <a:gd name="T69" fmla="*/ 18 h 33"/>
                <a:gd name="T70" fmla="*/ 7 w 25"/>
                <a:gd name="T71" fmla="*/ 17 h 33"/>
                <a:gd name="T72" fmla="*/ 4 w 25"/>
                <a:gd name="T73" fmla="*/ 16 h 33"/>
                <a:gd name="T74" fmla="*/ 1 w 25"/>
                <a:gd name="T75" fmla="*/ 13 h 33"/>
                <a:gd name="T76" fmla="*/ 1 w 25"/>
                <a:gd name="T77" fmla="*/ 10 h 33"/>
                <a:gd name="T78" fmla="*/ 2 w 25"/>
                <a:gd name="T79" fmla="*/ 6 h 33"/>
                <a:gd name="T80" fmla="*/ 4 w 25"/>
                <a:gd name="T81" fmla="*/ 3 h 33"/>
                <a:gd name="T82" fmla="*/ 8 w 25"/>
                <a:gd name="T83" fmla="*/ 1 h 33"/>
                <a:gd name="T84" fmla="*/ 12 w 25"/>
                <a:gd name="T85" fmla="*/ 0 h 33"/>
                <a:gd name="T86" fmla="*/ 16 w 25"/>
                <a:gd name="T87" fmla="*/ 1 h 33"/>
                <a:gd name="T88" fmla="*/ 20 w 25"/>
                <a:gd name="T89" fmla="*/ 3 h 33"/>
                <a:gd name="T90" fmla="*/ 23 w 25"/>
                <a:gd name="T91" fmla="*/ 6 h 33"/>
                <a:gd name="T92" fmla="*/ 24 w 25"/>
                <a:gd name="T93" fmla="*/ 10 h 33"/>
                <a:gd name="T94" fmla="*/ 20 w 25"/>
                <a:gd name="T95" fmla="*/ 10 h 33"/>
                <a:gd name="T96" fmla="*/ 17 w 25"/>
                <a:gd name="T9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33">
                  <a:moveTo>
                    <a:pt x="17" y="5"/>
                  </a:moveTo>
                  <a:cubicBezTo>
                    <a:pt x="16" y="4"/>
                    <a:pt x="14" y="4"/>
                    <a:pt x="12" y="4"/>
                  </a:cubicBezTo>
                  <a:cubicBezTo>
                    <a:pt x="11" y="4"/>
                    <a:pt x="10" y="4"/>
                    <a:pt x="9" y="4"/>
                  </a:cubicBezTo>
                  <a:cubicBezTo>
                    <a:pt x="8" y="4"/>
                    <a:pt x="8" y="5"/>
                    <a:pt x="7" y="5"/>
                  </a:cubicBezTo>
                  <a:cubicBezTo>
                    <a:pt x="6" y="6"/>
                    <a:pt x="6" y="6"/>
                    <a:pt x="5" y="7"/>
                  </a:cubicBezTo>
                  <a:cubicBezTo>
                    <a:pt x="5" y="7"/>
                    <a:pt x="5" y="8"/>
                    <a:pt x="5" y="9"/>
                  </a:cubicBezTo>
                  <a:cubicBezTo>
                    <a:pt x="5" y="10"/>
                    <a:pt x="5" y="11"/>
                    <a:pt x="6" y="12"/>
                  </a:cubicBezTo>
                  <a:cubicBezTo>
                    <a:pt x="6" y="12"/>
                    <a:pt x="7" y="13"/>
                    <a:pt x="8" y="13"/>
                  </a:cubicBezTo>
                  <a:cubicBezTo>
                    <a:pt x="9" y="14"/>
                    <a:pt x="10" y="14"/>
                    <a:pt x="11" y="14"/>
                  </a:cubicBezTo>
                  <a:cubicBezTo>
                    <a:pt x="12" y="14"/>
                    <a:pt x="14" y="15"/>
                    <a:pt x="15" y="15"/>
                  </a:cubicBezTo>
                  <a:cubicBezTo>
                    <a:pt x="16" y="15"/>
                    <a:pt x="17" y="16"/>
                    <a:pt x="19" y="16"/>
                  </a:cubicBezTo>
                  <a:cubicBezTo>
                    <a:pt x="20" y="16"/>
                    <a:pt x="21" y="17"/>
                    <a:pt x="22" y="18"/>
                  </a:cubicBezTo>
                  <a:cubicBezTo>
                    <a:pt x="23" y="18"/>
                    <a:pt x="23" y="19"/>
                    <a:pt x="24" y="20"/>
                  </a:cubicBezTo>
                  <a:cubicBezTo>
                    <a:pt x="25" y="21"/>
                    <a:pt x="25" y="22"/>
                    <a:pt x="25" y="24"/>
                  </a:cubicBezTo>
                  <a:cubicBezTo>
                    <a:pt x="25" y="26"/>
                    <a:pt x="25" y="27"/>
                    <a:pt x="24" y="28"/>
                  </a:cubicBezTo>
                  <a:cubicBezTo>
                    <a:pt x="23" y="29"/>
                    <a:pt x="22" y="30"/>
                    <a:pt x="21" y="31"/>
                  </a:cubicBezTo>
                  <a:cubicBezTo>
                    <a:pt x="20" y="32"/>
                    <a:pt x="18" y="32"/>
                    <a:pt x="17" y="33"/>
                  </a:cubicBezTo>
                  <a:cubicBezTo>
                    <a:pt x="16" y="33"/>
                    <a:pt x="14" y="33"/>
                    <a:pt x="13" y="33"/>
                  </a:cubicBezTo>
                  <a:cubicBezTo>
                    <a:pt x="11" y="33"/>
                    <a:pt x="9" y="33"/>
                    <a:pt x="8" y="33"/>
                  </a:cubicBezTo>
                  <a:cubicBezTo>
                    <a:pt x="6" y="32"/>
                    <a:pt x="5" y="32"/>
                    <a:pt x="3" y="31"/>
                  </a:cubicBezTo>
                  <a:cubicBezTo>
                    <a:pt x="2" y="30"/>
                    <a:pt x="1" y="29"/>
                    <a:pt x="1" y="27"/>
                  </a:cubicBezTo>
                  <a:cubicBezTo>
                    <a:pt x="0" y="26"/>
                    <a:pt x="0" y="24"/>
                    <a:pt x="0" y="22"/>
                  </a:cubicBezTo>
                  <a:cubicBezTo>
                    <a:pt x="4" y="22"/>
                    <a:pt x="4" y="22"/>
                    <a:pt x="4" y="22"/>
                  </a:cubicBezTo>
                  <a:cubicBezTo>
                    <a:pt x="4" y="24"/>
                    <a:pt x="4" y="25"/>
                    <a:pt x="4" y="26"/>
                  </a:cubicBezTo>
                  <a:cubicBezTo>
                    <a:pt x="5" y="27"/>
                    <a:pt x="6" y="27"/>
                    <a:pt x="6" y="28"/>
                  </a:cubicBezTo>
                  <a:cubicBezTo>
                    <a:pt x="7" y="29"/>
                    <a:pt x="8" y="29"/>
                    <a:pt x="9" y="29"/>
                  </a:cubicBezTo>
                  <a:cubicBezTo>
                    <a:pt x="10" y="30"/>
                    <a:pt x="12" y="30"/>
                    <a:pt x="13" y="30"/>
                  </a:cubicBezTo>
                  <a:cubicBezTo>
                    <a:pt x="14" y="30"/>
                    <a:pt x="15" y="30"/>
                    <a:pt x="16" y="30"/>
                  </a:cubicBezTo>
                  <a:cubicBezTo>
                    <a:pt x="17" y="29"/>
                    <a:pt x="17" y="29"/>
                    <a:pt x="18" y="29"/>
                  </a:cubicBezTo>
                  <a:cubicBezTo>
                    <a:pt x="19" y="28"/>
                    <a:pt x="20" y="28"/>
                    <a:pt x="20" y="27"/>
                  </a:cubicBezTo>
                  <a:cubicBezTo>
                    <a:pt x="20" y="26"/>
                    <a:pt x="21" y="25"/>
                    <a:pt x="21" y="24"/>
                  </a:cubicBezTo>
                  <a:cubicBezTo>
                    <a:pt x="21" y="23"/>
                    <a:pt x="20" y="22"/>
                    <a:pt x="20" y="21"/>
                  </a:cubicBezTo>
                  <a:cubicBezTo>
                    <a:pt x="19" y="21"/>
                    <a:pt x="19" y="20"/>
                    <a:pt x="18" y="20"/>
                  </a:cubicBezTo>
                  <a:cubicBezTo>
                    <a:pt x="17" y="19"/>
                    <a:pt x="16" y="19"/>
                    <a:pt x="14" y="19"/>
                  </a:cubicBezTo>
                  <a:cubicBezTo>
                    <a:pt x="13" y="19"/>
                    <a:pt x="12" y="18"/>
                    <a:pt x="11" y="18"/>
                  </a:cubicBezTo>
                  <a:cubicBezTo>
                    <a:pt x="9" y="18"/>
                    <a:pt x="8" y="17"/>
                    <a:pt x="7" y="17"/>
                  </a:cubicBezTo>
                  <a:cubicBezTo>
                    <a:pt x="6" y="17"/>
                    <a:pt x="5" y="16"/>
                    <a:pt x="4" y="16"/>
                  </a:cubicBezTo>
                  <a:cubicBezTo>
                    <a:pt x="3" y="15"/>
                    <a:pt x="2" y="14"/>
                    <a:pt x="1" y="13"/>
                  </a:cubicBezTo>
                  <a:cubicBezTo>
                    <a:pt x="1" y="12"/>
                    <a:pt x="1" y="11"/>
                    <a:pt x="1" y="10"/>
                  </a:cubicBezTo>
                  <a:cubicBezTo>
                    <a:pt x="1" y="8"/>
                    <a:pt x="1" y="7"/>
                    <a:pt x="2" y="6"/>
                  </a:cubicBezTo>
                  <a:cubicBezTo>
                    <a:pt x="2" y="4"/>
                    <a:pt x="3" y="3"/>
                    <a:pt x="4" y="3"/>
                  </a:cubicBezTo>
                  <a:cubicBezTo>
                    <a:pt x="5" y="2"/>
                    <a:pt x="6" y="1"/>
                    <a:pt x="8" y="1"/>
                  </a:cubicBezTo>
                  <a:cubicBezTo>
                    <a:pt x="9" y="1"/>
                    <a:pt x="11" y="0"/>
                    <a:pt x="12" y="0"/>
                  </a:cubicBezTo>
                  <a:cubicBezTo>
                    <a:pt x="14" y="0"/>
                    <a:pt x="15" y="1"/>
                    <a:pt x="16" y="1"/>
                  </a:cubicBezTo>
                  <a:cubicBezTo>
                    <a:pt x="18" y="1"/>
                    <a:pt x="19" y="2"/>
                    <a:pt x="20" y="3"/>
                  </a:cubicBezTo>
                  <a:cubicBezTo>
                    <a:pt x="21" y="4"/>
                    <a:pt x="22" y="5"/>
                    <a:pt x="23" y="6"/>
                  </a:cubicBezTo>
                  <a:cubicBezTo>
                    <a:pt x="23" y="7"/>
                    <a:pt x="24" y="9"/>
                    <a:pt x="24" y="10"/>
                  </a:cubicBezTo>
                  <a:cubicBezTo>
                    <a:pt x="20" y="10"/>
                    <a:pt x="20" y="10"/>
                    <a:pt x="20" y="10"/>
                  </a:cubicBezTo>
                  <a:cubicBezTo>
                    <a:pt x="19" y="8"/>
                    <a:pt x="19" y="6"/>
                    <a:pt x="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a:extLst>
                <a:ext uri="{FF2B5EF4-FFF2-40B4-BE49-F238E27FC236}">
                  <a16:creationId xmlns="" xmlns:a16="http://schemas.microsoft.com/office/drawing/2014/main" id="{4CC2C093-DB48-4E08-AA68-8018FB607A91}"/>
                </a:ext>
              </a:extLst>
            </p:cNvPr>
            <p:cNvSpPr>
              <a:spLocks noEditPoints="1"/>
            </p:cNvSpPr>
            <p:nvPr/>
          </p:nvSpPr>
          <p:spPr bwMode="auto">
            <a:xfrm>
              <a:off x="2629" y="2217"/>
              <a:ext cx="78" cy="86"/>
            </a:xfrm>
            <a:custGeom>
              <a:avLst/>
              <a:gdLst>
                <a:gd name="T0" fmla="*/ 43 w 78"/>
                <a:gd name="T1" fmla="*/ 0 h 86"/>
                <a:gd name="T2" fmla="*/ 78 w 78"/>
                <a:gd name="T3" fmla="*/ 86 h 86"/>
                <a:gd name="T4" fmla="*/ 65 w 78"/>
                <a:gd name="T5" fmla="*/ 86 h 86"/>
                <a:gd name="T6" fmla="*/ 57 w 78"/>
                <a:gd name="T7" fmla="*/ 59 h 86"/>
                <a:gd name="T8" fmla="*/ 19 w 78"/>
                <a:gd name="T9" fmla="*/ 59 h 86"/>
                <a:gd name="T10" fmla="*/ 11 w 78"/>
                <a:gd name="T11" fmla="*/ 86 h 86"/>
                <a:gd name="T12" fmla="*/ 0 w 78"/>
                <a:gd name="T13" fmla="*/ 86 h 86"/>
                <a:gd name="T14" fmla="*/ 33 w 78"/>
                <a:gd name="T15" fmla="*/ 0 h 86"/>
                <a:gd name="T16" fmla="*/ 43 w 78"/>
                <a:gd name="T17" fmla="*/ 0 h 86"/>
                <a:gd name="T18" fmla="*/ 51 w 78"/>
                <a:gd name="T19" fmla="*/ 51 h 86"/>
                <a:gd name="T20" fmla="*/ 38 w 78"/>
                <a:gd name="T21" fmla="*/ 10 h 86"/>
                <a:gd name="T22" fmla="*/ 38 w 78"/>
                <a:gd name="T23" fmla="*/ 10 h 86"/>
                <a:gd name="T24" fmla="*/ 25 w 78"/>
                <a:gd name="T25" fmla="*/ 51 h 86"/>
                <a:gd name="T26" fmla="*/ 51 w 78"/>
                <a:gd name="T27" fmla="*/ 51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 h="86">
                  <a:moveTo>
                    <a:pt x="43" y="0"/>
                  </a:moveTo>
                  <a:lnTo>
                    <a:pt x="78" y="86"/>
                  </a:lnTo>
                  <a:lnTo>
                    <a:pt x="65" y="86"/>
                  </a:lnTo>
                  <a:lnTo>
                    <a:pt x="57" y="59"/>
                  </a:lnTo>
                  <a:lnTo>
                    <a:pt x="19" y="59"/>
                  </a:lnTo>
                  <a:lnTo>
                    <a:pt x="11" y="86"/>
                  </a:lnTo>
                  <a:lnTo>
                    <a:pt x="0" y="86"/>
                  </a:lnTo>
                  <a:lnTo>
                    <a:pt x="33" y="0"/>
                  </a:lnTo>
                  <a:lnTo>
                    <a:pt x="43" y="0"/>
                  </a:lnTo>
                  <a:close/>
                  <a:moveTo>
                    <a:pt x="51" y="51"/>
                  </a:moveTo>
                  <a:lnTo>
                    <a:pt x="38" y="10"/>
                  </a:lnTo>
                  <a:lnTo>
                    <a:pt x="38" y="10"/>
                  </a:lnTo>
                  <a:lnTo>
                    <a:pt x="25" y="51"/>
                  </a:lnTo>
                  <a:lnTo>
                    <a:pt x="51"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a:extLst>
                <a:ext uri="{FF2B5EF4-FFF2-40B4-BE49-F238E27FC236}">
                  <a16:creationId xmlns="" xmlns:a16="http://schemas.microsoft.com/office/drawing/2014/main" id="{2D2CB1DD-DB81-4093-8DE3-3FBF2351BC86}"/>
                </a:ext>
              </a:extLst>
            </p:cNvPr>
            <p:cNvSpPr>
              <a:spLocks/>
            </p:cNvSpPr>
            <p:nvPr/>
          </p:nvSpPr>
          <p:spPr bwMode="auto">
            <a:xfrm>
              <a:off x="2745" y="2214"/>
              <a:ext cx="75" cy="89"/>
            </a:xfrm>
            <a:custGeom>
              <a:avLst/>
              <a:gdLst>
                <a:gd name="T0" fmla="*/ 20 w 28"/>
                <a:gd name="T1" fmla="*/ 6 h 33"/>
                <a:gd name="T2" fmla="*/ 14 w 28"/>
                <a:gd name="T3" fmla="*/ 4 h 33"/>
                <a:gd name="T4" fmla="*/ 10 w 28"/>
                <a:gd name="T5" fmla="*/ 5 h 33"/>
                <a:gd name="T6" fmla="*/ 6 w 28"/>
                <a:gd name="T7" fmla="*/ 8 h 33"/>
                <a:gd name="T8" fmla="*/ 4 w 28"/>
                <a:gd name="T9" fmla="*/ 12 h 33"/>
                <a:gd name="T10" fmla="*/ 4 w 28"/>
                <a:gd name="T11" fmla="*/ 17 h 33"/>
                <a:gd name="T12" fmla="*/ 4 w 28"/>
                <a:gd name="T13" fmla="*/ 22 h 33"/>
                <a:gd name="T14" fmla="*/ 6 w 28"/>
                <a:gd name="T15" fmla="*/ 26 h 33"/>
                <a:gd name="T16" fmla="*/ 10 w 28"/>
                <a:gd name="T17" fmla="*/ 29 h 33"/>
                <a:gd name="T18" fmla="*/ 14 w 28"/>
                <a:gd name="T19" fmla="*/ 30 h 33"/>
                <a:gd name="T20" fmla="*/ 18 w 28"/>
                <a:gd name="T21" fmla="*/ 29 h 33"/>
                <a:gd name="T22" fmla="*/ 21 w 28"/>
                <a:gd name="T23" fmla="*/ 27 h 33"/>
                <a:gd name="T24" fmla="*/ 23 w 28"/>
                <a:gd name="T25" fmla="*/ 24 h 33"/>
                <a:gd name="T26" fmla="*/ 24 w 28"/>
                <a:gd name="T27" fmla="*/ 21 h 33"/>
                <a:gd name="T28" fmla="*/ 28 w 28"/>
                <a:gd name="T29" fmla="*/ 21 h 33"/>
                <a:gd name="T30" fmla="*/ 24 w 28"/>
                <a:gd name="T31" fmla="*/ 30 h 33"/>
                <a:gd name="T32" fmla="*/ 14 w 28"/>
                <a:gd name="T33" fmla="*/ 33 h 33"/>
                <a:gd name="T34" fmla="*/ 8 w 28"/>
                <a:gd name="T35" fmla="*/ 32 h 33"/>
                <a:gd name="T36" fmla="*/ 3 w 28"/>
                <a:gd name="T37" fmla="*/ 29 h 33"/>
                <a:gd name="T38" fmla="*/ 0 w 28"/>
                <a:gd name="T39" fmla="*/ 23 h 33"/>
                <a:gd name="T40" fmla="*/ 0 w 28"/>
                <a:gd name="T41" fmla="*/ 17 h 33"/>
                <a:gd name="T42" fmla="*/ 1 w 28"/>
                <a:gd name="T43" fmla="*/ 11 h 33"/>
                <a:gd name="T44" fmla="*/ 3 w 28"/>
                <a:gd name="T45" fmla="*/ 5 h 33"/>
                <a:gd name="T46" fmla="*/ 8 w 28"/>
                <a:gd name="T47" fmla="*/ 2 h 33"/>
                <a:gd name="T48" fmla="*/ 14 w 28"/>
                <a:gd name="T49" fmla="*/ 0 h 33"/>
                <a:gd name="T50" fmla="*/ 19 w 28"/>
                <a:gd name="T51" fmla="*/ 1 h 33"/>
                <a:gd name="T52" fmla="*/ 23 w 28"/>
                <a:gd name="T53" fmla="*/ 3 h 33"/>
                <a:gd name="T54" fmla="*/ 26 w 28"/>
                <a:gd name="T55" fmla="*/ 6 h 33"/>
                <a:gd name="T56" fmla="*/ 27 w 28"/>
                <a:gd name="T57" fmla="*/ 11 h 33"/>
                <a:gd name="T58" fmla="*/ 23 w 28"/>
                <a:gd name="T59" fmla="*/ 11 h 33"/>
                <a:gd name="T60" fmla="*/ 20 w 28"/>
                <a:gd name="T61"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33">
                  <a:moveTo>
                    <a:pt x="20" y="6"/>
                  </a:moveTo>
                  <a:cubicBezTo>
                    <a:pt x="19" y="5"/>
                    <a:pt x="17" y="4"/>
                    <a:pt x="14" y="4"/>
                  </a:cubicBezTo>
                  <a:cubicBezTo>
                    <a:pt x="13" y="4"/>
                    <a:pt x="11" y="4"/>
                    <a:pt x="10" y="5"/>
                  </a:cubicBezTo>
                  <a:cubicBezTo>
                    <a:pt x="8" y="6"/>
                    <a:pt x="7" y="7"/>
                    <a:pt x="6" y="8"/>
                  </a:cubicBezTo>
                  <a:cubicBezTo>
                    <a:pt x="5" y="9"/>
                    <a:pt x="5" y="10"/>
                    <a:pt x="4" y="12"/>
                  </a:cubicBezTo>
                  <a:cubicBezTo>
                    <a:pt x="4" y="13"/>
                    <a:pt x="4" y="15"/>
                    <a:pt x="4" y="17"/>
                  </a:cubicBezTo>
                  <a:cubicBezTo>
                    <a:pt x="4" y="18"/>
                    <a:pt x="4" y="20"/>
                    <a:pt x="4" y="22"/>
                  </a:cubicBezTo>
                  <a:cubicBezTo>
                    <a:pt x="5" y="23"/>
                    <a:pt x="5" y="25"/>
                    <a:pt x="6" y="26"/>
                  </a:cubicBezTo>
                  <a:cubicBezTo>
                    <a:pt x="7" y="27"/>
                    <a:pt x="8" y="28"/>
                    <a:pt x="10" y="29"/>
                  </a:cubicBezTo>
                  <a:cubicBezTo>
                    <a:pt x="11" y="29"/>
                    <a:pt x="13" y="30"/>
                    <a:pt x="14" y="30"/>
                  </a:cubicBezTo>
                  <a:cubicBezTo>
                    <a:pt x="16" y="30"/>
                    <a:pt x="17" y="30"/>
                    <a:pt x="18" y="29"/>
                  </a:cubicBezTo>
                  <a:cubicBezTo>
                    <a:pt x="19" y="29"/>
                    <a:pt x="20" y="28"/>
                    <a:pt x="21" y="27"/>
                  </a:cubicBezTo>
                  <a:cubicBezTo>
                    <a:pt x="22" y="26"/>
                    <a:pt x="22" y="25"/>
                    <a:pt x="23" y="24"/>
                  </a:cubicBezTo>
                  <a:cubicBezTo>
                    <a:pt x="23" y="23"/>
                    <a:pt x="23" y="22"/>
                    <a:pt x="24" y="21"/>
                  </a:cubicBezTo>
                  <a:cubicBezTo>
                    <a:pt x="28" y="21"/>
                    <a:pt x="28" y="21"/>
                    <a:pt x="28" y="21"/>
                  </a:cubicBezTo>
                  <a:cubicBezTo>
                    <a:pt x="27" y="25"/>
                    <a:pt x="26" y="28"/>
                    <a:pt x="24" y="30"/>
                  </a:cubicBezTo>
                  <a:cubicBezTo>
                    <a:pt x="21" y="32"/>
                    <a:pt x="18" y="33"/>
                    <a:pt x="14" y="33"/>
                  </a:cubicBezTo>
                  <a:cubicBezTo>
                    <a:pt x="12" y="33"/>
                    <a:pt x="10" y="33"/>
                    <a:pt x="8" y="32"/>
                  </a:cubicBezTo>
                  <a:cubicBezTo>
                    <a:pt x="6" y="31"/>
                    <a:pt x="4" y="30"/>
                    <a:pt x="3" y="29"/>
                  </a:cubicBezTo>
                  <a:cubicBezTo>
                    <a:pt x="2" y="27"/>
                    <a:pt x="1" y="25"/>
                    <a:pt x="0" y="23"/>
                  </a:cubicBezTo>
                  <a:cubicBezTo>
                    <a:pt x="0" y="21"/>
                    <a:pt x="0" y="19"/>
                    <a:pt x="0" y="17"/>
                  </a:cubicBezTo>
                  <a:cubicBezTo>
                    <a:pt x="0" y="15"/>
                    <a:pt x="0" y="13"/>
                    <a:pt x="1" y="11"/>
                  </a:cubicBezTo>
                  <a:cubicBezTo>
                    <a:pt x="1" y="9"/>
                    <a:pt x="2" y="7"/>
                    <a:pt x="3" y="5"/>
                  </a:cubicBezTo>
                  <a:cubicBezTo>
                    <a:pt x="5" y="4"/>
                    <a:pt x="6" y="3"/>
                    <a:pt x="8" y="2"/>
                  </a:cubicBezTo>
                  <a:cubicBezTo>
                    <a:pt x="10" y="1"/>
                    <a:pt x="12" y="0"/>
                    <a:pt x="14" y="0"/>
                  </a:cubicBezTo>
                  <a:cubicBezTo>
                    <a:pt x="16" y="0"/>
                    <a:pt x="18" y="1"/>
                    <a:pt x="19" y="1"/>
                  </a:cubicBezTo>
                  <a:cubicBezTo>
                    <a:pt x="21" y="2"/>
                    <a:pt x="22" y="2"/>
                    <a:pt x="23" y="3"/>
                  </a:cubicBezTo>
                  <a:cubicBezTo>
                    <a:pt x="24" y="4"/>
                    <a:pt x="25" y="5"/>
                    <a:pt x="26" y="6"/>
                  </a:cubicBezTo>
                  <a:cubicBezTo>
                    <a:pt x="27" y="7"/>
                    <a:pt x="27" y="9"/>
                    <a:pt x="27" y="11"/>
                  </a:cubicBezTo>
                  <a:cubicBezTo>
                    <a:pt x="23" y="11"/>
                    <a:pt x="23" y="11"/>
                    <a:pt x="23" y="11"/>
                  </a:cubicBezTo>
                  <a:cubicBezTo>
                    <a:pt x="23" y="8"/>
                    <a:pt x="22" y="7"/>
                    <a:pt x="2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a:extLst>
                <a:ext uri="{FF2B5EF4-FFF2-40B4-BE49-F238E27FC236}">
                  <a16:creationId xmlns="" xmlns:a16="http://schemas.microsoft.com/office/drawing/2014/main" id="{8085C908-D358-4F26-9F7E-62934C55C118}"/>
                </a:ext>
              </a:extLst>
            </p:cNvPr>
            <p:cNvSpPr>
              <a:spLocks/>
            </p:cNvSpPr>
            <p:nvPr/>
          </p:nvSpPr>
          <p:spPr bwMode="auto">
            <a:xfrm>
              <a:off x="2865" y="2217"/>
              <a:ext cx="67" cy="86"/>
            </a:xfrm>
            <a:custGeom>
              <a:avLst/>
              <a:gdLst>
                <a:gd name="T0" fmla="*/ 11 w 67"/>
                <a:gd name="T1" fmla="*/ 0 h 86"/>
                <a:gd name="T2" fmla="*/ 11 w 67"/>
                <a:gd name="T3" fmla="*/ 37 h 86"/>
                <a:gd name="T4" fmla="*/ 56 w 67"/>
                <a:gd name="T5" fmla="*/ 37 h 86"/>
                <a:gd name="T6" fmla="*/ 56 w 67"/>
                <a:gd name="T7" fmla="*/ 0 h 86"/>
                <a:gd name="T8" fmla="*/ 67 w 67"/>
                <a:gd name="T9" fmla="*/ 0 h 86"/>
                <a:gd name="T10" fmla="*/ 67 w 67"/>
                <a:gd name="T11" fmla="*/ 86 h 86"/>
                <a:gd name="T12" fmla="*/ 56 w 67"/>
                <a:gd name="T13" fmla="*/ 86 h 86"/>
                <a:gd name="T14" fmla="*/ 56 w 67"/>
                <a:gd name="T15" fmla="*/ 45 h 86"/>
                <a:gd name="T16" fmla="*/ 11 w 67"/>
                <a:gd name="T17" fmla="*/ 45 h 86"/>
                <a:gd name="T18" fmla="*/ 11 w 67"/>
                <a:gd name="T19" fmla="*/ 86 h 86"/>
                <a:gd name="T20" fmla="*/ 0 w 67"/>
                <a:gd name="T21" fmla="*/ 86 h 86"/>
                <a:gd name="T22" fmla="*/ 0 w 67"/>
                <a:gd name="T23" fmla="*/ 0 h 86"/>
                <a:gd name="T24" fmla="*/ 11 w 6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86">
                  <a:moveTo>
                    <a:pt x="11" y="0"/>
                  </a:moveTo>
                  <a:lnTo>
                    <a:pt x="11" y="37"/>
                  </a:lnTo>
                  <a:lnTo>
                    <a:pt x="56" y="37"/>
                  </a:lnTo>
                  <a:lnTo>
                    <a:pt x="56" y="0"/>
                  </a:lnTo>
                  <a:lnTo>
                    <a:pt x="67" y="0"/>
                  </a:lnTo>
                  <a:lnTo>
                    <a:pt x="67" y="86"/>
                  </a:lnTo>
                  <a:lnTo>
                    <a:pt x="56" y="86"/>
                  </a:lnTo>
                  <a:lnTo>
                    <a:pt x="56" y="45"/>
                  </a:lnTo>
                  <a:lnTo>
                    <a:pt x="11" y="45"/>
                  </a:lnTo>
                  <a:lnTo>
                    <a:pt x="11" y="86"/>
                  </a:lnTo>
                  <a:lnTo>
                    <a:pt x="0" y="86"/>
                  </a:lnTo>
                  <a:lnTo>
                    <a:pt x="0" y="0"/>
                  </a:lnTo>
                  <a:lnTo>
                    <a:pt x="1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a:extLst>
                <a:ext uri="{FF2B5EF4-FFF2-40B4-BE49-F238E27FC236}">
                  <a16:creationId xmlns="" xmlns:a16="http://schemas.microsoft.com/office/drawing/2014/main" id="{C1C878C0-F8A9-4226-9FC5-3A3148D30C97}"/>
                </a:ext>
              </a:extLst>
            </p:cNvPr>
            <p:cNvSpPr>
              <a:spLocks/>
            </p:cNvSpPr>
            <p:nvPr/>
          </p:nvSpPr>
          <p:spPr bwMode="auto">
            <a:xfrm>
              <a:off x="2983" y="2217"/>
              <a:ext cx="67" cy="86"/>
            </a:xfrm>
            <a:custGeom>
              <a:avLst/>
              <a:gdLst>
                <a:gd name="T0" fmla="*/ 22 w 25"/>
                <a:gd name="T1" fmla="*/ 29 h 32"/>
                <a:gd name="T2" fmla="*/ 13 w 25"/>
                <a:gd name="T3" fmla="*/ 32 h 32"/>
                <a:gd name="T4" fmla="*/ 4 w 25"/>
                <a:gd name="T5" fmla="*/ 29 h 32"/>
                <a:gd name="T6" fmla="*/ 0 w 25"/>
                <a:gd name="T7" fmla="*/ 20 h 32"/>
                <a:gd name="T8" fmla="*/ 0 w 25"/>
                <a:gd name="T9" fmla="*/ 0 h 32"/>
                <a:gd name="T10" fmla="*/ 4 w 25"/>
                <a:gd name="T11" fmla="*/ 0 h 32"/>
                <a:gd name="T12" fmla="*/ 4 w 25"/>
                <a:gd name="T13" fmla="*/ 20 h 32"/>
                <a:gd name="T14" fmla="*/ 7 w 25"/>
                <a:gd name="T15" fmla="*/ 27 h 32"/>
                <a:gd name="T16" fmla="*/ 13 w 25"/>
                <a:gd name="T17" fmla="*/ 29 h 32"/>
                <a:gd name="T18" fmla="*/ 19 w 25"/>
                <a:gd name="T19" fmla="*/ 27 h 32"/>
                <a:gd name="T20" fmla="*/ 21 w 25"/>
                <a:gd name="T21" fmla="*/ 20 h 32"/>
                <a:gd name="T22" fmla="*/ 21 w 25"/>
                <a:gd name="T23" fmla="*/ 0 h 32"/>
                <a:gd name="T24" fmla="*/ 25 w 25"/>
                <a:gd name="T25" fmla="*/ 0 h 32"/>
                <a:gd name="T26" fmla="*/ 25 w 25"/>
                <a:gd name="T27" fmla="*/ 20 h 32"/>
                <a:gd name="T28" fmla="*/ 22 w 25"/>
                <a:gd name="T29"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32">
                  <a:moveTo>
                    <a:pt x="22" y="29"/>
                  </a:moveTo>
                  <a:cubicBezTo>
                    <a:pt x="20" y="31"/>
                    <a:pt x="17" y="32"/>
                    <a:pt x="13" y="32"/>
                  </a:cubicBezTo>
                  <a:cubicBezTo>
                    <a:pt x="9" y="32"/>
                    <a:pt x="6" y="31"/>
                    <a:pt x="4" y="29"/>
                  </a:cubicBezTo>
                  <a:cubicBezTo>
                    <a:pt x="1" y="27"/>
                    <a:pt x="0" y="24"/>
                    <a:pt x="0" y="20"/>
                  </a:cubicBezTo>
                  <a:cubicBezTo>
                    <a:pt x="0" y="0"/>
                    <a:pt x="0" y="0"/>
                    <a:pt x="0" y="0"/>
                  </a:cubicBezTo>
                  <a:cubicBezTo>
                    <a:pt x="4" y="0"/>
                    <a:pt x="4" y="0"/>
                    <a:pt x="4" y="0"/>
                  </a:cubicBezTo>
                  <a:cubicBezTo>
                    <a:pt x="4" y="20"/>
                    <a:pt x="4" y="20"/>
                    <a:pt x="4" y="20"/>
                  </a:cubicBezTo>
                  <a:cubicBezTo>
                    <a:pt x="4" y="23"/>
                    <a:pt x="5" y="25"/>
                    <a:pt x="7" y="27"/>
                  </a:cubicBezTo>
                  <a:cubicBezTo>
                    <a:pt x="8" y="28"/>
                    <a:pt x="10" y="29"/>
                    <a:pt x="13" y="29"/>
                  </a:cubicBezTo>
                  <a:cubicBezTo>
                    <a:pt x="16" y="29"/>
                    <a:pt x="18" y="28"/>
                    <a:pt x="19" y="27"/>
                  </a:cubicBezTo>
                  <a:cubicBezTo>
                    <a:pt x="20" y="25"/>
                    <a:pt x="21" y="23"/>
                    <a:pt x="21" y="20"/>
                  </a:cubicBezTo>
                  <a:cubicBezTo>
                    <a:pt x="21" y="0"/>
                    <a:pt x="21" y="0"/>
                    <a:pt x="21" y="0"/>
                  </a:cubicBezTo>
                  <a:cubicBezTo>
                    <a:pt x="25" y="0"/>
                    <a:pt x="25" y="0"/>
                    <a:pt x="25" y="0"/>
                  </a:cubicBezTo>
                  <a:cubicBezTo>
                    <a:pt x="25" y="20"/>
                    <a:pt x="25" y="20"/>
                    <a:pt x="25" y="20"/>
                  </a:cubicBezTo>
                  <a:cubicBezTo>
                    <a:pt x="25" y="24"/>
                    <a:pt x="24" y="27"/>
                    <a:pt x="22"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a:extLst>
                <a:ext uri="{FF2B5EF4-FFF2-40B4-BE49-F238E27FC236}">
                  <a16:creationId xmlns="" xmlns:a16="http://schemas.microsoft.com/office/drawing/2014/main" id="{95A32832-70AF-455F-97C4-FAE579C55B4A}"/>
                </a:ext>
              </a:extLst>
            </p:cNvPr>
            <p:cNvSpPr>
              <a:spLocks/>
            </p:cNvSpPr>
            <p:nvPr/>
          </p:nvSpPr>
          <p:spPr bwMode="auto">
            <a:xfrm>
              <a:off x="3098" y="2214"/>
              <a:ext cx="67" cy="89"/>
            </a:xfrm>
            <a:custGeom>
              <a:avLst/>
              <a:gdLst>
                <a:gd name="T0" fmla="*/ 17 w 25"/>
                <a:gd name="T1" fmla="*/ 5 h 33"/>
                <a:gd name="T2" fmla="*/ 12 w 25"/>
                <a:gd name="T3" fmla="*/ 4 h 33"/>
                <a:gd name="T4" fmla="*/ 9 w 25"/>
                <a:gd name="T5" fmla="*/ 4 h 33"/>
                <a:gd name="T6" fmla="*/ 7 w 25"/>
                <a:gd name="T7" fmla="*/ 5 h 33"/>
                <a:gd name="T8" fmla="*/ 5 w 25"/>
                <a:gd name="T9" fmla="*/ 7 h 33"/>
                <a:gd name="T10" fmla="*/ 5 w 25"/>
                <a:gd name="T11" fmla="*/ 9 h 33"/>
                <a:gd name="T12" fmla="*/ 6 w 25"/>
                <a:gd name="T13" fmla="*/ 12 h 33"/>
                <a:gd name="T14" fmla="*/ 8 w 25"/>
                <a:gd name="T15" fmla="*/ 13 h 33"/>
                <a:gd name="T16" fmla="*/ 11 w 25"/>
                <a:gd name="T17" fmla="*/ 14 h 33"/>
                <a:gd name="T18" fmla="*/ 15 w 25"/>
                <a:gd name="T19" fmla="*/ 15 h 33"/>
                <a:gd name="T20" fmla="*/ 18 w 25"/>
                <a:gd name="T21" fmla="*/ 16 h 33"/>
                <a:gd name="T22" fmla="*/ 22 w 25"/>
                <a:gd name="T23" fmla="*/ 18 h 33"/>
                <a:gd name="T24" fmla="*/ 24 w 25"/>
                <a:gd name="T25" fmla="*/ 20 h 33"/>
                <a:gd name="T26" fmla="*/ 25 w 25"/>
                <a:gd name="T27" fmla="*/ 24 h 33"/>
                <a:gd name="T28" fmla="*/ 24 w 25"/>
                <a:gd name="T29" fmla="*/ 28 h 33"/>
                <a:gd name="T30" fmla="*/ 21 w 25"/>
                <a:gd name="T31" fmla="*/ 31 h 33"/>
                <a:gd name="T32" fmla="*/ 17 w 25"/>
                <a:gd name="T33" fmla="*/ 33 h 33"/>
                <a:gd name="T34" fmla="*/ 13 w 25"/>
                <a:gd name="T35" fmla="*/ 33 h 33"/>
                <a:gd name="T36" fmla="*/ 8 w 25"/>
                <a:gd name="T37" fmla="*/ 33 h 33"/>
                <a:gd name="T38" fmla="*/ 3 w 25"/>
                <a:gd name="T39" fmla="*/ 31 h 33"/>
                <a:gd name="T40" fmla="*/ 1 w 25"/>
                <a:gd name="T41" fmla="*/ 27 h 33"/>
                <a:gd name="T42" fmla="*/ 0 w 25"/>
                <a:gd name="T43" fmla="*/ 22 h 33"/>
                <a:gd name="T44" fmla="*/ 4 w 25"/>
                <a:gd name="T45" fmla="*/ 22 h 33"/>
                <a:gd name="T46" fmla="*/ 4 w 25"/>
                <a:gd name="T47" fmla="*/ 26 h 33"/>
                <a:gd name="T48" fmla="*/ 6 w 25"/>
                <a:gd name="T49" fmla="*/ 28 h 33"/>
                <a:gd name="T50" fmla="*/ 9 w 25"/>
                <a:gd name="T51" fmla="*/ 29 h 33"/>
                <a:gd name="T52" fmla="*/ 13 w 25"/>
                <a:gd name="T53" fmla="*/ 30 h 33"/>
                <a:gd name="T54" fmla="*/ 16 w 25"/>
                <a:gd name="T55" fmla="*/ 30 h 33"/>
                <a:gd name="T56" fmla="*/ 18 w 25"/>
                <a:gd name="T57" fmla="*/ 29 h 33"/>
                <a:gd name="T58" fmla="*/ 20 w 25"/>
                <a:gd name="T59" fmla="*/ 27 h 33"/>
                <a:gd name="T60" fmla="*/ 21 w 25"/>
                <a:gd name="T61" fmla="*/ 24 h 33"/>
                <a:gd name="T62" fmla="*/ 20 w 25"/>
                <a:gd name="T63" fmla="*/ 21 h 33"/>
                <a:gd name="T64" fmla="*/ 17 w 25"/>
                <a:gd name="T65" fmla="*/ 20 h 33"/>
                <a:gd name="T66" fmla="*/ 14 w 25"/>
                <a:gd name="T67" fmla="*/ 19 h 33"/>
                <a:gd name="T68" fmla="*/ 11 w 25"/>
                <a:gd name="T69" fmla="*/ 18 h 33"/>
                <a:gd name="T70" fmla="*/ 7 w 25"/>
                <a:gd name="T71" fmla="*/ 17 h 33"/>
                <a:gd name="T72" fmla="*/ 4 w 25"/>
                <a:gd name="T73" fmla="*/ 16 h 33"/>
                <a:gd name="T74" fmla="*/ 1 w 25"/>
                <a:gd name="T75" fmla="*/ 13 h 33"/>
                <a:gd name="T76" fmla="*/ 1 w 25"/>
                <a:gd name="T77" fmla="*/ 10 h 33"/>
                <a:gd name="T78" fmla="*/ 1 w 25"/>
                <a:gd name="T79" fmla="*/ 6 h 33"/>
                <a:gd name="T80" fmla="*/ 4 w 25"/>
                <a:gd name="T81" fmla="*/ 3 h 33"/>
                <a:gd name="T82" fmla="*/ 8 w 25"/>
                <a:gd name="T83" fmla="*/ 1 h 33"/>
                <a:gd name="T84" fmla="*/ 12 w 25"/>
                <a:gd name="T85" fmla="*/ 0 h 33"/>
                <a:gd name="T86" fmla="*/ 16 w 25"/>
                <a:gd name="T87" fmla="*/ 1 h 33"/>
                <a:gd name="T88" fmla="*/ 20 w 25"/>
                <a:gd name="T89" fmla="*/ 3 h 33"/>
                <a:gd name="T90" fmla="*/ 23 w 25"/>
                <a:gd name="T91" fmla="*/ 6 h 33"/>
                <a:gd name="T92" fmla="*/ 23 w 25"/>
                <a:gd name="T93" fmla="*/ 10 h 33"/>
                <a:gd name="T94" fmla="*/ 20 w 25"/>
                <a:gd name="T95" fmla="*/ 10 h 33"/>
                <a:gd name="T96" fmla="*/ 17 w 25"/>
                <a:gd name="T9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33">
                  <a:moveTo>
                    <a:pt x="17" y="5"/>
                  </a:moveTo>
                  <a:cubicBezTo>
                    <a:pt x="16" y="4"/>
                    <a:pt x="14" y="4"/>
                    <a:pt x="12" y="4"/>
                  </a:cubicBezTo>
                  <a:cubicBezTo>
                    <a:pt x="11" y="4"/>
                    <a:pt x="10" y="4"/>
                    <a:pt x="9" y="4"/>
                  </a:cubicBezTo>
                  <a:cubicBezTo>
                    <a:pt x="8" y="4"/>
                    <a:pt x="8" y="5"/>
                    <a:pt x="7" y="5"/>
                  </a:cubicBezTo>
                  <a:cubicBezTo>
                    <a:pt x="6" y="6"/>
                    <a:pt x="6" y="6"/>
                    <a:pt x="5" y="7"/>
                  </a:cubicBezTo>
                  <a:cubicBezTo>
                    <a:pt x="5" y="7"/>
                    <a:pt x="5" y="8"/>
                    <a:pt x="5" y="9"/>
                  </a:cubicBezTo>
                  <a:cubicBezTo>
                    <a:pt x="5" y="10"/>
                    <a:pt x="5" y="11"/>
                    <a:pt x="6" y="12"/>
                  </a:cubicBezTo>
                  <a:cubicBezTo>
                    <a:pt x="6" y="12"/>
                    <a:pt x="7" y="13"/>
                    <a:pt x="8" y="13"/>
                  </a:cubicBezTo>
                  <a:cubicBezTo>
                    <a:pt x="9" y="14"/>
                    <a:pt x="10" y="14"/>
                    <a:pt x="11" y="14"/>
                  </a:cubicBezTo>
                  <a:cubicBezTo>
                    <a:pt x="12" y="14"/>
                    <a:pt x="14" y="15"/>
                    <a:pt x="15" y="15"/>
                  </a:cubicBezTo>
                  <a:cubicBezTo>
                    <a:pt x="16" y="15"/>
                    <a:pt x="17" y="16"/>
                    <a:pt x="18" y="16"/>
                  </a:cubicBezTo>
                  <a:cubicBezTo>
                    <a:pt x="20" y="16"/>
                    <a:pt x="21" y="17"/>
                    <a:pt x="22" y="18"/>
                  </a:cubicBezTo>
                  <a:cubicBezTo>
                    <a:pt x="23" y="18"/>
                    <a:pt x="23" y="19"/>
                    <a:pt x="24" y="20"/>
                  </a:cubicBezTo>
                  <a:cubicBezTo>
                    <a:pt x="25" y="21"/>
                    <a:pt x="25" y="22"/>
                    <a:pt x="25" y="24"/>
                  </a:cubicBezTo>
                  <a:cubicBezTo>
                    <a:pt x="25" y="26"/>
                    <a:pt x="24" y="27"/>
                    <a:pt x="24" y="28"/>
                  </a:cubicBezTo>
                  <a:cubicBezTo>
                    <a:pt x="23" y="29"/>
                    <a:pt x="22" y="30"/>
                    <a:pt x="21" y="31"/>
                  </a:cubicBezTo>
                  <a:cubicBezTo>
                    <a:pt x="20" y="32"/>
                    <a:pt x="18" y="32"/>
                    <a:pt x="17" y="33"/>
                  </a:cubicBezTo>
                  <a:cubicBezTo>
                    <a:pt x="15" y="33"/>
                    <a:pt x="14" y="33"/>
                    <a:pt x="13" y="33"/>
                  </a:cubicBezTo>
                  <a:cubicBezTo>
                    <a:pt x="11" y="33"/>
                    <a:pt x="9" y="33"/>
                    <a:pt x="8" y="33"/>
                  </a:cubicBezTo>
                  <a:cubicBezTo>
                    <a:pt x="6" y="32"/>
                    <a:pt x="5" y="32"/>
                    <a:pt x="3" y="31"/>
                  </a:cubicBezTo>
                  <a:cubicBezTo>
                    <a:pt x="2" y="30"/>
                    <a:pt x="1" y="29"/>
                    <a:pt x="1" y="27"/>
                  </a:cubicBezTo>
                  <a:cubicBezTo>
                    <a:pt x="0" y="26"/>
                    <a:pt x="0" y="24"/>
                    <a:pt x="0" y="22"/>
                  </a:cubicBezTo>
                  <a:cubicBezTo>
                    <a:pt x="4" y="22"/>
                    <a:pt x="4" y="22"/>
                    <a:pt x="4" y="22"/>
                  </a:cubicBezTo>
                  <a:cubicBezTo>
                    <a:pt x="4" y="24"/>
                    <a:pt x="4" y="25"/>
                    <a:pt x="4" y="26"/>
                  </a:cubicBezTo>
                  <a:cubicBezTo>
                    <a:pt x="5" y="27"/>
                    <a:pt x="5" y="27"/>
                    <a:pt x="6" y="28"/>
                  </a:cubicBezTo>
                  <a:cubicBezTo>
                    <a:pt x="7" y="29"/>
                    <a:pt x="8" y="29"/>
                    <a:pt x="9" y="29"/>
                  </a:cubicBezTo>
                  <a:cubicBezTo>
                    <a:pt x="10" y="30"/>
                    <a:pt x="12" y="30"/>
                    <a:pt x="13" y="30"/>
                  </a:cubicBezTo>
                  <a:cubicBezTo>
                    <a:pt x="14" y="30"/>
                    <a:pt x="15" y="30"/>
                    <a:pt x="16" y="30"/>
                  </a:cubicBezTo>
                  <a:cubicBezTo>
                    <a:pt x="16" y="29"/>
                    <a:pt x="17" y="29"/>
                    <a:pt x="18" y="29"/>
                  </a:cubicBezTo>
                  <a:cubicBezTo>
                    <a:pt x="19" y="28"/>
                    <a:pt x="19" y="28"/>
                    <a:pt x="20" y="27"/>
                  </a:cubicBezTo>
                  <a:cubicBezTo>
                    <a:pt x="20" y="26"/>
                    <a:pt x="21" y="25"/>
                    <a:pt x="21" y="24"/>
                  </a:cubicBezTo>
                  <a:cubicBezTo>
                    <a:pt x="21" y="23"/>
                    <a:pt x="20" y="22"/>
                    <a:pt x="20" y="21"/>
                  </a:cubicBezTo>
                  <a:cubicBezTo>
                    <a:pt x="19" y="21"/>
                    <a:pt x="18" y="20"/>
                    <a:pt x="17" y="20"/>
                  </a:cubicBezTo>
                  <a:cubicBezTo>
                    <a:pt x="17" y="19"/>
                    <a:pt x="15" y="19"/>
                    <a:pt x="14" y="19"/>
                  </a:cubicBezTo>
                  <a:cubicBezTo>
                    <a:pt x="13" y="19"/>
                    <a:pt x="12" y="18"/>
                    <a:pt x="11" y="18"/>
                  </a:cubicBezTo>
                  <a:cubicBezTo>
                    <a:pt x="9" y="18"/>
                    <a:pt x="8" y="17"/>
                    <a:pt x="7" y="17"/>
                  </a:cubicBezTo>
                  <a:cubicBezTo>
                    <a:pt x="6" y="17"/>
                    <a:pt x="5" y="16"/>
                    <a:pt x="4" y="16"/>
                  </a:cubicBezTo>
                  <a:cubicBezTo>
                    <a:pt x="3" y="15"/>
                    <a:pt x="2" y="14"/>
                    <a:pt x="1" y="13"/>
                  </a:cubicBezTo>
                  <a:cubicBezTo>
                    <a:pt x="1" y="12"/>
                    <a:pt x="1" y="11"/>
                    <a:pt x="1" y="10"/>
                  </a:cubicBezTo>
                  <a:cubicBezTo>
                    <a:pt x="1" y="8"/>
                    <a:pt x="1" y="7"/>
                    <a:pt x="1" y="6"/>
                  </a:cubicBezTo>
                  <a:cubicBezTo>
                    <a:pt x="2" y="4"/>
                    <a:pt x="3" y="3"/>
                    <a:pt x="4" y="3"/>
                  </a:cubicBezTo>
                  <a:cubicBezTo>
                    <a:pt x="5" y="2"/>
                    <a:pt x="6" y="1"/>
                    <a:pt x="8" y="1"/>
                  </a:cubicBezTo>
                  <a:cubicBezTo>
                    <a:pt x="9" y="1"/>
                    <a:pt x="10" y="0"/>
                    <a:pt x="12" y="0"/>
                  </a:cubicBezTo>
                  <a:cubicBezTo>
                    <a:pt x="14" y="0"/>
                    <a:pt x="15" y="1"/>
                    <a:pt x="16" y="1"/>
                  </a:cubicBezTo>
                  <a:cubicBezTo>
                    <a:pt x="18" y="1"/>
                    <a:pt x="19" y="2"/>
                    <a:pt x="20" y="3"/>
                  </a:cubicBezTo>
                  <a:cubicBezTo>
                    <a:pt x="21" y="4"/>
                    <a:pt x="22" y="5"/>
                    <a:pt x="23" y="6"/>
                  </a:cubicBezTo>
                  <a:cubicBezTo>
                    <a:pt x="23" y="7"/>
                    <a:pt x="23" y="9"/>
                    <a:pt x="23" y="10"/>
                  </a:cubicBezTo>
                  <a:cubicBezTo>
                    <a:pt x="20" y="10"/>
                    <a:pt x="20" y="10"/>
                    <a:pt x="20" y="10"/>
                  </a:cubicBezTo>
                  <a:cubicBezTo>
                    <a:pt x="19" y="8"/>
                    <a:pt x="18" y="6"/>
                    <a:pt x="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a:extLst>
                <a:ext uri="{FF2B5EF4-FFF2-40B4-BE49-F238E27FC236}">
                  <a16:creationId xmlns="" xmlns:a16="http://schemas.microsoft.com/office/drawing/2014/main" id="{2149AF05-25A2-4D89-9820-079A4A73DFB0}"/>
                </a:ext>
              </a:extLst>
            </p:cNvPr>
            <p:cNvSpPr>
              <a:spLocks/>
            </p:cNvSpPr>
            <p:nvPr/>
          </p:nvSpPr>
          <p:spPr bwMode="auto">
            <a:xfrm>
              <a:off x="3211" y="2217"/>
              <a:ext cx="59" cy="86"/>
            </a:xfrm>
            <a:custGeom>
              <a:avLst/>
              <a:gdLst>
                <a:gd name="T0" fmla="*/ 59 w 59"/>
                <a:gd name="T1" fmla="*/ 0 h 86"/>
                <a:gd name="T2" fmla="*/ 59 w 59"/>
                <a:gd name="T3" fmla="*/ 10 h 86"/>
                <a:gd name="T4" fmla="*/ 11 w 59"/>
                <a:gd name="T5" fmla="*/ 10 h 86"/>
                <a:gd name="T6" fmla="*/ 11 w 59"/>
                <a:gd name="T7" fmla="*/ 37 h 86"/>
                <a:gd name="T8" fmla="*/ 56 w 59"/>
                <a:gd name="T9" fmla="*/ 37 h 86"/>
                <a:gd name="T10" fmla="*/ 56 w 59"/>
                <a:gd name="T11" fmla="*/ 45 h 86"/>
                <a:gd name="T12" fmla="*/ 11 w 59"/>
                <a:gd name="T13" fmla="*/ 45 h 86"/>
                <a:gd name="T14" fmla="*/ 11 w 59"/>
                <a:gd name="T15" fmla="*/ 75 h 86"/>
                <a:gd name="T16" fmla="*/ 59 w 59"/>
                <a:gd name="T17" fmla="*/ 75 h 86"/>
                <a:gd name="T18" fmla="*/ 59 w 59"/>
                <a:gd name="T19" fmla="*/ 86 h 86"/>
                <a:gd name="T20" fmla="*/ 0 w 59"/>
                <a:gd name="T21" fmla="*/ 86 h 86"/>
                <a:gd name="T22" fmla="*/ 0 w 59"/>
                <a:gd name="T23" fmla="*/ 0 h 86"/>
                <a:gd name="T24" fmla="*/ 59 w 59"/>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86">
                  <a:moveTo>
                    <a:pt x="59" y="0"/>
                  </a:moveTo>
                  <a:lnTo>
                    <a:pt x="59" y="10"/>
                  </a:lnTo>
                  <a:lnTo>
                    <a:pt x="11" y="10"/>
                  </a:lnTo>
                  <a:lnTo>
                    <a:pt x="11" y="37"/>
                  </a:lnTo>
                  <a:lnTo>
                    <a:pt x="56" y="37"/>
                  </a:lnTo>
                  <a:lnTo>
                    <a:pt x="56" y="45"/>
                  </a:lnTo>
                  <a:lnTo>
                    <a:pt x="11" y="45"/>
                  </a:lnTo>
                  <a:lnTo>
                    <a:pt x="11" y="75"/>
                  </a:lnTo>
                  <a:lnTo>
                    <a:pt x="59" y="75"/>
                  </a:lnTo>
                  <a:lnTo>
                    <a:pt x="59" y="86"/>
                  </a:lnTo>
                  <a:lnTo>
                    <a:pt x="0" y="86"/>
                  </a:lnTo>
                  <a:lnTo>
                    <a:pt x="0" y="0"/>
                  </a:ln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a:extLst>
                <a:ext uri="{FF2B5EF4-FFF2-40B4-BE49-F238E27FC236}">
                  <a16:creationId xmlns="" xmlns:a16="http://schemas.microsoft.com/office/drawing/2014/main" id="{FABA2EC3-4327-47CA-8F7F-7BC92826D23F}"/>
                </a:ext>
              </a:extLst>
            </p:cNvPr>
            <p:cNvSpPr>
              <a:spLocks/>
            </p:cNvSpPr>
            <p:nvPr/>
          </p:nvSpPr>
          <p:spPr bwMode="auto">
            <a:xfrm>
              <a:off x="3307" y="2217"/>
              <a:ext cx="67" cy="86"/>
            </a:xfrm>
            <a:custGeom>
              <a:avLst/>
              <a:gdLst>
                <a:gd name="T0" fmla="*/ 0 w 67"/>
                <a:gd name="T1" fmla="*/ 10 h 86"/>
                <a:gd name="T2" fmla="*/ 0 w 67"/>
                <a:gd name="T3" fmla="*/ 0 h 86"/>
                <a:gd name="T4" fmla="*/ 67 w 67"/>
                <a:gd name="T5" fmla="*/ 0 h 86"/>
                <a:gd name="T6" fmla="*/ 67 w 67"/>
                <a:gd name="T7" fmla="*/ 10 h 86"/>
                <a:gd name="T8" fmla="*/ 40 w 67"/>
                <a:gd name="T9" fmla="*/ 10 h 86"/>
                <a:gd name="T10" fmla="*/ 40 w 67"/>
                <a:gd name="T11" fmla="*/ 86 h 86"/>
                <a:gd name="T12" fmla="*/ 30 w 67"/>
                <a:gd name="T13" fmla="*/ 86 h 86"/>
                <a:gd name="T14" fmla="*/ 30 w 67"/>
                <a:gd name="T15" fmla="*/ 10 h 86"/>
                <a:gd name="T16" fmla="*/ 0 w 67"/>
                <a:gd name="T17" fmla="*/ 1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86">
                  <a:moveTo>
                    <a:pt x="0" y="10"/>
                  </a:moveTo>
                  <a:lnTo>
                    <a:pt x="0" y="0"/>
                  </a:lnTo>
                  <a:lnTo>
                    <a:pt x="67" y="0"/>
                  </a:lnTo>
                  <a:lnTo>
                    <a:pt x="67" y="10"/>
                  </a:lnTo>
                  <a:lnTo>
                    <a:pt x="40" y="10"/>
                  </a:lnTo>
                  <a:lnTo>
                    <a:pt x="40" y="86"/>
                  </a:lnTo>
                  <a:lnTo>
                    <a:pt x="30" y="86"/>
                  </a:lnTo>
                  <a:lnTo>
                    <a:pt x="3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a:extLst>
                <a:ext uri="{FF2B5EF4-FFF2-40B4-BE49-F238E27FC236}">
                  <a16:creationId xmlns="" xmlns:a16="http://schemas.microsoft.com/office/drawing/2014/main" id="{F9E4A56E-CA7E-4246-83D7-1CFAE93CA3BC}"/>
                </a:ext>
              </a:extLst>
            </p:cNvPr>
            <p:cNvSpPr>
              <a:spLocks/>
            </p:cNvSpPr>
            <p:nvPr/>
          </p:nvSpPr>
          <p:spPr bwMode="auto">
            <a:xfrm>
              <a:off x="3409" y="2217"/>
              <a:ext cx="67" cy="86"/>
            </a:xfrm>
            <a:custGeom>
              <a:avLst/>
              <a:gdLst>
                <a:gd name="T0" fmla="*/ 0 w 67"/>
                <a:gd name="T1" fmla="*/ 10 h 86"/>
                <a:gd name="T2" fmla="*/ 0 w 67"/>
                <a:gd name="T3" fmla="*/ 0 h 86"/>
                <a:gd name="T4" fmla="*/ 67 w 67"/>
                <a:gd name="T5" fmla="*/ 0 h 86"/>
                <a:gd name="T6" fmla="*/ 67 w 67"/>
                <a:gd name="T7" fmla="*/ 10 h 86"/>
                <a:gd name="T8" fmla="*/ 38 w 67"/>
                <a:gd name="T9" fmla="*/ 10 h 86"/>
                <a:gd name="T10" fmla="*/ 38 w 67"/>
                <a:gd name="T11" fmla="*/ 86 h 86"/>
                <a:gd name="T12" fmla="*/ 27 w 67"/>
                <a:gd name="T13" fmla="*/ 86 h 86"/>
                <a:gd name="T14" fmla="*/ 27 w 67"/>
                <a:gd name="T15" fmla="*/ 10 h 86"/>
                <a:gd name="T16" fmla="*/ 0 w 67"/>
                <a:gd name="T17" fmla="*/ 1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86">
                  <a:moveTo>
                    <a:pt x="0" y="10"/>
                  </a:moveTo>
                  <a:lnTo>
                    <a:pt x="0" y="0"/>
                  </a:lnTo>
                  <a:lnTo>
                    <a:pt x="67" y="0"/>
                  </a:lnTo>
                  <a:lnTo>
                    <a:pt x="67" y="10"/>
                  </a:lnTo>
                  <a:lnTo>
                    <a:pt x="38" y="10"/>
                  </a:lnTo>
                  <a:lnTo>
                    <a:pt x="38" y="86"/>
                  </a:lnTo>
                  <a:lnTo>
                    <a:pt x="27" y="86"/>
                  </a:lnTo>
                  <a:lnTo>
                    <a:pt x="27"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a:extLst>
                <a:ext uri="{FF2B5EF4-FFF2-40B4-BE49-F238E27FC236}">
                  <a16:creationId xmlns="" xmlns:a16="http://schemas.microsoft.com/office/drawing/2014/main" id="{728A31CF-446C-4B24-AC16-1DC375D47575}"/>
                </a:ext>
              </a:extLst>
            </p:cNvPr>
            <p:cNvSpPr>
              <a:spLocks/>
            </p:cNvSpPr>
            <p:nvPr/>
          </p:nvSpPr>
          <p:spPr bwMode="auto">
            <a:xfrm>
              <a:off x="3514" y="2214"/>
              <a:ext cx="67" cy="89"/>
            </a:xfrm>
            <a:custGeom>
              <a:avLst/>
              <a:gdLst>
                <a:gd name="T0" fmla="*/ 17 w 25"/>
                <a:gd name="T1" fmla="*/ 5 h 33"/>
                <a:gd name="T2" fmla="*/ 12 w 25"/>
                <a:gd name="T3" fmla="*/ 4 h 33"/>
                <a:gd name="T4" fmla="*/ 9 w 25"/>
                <a:gd name="T5" fmla="*/ 4 h 33"/>
                <a:gd name="T6" fmla="*/ 7 w 25"/>
                <a:gd name="T7" fmla="*/ 5 h 33"/>
                <a:gd name="T8" fmla="*/ 5 w 25"/>
                <a:gd name="T9" fmla="*/ 7 h 33"/>
                <a:gd name="T10" fmla="*/ 5 w 25"/>
                <a:gd name="T11" fmla="*/ 9 h 33"/>
                <a:gd name="T12" fmla="*/ 6 w 25"/>
                <a:gd name="T13" fmla="*/ 12 h 33"/>
                <a:gd name="T14" fmla="*/ 8 w 25"/>
                <a:gd name="T15" fmla="*/ 13 h 33"/>
                <a:gd name="T16" fmla="*/ 11 w 25"/>
                <a:gd name="T17" fmla="*/ 14 h 33"/>
                <a:gd name="T18" fmla="*/ 15 w 25"/>
                <a:gd name="T19" fmla="*/ 15 h 33"/>
                <a:gd name="T20" fmla="*/ 19 w 25"/>
                <a:gd name="T21" fmla="*/ 16 h 33"/>
                <a:gd name="T22" fmla="*/ 22 w 25"/>
                <a:gd name="T23" fmla="*/ 18 h 33"/>
                <a:gd name="T24" fmla="*/ 24 w 25"/>
                <a:gd name="T25" fmla="*/ 20 h 33"/>
                <a:gd name="T26" fmla="*/ 25 w 25"/>
                <a:gd name="T27" fmla="*/ 24 h 33"/>
                <a:gd name="T28" fmla="*/ 24 w 25"/>
                <a:gd name="T29" fmla="*/ 28 h 33"/>
                <a:gd name="T30" fmla="*/ 21 w 25"/>
                <a:gd name="T31" fmla="*/ 31 h 33"/>
                <a:gd name="T32" fmla="*/ 17 w 25"/>
                <a:gd name="T33" fmla="*/ 33 h 33"/>
                <a:gd name="T34" fmla="*/ 13 w 25"/>
                <a:gd name="T35" fmla="*/ 33 h 33"/>
                <a:gd name="T36" fmla="*/ 8 w 25"/>
                <a:gd name="T37" fmla="*/ 33 h 33"/>
                <a:gd name="T38" fmla="*/ 4 w 25"/>
                <a:gd name="T39" fmla="*/ 31 h 33"/>
                <a:gd name="T40" fmla="*/ 1 w 25"/>
                <a:gd name="T41" fmla="*/ 27 h 33"/>
                <a:gd name="T42" fmla="*/ 0 w 25"/>
                <a:gd name="T43" fmla="*/ 22 h 33"/>
                <a:gd name="T44" fmla="*/ 4 w 25"/>
                <a:gd name="T45" fmla="*/ 22 h 33"/>
                <a:gd name="T46" fmla="*/ 4 w 25"/>
                <a:gd name="T47" fmla="*/ 26 h 33"/>
                <a:gd name="T48" fmla="*/ 7 w 25"/>
                <a:gd name="T49" fmla="*/ 28 h 33"/>
                <a:gd name="T50" fmla="*/ 9 w 25"/>
                <a:gd name="T51" fmla="*/ 29 h 33"/>
                <a:gd name="T52" fmla="*/ 13 w 25"/>
                <a:gd name="T53" fmla="*/ 30 h 33"/>
                <a:gd name="T54" fmla="*/ 16 w 25"/>
                <a:gd name="T55" fmla="*/ 30 h 33"/>
                <a:gd name="T56" fmla="*/ 18 w 25"/>
                <a:gd name="T57" fmla="*/ 29 h 33"/>
                <a:gd name="T58" fmla="*/ 20 w 25"/>
                <a:gd name="T59" fmla="*/ 27 h 33"/>
                <a:gd name="T60" fmla="*/ 21 w 25"/>
                <a:gd name="T61" fmla="*/ 24 h 33"/>
                <a:gd name="T62" fmla="*/ 20 w 25"/>
                <a:gd name="T63" fmla="*/ 21 h 33"/>
                <a:gd name="T64" fmla="*/ 18 w 25"/>
                <a:gd name="T65" fmla="*/ 20 h 33"/>
                <a:gd name="T66" fmla="*/ 14 w 25"/>
                <a:gd name="T67" fmla="*/ 19 h 33"/>
                <a:gd name="T68" fmla="*/ 11 w 25"/>
                <a:gd name="T69" fmla="*/ 18 h 33"/>
                <a:gd name="T70" fmla="*/ 7 w 25"/>
                <a:gd name="T71" fmla="*/ 17 h 33"/>
                <a:gd name="T72" fmla="*/ 4 w 25"/>
                <a:gd name="T73" fmla="*/ 16 h 33"/>
                <a:gd name="T74" fmla="*/ 2 w 25"/>
                <a:gd name="T75" fmla="*/ 13 h 33"/>
                <a:gd name="T76" fmla="*/ 1 w 25"/>
                <a:gd name="T77" fmla="*/ 10 h 33"/>
                <a:gd name="T78" fmla="*/ 2 w 25"/>
                <a:gd name="T79" fmla="*/ 6 h 33"/>
                <a:gd name="T80" fmla="*/ 4 w 25"/>
                <a:gd name="T81" fmla="*/ 3 h 33"/>
                <a:gd name="T82" fmla="*/ 8 w 25"/>
                <a:gd name="T83" fmla="*/ 1 h 33"/>
                <a:gd name="T84" fmla="*/ 12 w 25"/>
                <a:gd name="T85" fmla="*/ 0 h 33"/>
                <a:gd name="T86" fmla="*/ 17 w 25"/>
                <a:gd name="T87" fmla="*/ 1 h 33"/>
                <a:gd name="T88" fmla="*/ 20 w 25"/>
                <a:gd name="T89" fmla="*/ 3 h 33"/>
                <a:gd name="T90" fmla="*/ 23 w 25"/>
                <a:gd name="T91" fmla="*/ 6 h 33"/>
                <a:gd name="T92" fmla="*/ 24 w 25"/>
                <a:gd name="T93" fmla="*/ 10 h 33"/>
                <a:gd name="T94" fmla="*/ 20 w 25"/>
                <a:gd name="T95" fmla="*/ 10 h 33"/>
                <a:gd name="T96" fmla="*/ 17 w 25"/>
                <a:gd name="T9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33">
                  <a:moveTo>
                    <a:pt x="17" y="5"/>
                  </a:moveTo>
                  <a:cubicBezTo>
                    <a:pt x="16" y="4"/>
                    <a:pt x="14" y="4"/>
                    <a:pt x="12" y="4"/>
                  </a:cubicBezTo>
                  <a:cubicBezTo>
                    <a:pt x="11" y="4"/>
                    <a:pt x="10" y="4"/>
                    <a:pt x="9" y="4"/>
                  </a:cubicBezTo>
                  <a:cubicBezTo>
                    <a:pt x="8" y="4"/>
                    <a:pt x="8" y="5"/>
                    <a:pt x="7" y="5"/>
                  </a:cubicBezTo>
                  <a:cubicBezTo>
                    <a:pt x="6" y="6"/>
                    <a:pt x="6" y="6"/>
                    <a:pt x="5" y="7"/>
                  </a:cubicBezTo>
                  <a:cubicBezTo>
                    <a:pt x="5" y="7"/>
                    <a:pt x="5" y="8"/>
                    <a:pt x="5" y="9"/>
                  </a:cubicBezTo>
                  <a:cubicBezTo>
                    <a:pt x="5" y="10"/>
                    <a:pt x="5" y="11"/>
                    <a:pt x="6" y="12"/>
                  </a:cubicBezTo>
                  <a:cubicBezTo>
                    <a:pt x="6" y="12"/>
                    <a:pt x="7" y="13"/>
                    <a:pt x="8" y="13"/>
                  </a:cubicBezTo>
                  <a:cubicBezTo>
                    <a:pt x="9" y="14"/>
                    <a:pt x="10" y="14"/>
                    <a:pt x="11" y="14"/>
                  </a:cubicBezTo>
                  <a:cubicBezTo>
                    <a:pt x="12" y="14"/>
                    <a:pt x="14" y="15"/>
                    <a:pt x="15" y="15"/>
                  </a:cubicBezTo>
                  <a:cubicBezTo>
                    <a:pt x="16" y="15"/>
                    <a:pt x="17" y="16"/>
                    <a:pt x="19" y="16"/>
                  </a:cubicBezTo>
                  <a:cubicBezTo>
                    <a:pt x="20" y="16"/>
                    <a:pt x="21" y="17"/>
                    <a:pt x="22" y="18"/>
                  </a:cubicBezTo>
                  <a:cubicBezTo>
                    <a:pt x="23" y="18"/>
                    <a:pt x="24" y="19"/>
                    <a:pt x="24" y="20"/>
                  </a:cubicBezTo>
                  <a:cubicBezTo>
                    <a:pt x="25" y="21"/>
                    <a:pt x="25" y="22"/>
                    <a:pt x="25" y="24"/>
                  </a:cubicBezTo>
                  <a:cubicBezTo>
                    <a:pt x="25" y="26"/>
                    <a:pt x="25" y="27"/>
                    <a:pt x="24" y="28"/>
                  </a:cubicBezTo>
                  <a:cubicBezTo>
                    <a:pt x="23" y="29"/>
                    <a:pt x="22" y="30"/>
                    <a:pt x="21" y="31"/>
                  </a:cubicBezTo>
                  <a:cubicBezTo>
                    <a:pt x="20" y="32"/>
                    <a:pt x="19" y="32"/>
                    <a:pt x="17" y="33"/>
                  </a:cubicBezTo>
                  <a:cubicBezTo>
                    <a:pt x="16" y="33"/>
                    <a:pt x="14" y="33"/>
                    <a:pt x="13" y="33"/>
                  </a:cubicBezTo>
                  <a:cubicBezTo>
                    <a:pt x="11" y="33"/>
                    <a:pt x="9" y="33"/>
                    <a:pt x="8" y="33"/>
                  </a:cubicBezTo>
                  <a:cubicBezTo>
                    <a:pt x="6" y="32"/>
                    <a:pt x="5" y="32"/>
                    <a:pt x="4" y="31"/>
                  </a:cubicBezTo>
                  <a:cubicBezTo>
                    <a:pt x="2" y="30"/>
                    <a:pt x="1" y="29"/>
                    <a:pt x="1" y="27"/>
                  </a:cubicBezTo>
                  <a:cubicBezTo>
                    <a:pt x="0" y="26"/>
                    <a:pt x="0" y="24"/>
                    <a:pt x="0" y="22"/>
                  </a:cubicBezTo>
                  <a:cubicBezTo>
                    <a:pt x="4" y="22"/>
                    <a:pt x="4" y="22"/>
                    <a:pt x="4" y="22"/>
                  </a:cubicBezTo>
                  <a:cubicBezTo>
                    <a:pt x="4" y="24"/>
                    <a:pt x="4" y="25"/>
                    <a:pt x="4" y="26"/>
                  </a:cubicBezTo>
                  <a:cubicBezTo>
                    <a:pt x="5" y="27"/>
                    <a:pt x="6" y="27"/>
                    <a:pt x="7" y="28"/>
                  </a:cubicBezTo>
                  <a:cubicBezTo>
                    <a:pt x="7" y="29"/>
                    <a:pt x="8" y="29"/>
                    <a:pt x="9" y="29"/>
                  </a:cubicBezTo>
                  <a:cubicBezTo>
                    <a:pt x="11" y="30"/>
                    <a:pt x="12" y="30"/>
                    <a:pt x="13" y="30"/>
                  </a:cubicBezTo>
                  <a:cubicBezTo>
                    <a:pt x="14" y="30"/>
                    <a:pt x="15" y="30"/>
                    <a:pt x="16" y="30"/>
                  </a:cubicBezTo>
                  <a:cubicBezTo>
                    <a:pt x="17" y="29"/>
                    <a:pt x="18" y="29"/>
                    <a:pt x="18" y="29"/>
                  </a:cubicBezTo>
                  <a:cubicBezTo>
                    <a:pt x="19" y="28"/>
                    <a:pt x="20" y="28"/>
                    <a:pt x="20" y="27"/>
                  </a:cubicBezTo>
                  <a:cubicBezTo>
                    <a:pt x="21" y="26"/>
                    <a:pt x="21" y="25"/>
                    <a:pt x="21" y="24"/>
                  </a:cubicBezTo>
                  <a:cubicBezTo>
                    <a:pt x="21" y="23"/>
                    <a:pt x="21" y="22"/>
                    <a:pt x="20" y="21"/>
                  </a:cubicBezTo>
                  <a:cubicBezTo>
                    <a:pt x="19" y="21"/>
                    <a:pt x="19" y="20"/>
                    <a:pt x="18" y="20"/>
                  </a:cubicBezTo>
                  <a:cubicBezTo>
                    <a:pt x="17" y="19"/>
                    <a:pt x="16" y="19"/>
                    <a:pt x="14" y="19"/>
                  </a:cubicBezTo>
                  <a:cubicBezTo>
                    <a:pt x="13" y="19"/>
                    <a:pt x="12" y="18"/>
                    <a:pt x="11" y="18"/>
                  </a:cubicBezTo>
                  <a:cubicBezTo>
                    <a:pt x="10" y="18"/>
                    <a:pt x="8" y="17"/>
                    <a:pt x="7" y="17"/>
                  </a:cubicBezTo>
                  <a:cubicBezTo>
                    <a:pt x="6" y="17"/>
                    <a:pt x="5" y="16"/>
                    <a:pt x="4" y="16"/>
                  </a:cubicBezTo>
                  <a:cubicBezTo>
                    <a:pt x="3" y="15"/>
                    <a:pt x="2" y="14"/>
                    <a:pt x="2" y="13"/>
                  </a:cubicBezTo>
                  <a:cubicBezTo>
                    <a:pt x="1" y="12"/>
                    <a:pt x="1" y="11"/>
                    <a:pt x="1" y="10"/>
                  </a:cubicBezTo>
                  <a:cubicBezTo>
                    <a:pt x="1" y="8"/>
                    <a:pt x="1" y="7"/>
                    <a:pt x="2" y="6"/>
                  </a:cubicBezTo>
                  <a:cubicBezTo>
                    <a:pt x="2" y="4"/>
                    <a:pt x="3" y="3"/>
                    <a:pt x="4" y="3"/>
                  </a:cubicBezTo>
                  <a:cubicBezTo>
                    <a:pt x="5" y="2"/>
                    <a:pt x="7" y="1"/>
                    <a:pt x="8" y="1"/>
                  </a:cubicBezTo>
                  <a:cubicBezTo>
                    <a:pt x="9" y="1"/>
                    <a:pt x="11" y="0"/>
                    <a:pt x="12" y="0"/>
                  </a:cubicBezTo>
                  <a:cubicBezTo>
                    <a:pt x="14" y="0"/>
                    <a:pt x="15" y="1"/>
                    <a:pt x="17" y="1"/>
                  </a:cubicBezTo>
                  <a:cubicBezTo>
                    <a:pt x="18" y="1"/>
                    <a:pt x="19" y="2"/>
                    <a:pt x="20" y="3"/>
                  </a:cubicBezTo>
                  <a:cubicBezTo>
                    <a:pt x="21" y="4"/>
                    <a:pt x="22" y="5"/>
                    <a:pt x="23" y="6"/>
                  </a:cubicBezTo>
                  <a:cubicBezTo>
                    <a:pt x="23" y="7"/>
                    <a:pt x="24" y="9"/>
                    <a:pt x="24" y="10"/>
                  </a:cubicBezTo>
                  <a:cubicBezTo>
                    <a:pt x="20" y="10"/>
                    <a:pt x="20" y="10"/>
                    <a:pt x="20" y="10"/>
                  </a:cubicBezTo>
                  <a:cubicBezTo>
                    <a:pt x="19" y="8"/>
                    <a:pt x="19" y="6"/>
                    <a:pt x="1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a:extLst>
                <a:ext uri="{FF2B5EF4-FFF2-40B4-BE49-F238E27FC236}">
                  <a16:creationId xmlns="" xmlns:a16="http://schemas.microsoft.com/office/drawing/2014/main" id="{AA9E0490-9B31-4C51-B9AC-45C9077E18AE}"/>
                </a:ext>
              </a:extLst>
            </p:cNvPr>
            <p:cNvSpPr>
              <a:spLocks/>
            </p:cNvSpPr>
            <p:nvPr/>
          </p:nvSpPr>
          <p:spPr bwMode="auto">
            <a:xfrm>
              <a:off x="2029" y="2381"/>
              <a:ext cx="99" cy="94"/>
            </a:xfrm>
            <a:custGeom>
              <a:avLst/>
              <a:gdLst>
                <a:gd name="T0" fmla="*/ 30 w 99"/>
                <a:gd name="T1" fmla="*/ 0 h 94"/>
                <a:gd name="T2" fmla="*/ 51 w 99"/>
                <a:gd name="T3" fmla="*/ 64 h 94"/>
                <a:gd name="T4" fmla="*/ 51 w 99"/>
                <a:gd name="T5" fmla="*/ 64 h 94"/>
                <a:gd name="T6" fmla="*/ 73 w 99"/>
                <a:gd name="T7" fmla="*/ 0 h 94"/>
                <a:gd name="T8" fmla="*/ 99 w 99"/>
                <a:gd name="T9" fmla="*/ 0 h 94"/>
                <a:gd name="T10" fmla="*/ 99 w 99"/>
                <a:gd name="T11" fmla="*/ 94 h 94"/>
                <a:gd name="T12" fmla="*/ 81 w 99"/>
                <a:gd name="T13" fmla="*/ 94 h 94"/>
                <a:gd name="T14" fmla="*/ 81 w 99"/>
                <a:gd name="T15" fmla="*/ 26 h 94"/>
                <a:gd name="T16" fmla="*/ 81 w 99"/>
                <a:gd name="T17" fmla="*/ 26 h 94"/>
                <a:gd name="T18" fmla="*/ 59 w 99"/>
                <a:gd name="T19" fmla="*/ 94 h 94"/>
                <a:gd name="T20" fmla="*/ 43 w 99"/>
                <a:gd name="T21" fmla="*/ 94 h 94"/>
                <a:gd name="T22" fmla="*/ 22 w 99"/>
                <a:gd name="T23" fmla="*/ 29 h 94"/>
                <a:gd name="T24" fmla="*/ 22 w 99"/>
                <a:gd name="T25" fmla="*/ 29 h 94"/>
                <a:gd name="T26" fmla="*/ 22 w 99"/>
                <a:gd name="T27" fmla="*/ 94 h 94"/>
                <a:gd name="T28" fmla="*/ 0 w 99"/>
                <a:gd name="T29" fmla="*/ 94 h 94"/>
                <a:gd name="T30" fmla="*/ 0 w 99"/>
                <a:gd name="T31" fmla="*/ 0 h 94"/>
                <a:gd name="T32" fmla="*/ 30 w 99"/>
                <a:gd name="T3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9" h="94">
                  <a:moveTo>
                    <a:pt x="30" y="0"/>
                  </a:moveTo>
                  <a:lnTo>
                    <a:pt x="51" y="64"/>
                  </a:lnTo>
                  <a:lnTo>
                    <a:pt x="51" y="64"/>
                  </a:lnTo>
                  <a:lnTo>
                    <a:pt x="73" y="0"/>
                  </a:lnTo>
                  <a:lnTo>
                    <a:pt x="99" y="0"/>
                  </a:lnTo>
                  <a:lnTo>
                    <a:pt x="99" y="94"/>
                  </a:lnTo>
                  <a:lnTo>
                    <a:pt x="81" y="94"/>
                  </a:lnTo>
                  <a:lnTo>
                    <a:pt x="81" y="26"/>
                  </a:lnTo>
                  <a:lnTo>
                    <a:pt x="81" y="26"/>
                  </a:lnTo>
                  <a:lnTo>
                    <a:pt x="59" y="94"/>
                  </a:lnTo>
                  <a:lnTo>
                    <a:pt x="43" y="94"/>
                  </a:lnTo>
                  <a:lnTo>
                    <a:pt x="22" y="29"/>
                  </a:lnTo>
                  <a:lnTo>
                    <a:pt x="22" y="29"/>
                  </a:lnTo>
                  <a:lnTo>
                    <a:pt x="22" y="94"/>
                  </a:lnTo>
                  <a:lnTo>
                    <a:pt x="0" y="94"/>
                  </a:lnTo>
                  <a:lnTo>
                    <a:pt x="0" y="0"/>
                  </a:lnTo>
                  <a:lnTo>
                    <a:pt x="3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69">
              <a:extLst>
                <a:ext uri="{FF2B5EF4-FFF2-40B4-BE49-F238E27FC236}">
                  <a16:creationId xmlns="" xmlns:a16="http://schemas.microsoft.com/office/drawing/2014/main" id="{0762F688-FFAE-4912-ABB3-C6399036F656}"/>
                </a:ext>
              </a:extLst>
            </p:cNvPr>
            <p:cNvSpPr>
              <a:spLocks/>
            </p:cNvSpPr>
            <p:nvPr/>
          </p:nvSpPr>
          <p:spPr bwMode="auto">
            <a:xfrm>
              <a:off x="2185" y="2381"/>
              <a:ext cx="69" cy="94"/>
            </a:xfrm>
            <a:custGeom>
              <a:avLst/>
              <a:gdLst>
                <a:gd name="T0" fmla="*/ 69 w 69"/>
                <a:gd name="T1" fmla="*/ 0 h 94"/>
                <a:gd name="T2" fmla="*/ 69 w 69"/>
                <a:gd name="T3" fmla="*/ 18 h 94"/>
                <a:gd name="T4" fmla="*/ 21 w 69"/>
                <a:gd name="T5" fmla="*/ 18 h 94"/>
                <a:gd name="T6" fmla="*/ 21 w 69"/>
                <a:gd name="T7" fmla="*/ 37 h 94"/>
                <a:gd name="T8" fmla="*/ 67 w 69"/>
                <a:gd name="T9" fmla="*/ 37 h 94"/>
                <a:gd name="T10" fmla="*/ 67 w 69"/>
                <a:gd name="T11" fmla="*/ 53 h 94"/>
                <a:gd name="T12" fmla="*/ 21 w 69"/>
                <a:gd name="T13" fmla="*/ 53 h 94"/>
                <a:gd name="T14" fmla="*/ 21 w 69"/>
                <a:gd name="T15" fmla="*/ 75 h 94"/>
                <a:gd name="T16" fmla="*/ 69 w 69"/>
                <a:gd name="T17" fmla="*/ 75 h 94"/>
                <a:gd name="T18" fmla="*/ 69 w 69"/>
                <a:gd name="T19" fmla="*/ 94 h 94"/>
                <a:gd name="T20" fmla="*/ 0 w 69"/>
                <a:gd name="T21" fmla="*/ 94 h 94"/>
                <a:gd name="T22" fmla="*/ 0 w 69"/>
                <a:gd name="T23" fmla="*/ 0 h 94"/>
                <a:gd name="T24" fmla="*/ 69 w 69"/>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94">
                  <a:moveTo>
                    <a:pt x="69" y="0"/>
                  </a:moveTo>
                  <a:lnTo>
                    <a:pt x="69" y="18"/>
                  </a:lnTo>
                  <a:lnTo>
                    <a:pt x="21" y="18"/>
                  </a:lnTo>
                  <a:lnTo>
                    <a:pt x="21" y="37"/>
                  </a:lnTo>
                  <a:lnTo>
                    <a:pt x="67" y="37"/>
                  </a:lnTo>
                  <a:lnTo>
                    <a:pt x="67" y="53"/>
                  </a:lnTo>
                  <a:lnTo>
                    <a:pt x="21" y="53"/>
                  </a:lnTo>
                  <a:lnTo>
                    <a:pt x="21" y="75"/>
                  </a:lnTo>
                  <a:lnTo>
                    <a:pt x="69" y="75"/>
                  </a:lnTo>
                  <a:lnTo>
                    <a:pt x="69" y="94"/>
                  </a:lnTo>
                  <a:lnTo>
                    <a:pt x="0" y="94"/>
                  </a:lnTo>
                  <a:lnTo>
                    <a:pt x="0" y="0"/>
                  </a:lnTo>
                  <a:lnTo>
                    <a:pt x="6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0">
              <a:extLst>
                <a:ext uri="{FF2B5EF4-FFF2-40B4-BE49-F238E27FC236}">
                  <a16:creationId xmlns="" xmlns:a16="http://schemas.microsoft.com/office/drawing/2014/main" id="{BB5F1CED-5EDC-45C6-AA22-8809E01F7CDD}"/>
                </a:ext>
              </a:extLst>
            </p:cNvPr>
            <p:cNvSpPr>
              <a:spLocks noEditPoints="1"/>
            </p:cNvSpPr>
            <p:nvPr/>
          </p:nvSpPr>
          <p:spPr bwMode="auto">
            <a:xfrm>
              <a:off x="2308" y="2381"/>
              <a:ext cx="80" cy="94"/>
            </a:xfrm>
            <a:custGeom>
              <a:avLst/>
              <a:gdLst>
                <a:gd name="T0" fmla="*/ 15 w 30"/>
                <a:gd name="T1" fmla="*/ 0 h 35"/>
                <a:gd name="T2" fmla="*/ 21 w 30"/>
                <a:gd name="T3" fmla="*/ 1 h 35"/>
                <a:gd name="T4" fmla="*/ 26 w 30"/>
                <a:gd name="T5" fmla="*/ 5 h 35"/>
                <a:gd name="T6" fmla="*/ 29 w 30"/>
                <a:gd name="T7" fmla="*/ 10 h 35"/>
                <a:gd name="T8" fmla="*/ 30 w 30"/>
                <a:gd name="T9" fmla="*/ 17 h 35"/>
                <a:gd name="T10" fmla="*/ 29 w 30"/>
                <a:gd name="T11" fmla="*/ 24 h 35"/>
                <a:gd name="T12" fmla="*/ 26 w 30"/>
                <a:gd name="T13" fmla="*/ 30 h 35"/>
                <a:gd name="T14" fmla="*/ 22 w 30"/>
                <a:gd name="T15" fmla="*/ 33 h 35"/>
                <a:gd name="T16" fmla="*/ 15 w 30"/>
                <a:gd name="T17" fmla="*/ 35 h 35"/>
                <a:gd name="T18" fmla="*/ 0 w 30"/>
                <a:gd name="T19" fmla="*/ 35 h 35"/>
                <a:gd name="T20" fmla="*/ 0 w 30"/>
                <a:gd name="T21" fmla="*/ 0 h 35"/>
                <a:gd name="T22" fmla="*/ 15 w 30"/>
                <a:gd name="T23" fmla="*/ 0 h 35"/>
                <a:gd name="T24" fmla="*/ 14 w 30"/>
                <a:gd name="T25" fmla="*/ 28 h 35"/>
                <a:gd name="T26" fmla="*/ 17 w 30"/>
                <a:gd name="T27" fmla="*/ 28 h 35"/>
                <a:gd name="T28" fmla="*/ 20 w 30"/>
                <a:gd name="T29" fmla="*/ 26 h 35"/>
                <a:gd name="T30" fmla="*/ 22 w 30"/>
                <a:gd name="T31" fmla="*/ 23 h 35"/>
                <a:gd name="T32" fmla="*/ 23 w 30"/>
                <a:gd name="T33" fmla="*/ 18 h 35"/>
                <a:gd name="T34" fmla="*/ 22 w 30"/>
                <a:gd name="T35" fmla="*/ 13 h 35"/>
                <a:gd name="T36" fmla="*/ 21 w 30"/>
                <a:gd name="T37" fmla="*/ 10 h 35"/>
                <a:gd name="T38" fmla="*/ 17 w 30"/>
                <a:gd name="T39" fmla="*/ 7 h 35"/>
                <a:gd name="T40" fmla="*/ 13 w 30"/>
                <a:gd name="T41" fmla="*/ 7 h 35"/>
                <a:gd name="T42" fmla="*/ 7 w 30"/>
                <a:gd name="T43" fmla="*/ 7 h 35"/>
                <a:gd name="T44" fmla="*/ 7 w 30"/>
                <a:gd name="T45" fmla="*/ 28 h 35"/>
                <a:gd name="T46" fmla="*/ 14 w 30"/>
                <a:gd name="T47"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5">
                  <a:moveTo>
                    <a:pt x="15" y="0"/>
                  </a:moveTo>
                  <a:cubicBezTo>
                    <a:pt x="17" y="0"/>
                    <a:pt x="19" y="1"/>
                    <a:pt x="21" y="1"/>
                  </a:cubicBezTo>
                  <a:cubicBezTo>
                    <a:pt x="23" y="2"/>
                    <a:pt x="24" y="3"/>
                    <a:pt x="26" y="5"/>
                  </a:cubicBezTo>
                  <a:cubicBezTo>
                    <a:pt x="27" y="6"/>
                    <a:pt x="28" y="8"/>
                    <a:pt x="29" y="10"/>
                  </a:cubicBezTo>
                  <a:cubicBezTo>
                    <a:pt x="30" y="12"/>
                    <a:pt x="30" y="14"/>
                    <a:pt x="30" y="17"/>
                  </a:cubicBezTo>
                  <a:cubicBezTo>
                    <a:pt x="30" y="20"/>
                    <a:pt x="30" y="22"/>
                    <a:pt x="29" y="24"/>
                  </a:cubicBezTo>
                  <a:cubicBezTo>
                    <a:pt x="29" y="26"/>
                    <a:pt x="28" y="28"/>
                    <a:pt x="26" y="30"/>
                  </a:cubicBezTo>
                  <a:cubicBezTo>
                    <a:pt x="25" y="31"/>
                    <a:pt x="23" y="32"/>
                    <a:pt x="22" y="33"/>
                  </a:cubicBezTo>
                  <a:cubicBezTo>
                    <a:pt x="20" y="34"/>
                    <a:pt x="17" y="35"/>
                    <a:pt x="15" y="35"/>
                  </a:cubicBezTo>
                  <a:cubicBezTo>
                    <a:pt x="0" y="35"/>
                    <a:pt x="0" y="35"/>
                    <a:pt x="0" y="35"/>
                  </a:cubicBezTo>
                  <a:cubicBezTo>
                    <a:pt x="0" y="0"/>
                    <a:pt x="0" y="0"/>
                    <a:pt x="0" y="0"/>
                  </a:cubicBezTo>
                  <a:lnTo>
                    <a:pt x="15" y="0"/>
                  </a:lnTo>
                  <a:close/>
                  <a:moveTo>
                    <a:pt x="14" y="28"/>
                  </a:moveTo>
                  <a:cubicBezTo>
                    <a:pt x="15" y="28"/>
                    <a:pt x="16" y="28"/>
                    <a:pt x="17" y="28"/>
                  </a:cubicBezTo>
                  <a:cubicBezTo>
                    <a:pt x="18" y="27"/>
                    <a:pt x="19" y="27"/>
                    <a:pt x="20" y="26"/>
                  </a:cubicBezTo>
                  <a:cubicBezTo>
                    <a:pt x="21" y="25"/>
                    <a:pt x="22" y="24"/>
                    <a:pt x="22" y="23"/>
                  </a:cubicBezTo>
                  <a:cubicBezTo>
                    <a:pt x="22" y="21"/>
                    <a:pt x="23" y="20"/>
                    <a:pt x="23" y="18"/>
                  </a:cubicBezTo>
                  <a:cubicBezTo>
                    <a:pt x="23" y="16"/>
                    <a:pt x="23" y="15"/>
                    <a:pt x="22" y="13"/>
                  </a:cubicBezTo>
                  <a:cubicBezTo>
                    <a:pt x="22" y="12"/>
                    <a:pt x="21" y="11"/>
                    <a:pt x="21" y="10"/>
                  </a:cubicBezTo>
                  <a:cubicBezTo>
                    <a:pt x="20" y="9"/>
                    <a:pt x="19" y="8"/>
                    <a:pt x="17" y="7"/>
                  </a:cubicBezTo>
                  <a:cubicBezTo>
                    <a:pt x="16" y="7"/>
                    <a:pt x="15" y="7"/>
                    <a:pt x="13" y="7"/>
                  </a:cubicBezTo>
                  <a:cubicBezTo>
                    <a:pt x="7" y="7"/>
                    <a:pt x="7" y="7"/>
                    <a:pt x="7" y="7"/>
                  </a:cubicBezTo>
                  <a:cubicBezTo>
                    <a:pt x="7" y="28"/>
                    <a:pt x="7" y="28"/>
                    <a:pt x="7" y="28"/>
                  </a:cubicBezTo>
                  <a:lnTo>
                    <a:pt x="14"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71">
              <a:extLst>
                <a:ext uri="{FF2B5EF4-FFF2-40B4-BE49-F238E27FC236}">
                  <a16:creationId xmlns="" xmlns:a16="http://schemas.microsoft.com/office/drawing/2014/main" id="{4DA47F47-F5F8-45ED-A7E4-2D533AF65980}"/>
                </a:ext>
              </a:extLst>
            </p:cNvPr>
            <p:cNvSpPr>
              <a:spLocks noChangeArrowheads="1"/>
            </p:cNvSpPr>
            <p:nvPr/>
          </p:nvSpPr>
          <p:spPr bwMode="auto">
            <a:xfrm>
              <a:off x="2442" y="2381"/>
              <a:ext cx="19" cy="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72">
              <a:extLst>
                <a:ext uri="{FF2B5EF4-FFF2-40B4-BE49-F238E27FC236}">
                  <a16:creationId xmlns="" xmlns:a16="http://schemas.microsoft.com/office/drawing/2014/main" id="{5A355B2A-FB0C-44B3-B796-EED768D15532}"/>
                </a:ext>
              </a:extLst>
            </p:cNvPr>
            <p:cNvSpPr>
              <a:spLocks/>
            </p:cNvSpPr>
            <p:nvPr/>
          </p:nvSpPr>
          <p:spPr bwMode="auto">
            <a:xfrm>
              <a:off x="2514" y="2381"/>
              <a:ext cx="86" cy="94"/>
            </a:xfrm>
            <a:custGeom>
              <a:avLst/>
              <a:gdLst>
                <a:gd name="T0" fmla="*/ 23 w 32"/>
                <a:gd name="T1" fmla="*/ 9 h 35"/>
                <a:gd name="T2" fmla="*/ 22 w 32"/>
                <a:gd name="T3" fmla="*/ 8 h 35"/>
                <a:gd name="T4" fmla="*/ 19 w 32"/>
                <a:gd name="T5" fmla="*/ 6 h 35"/>
                <a:gd name="T6" fmla="*/ 17 w 32"/>
                <a:gd name="T7" fmla="*/ 6 h 35"/>
                <a:gd name="T8" fmla="*/ 12 w 32"/>
                <a:gd name="T9" fmla="*/ 7 h 35"/>
                <a:gd name="T10" fmla="*/ 10 w 32"/>
                <a:gd name="T11" fmla="*/ 9 h 35"/>
                <a:gd name="T12" fmla="*/ 8 w 32"/>
                <a:gd name="T13" fmla="*/ 13 h 35"/>
                <a:gd name="T14" fmla="*/ 7 w 32"/>
                <a:gd name="T15" fmla="*/ 18 h 35"/>
                <a:gd name="T16" fmla="*/ 8 w 32"/>
                <a:gd name="T17" fmla="*/ 22 h 35"/>
                <a:gd name="T18" fmla="*/ 10 w 32"/>
                <a:gd name="T19" fmla="*/ 25 h 35"/>
                <a:gd name="T20" fmla="*/ 12 w 32"/>
                <a:gd name="T21" fmla="*/ 28 h 35"/>
                <a:gd name="T22" fmla="*/ 17 w 32"/>
                <a:gd name="T23" fmla="*/ 29 h 35"/>
                <a:gd name="T24" fmla="*/ 22 w 32"/>
                <a:gd name="T25" fmla="*/ 27 h 35"/>
                <a:gd name="T26" fmla="*/ 25 w 32"/>
                <a:gd name="T27" fmla="*/ 21 h 35"/>
                <a:gd name="T28" fmla="*/ 32 w 32"/>
                <a:gd name="T29" fmla="*/ 21 h 35"/>
                <a:gd name="T30" fmla="*/ 30 w 32"/>
                <a:gd name="T31" fmla="*/ 27 h 35"/>
                <a:gd name="T32" fmla="*/ 27 w 32"/>
                <a:gd name="T33" fmla="*/ 32 h 35"/>
                <a:gd name="T34" fmla="*/ 23 w 32"/>
                <a:gd name="T35" fmla="*/ 34 h 35"/>
                <a:gd name="T36" fmla="*/ 17 w 32"/>
                <a:gd name="T37" fmla="*/ 35 h 35"/>
                <a:gd name="T38" fmla="*/ 10 w 32"/>
                <a:gd name="T39" fmla="*/ 34 h 35"/>
                <a:gd name="T40" fmla="*/ 4 w 32"/>
                <a:gd name="T41" fmla="*/ 30 h 35"/>
                <a:gd name="T42" fmla="*/ 1 w 32"/>
                <a:gd name="T43" fmla="*/ 25 h 35"/>
                <a:gd name="T44" fmla="*/ 0 w 32"/>
                <a:gd name="T45" fmla="*/ 18 h 35"/>
                <a:gd name="T46" fmla="*/ 1 w 32"/>
                <a:gd name="T47" fmla="*/ 10 h 35"/>
                <a:gd name="T48" fmla="*/ 4 w 32"/>
                <a:gd name="T49" fmla="*/ 5 h 35"/>
                <a:gd name="T50" fmla="*/ 10 w 32"/>
                <a:gd name="T51" fmla="*/ 1 h 35"/>
                <a:gd name="T52" fmla="*/ 17 w 32"/>
                <a:gd name="T53" fmla="*/ 0 h 35"/>
                <a:gd name="T54" fmla="*/ 22 w 32"/>
                <a:gd name="T55" fmla="*/ 0 h 35"/>
                <a:gd name="T56" fmla="*/ 27 w 32"/>
                <a:gd name="T57" fmla="*/ 3 h 35"/>
                <a:gd name="T58" fmla="*/ 30 w 32"/>
                <a:gd name="T59" fmla="*/ 7 h 35"/>
                <a:gd name="T60" fmla="*/ 32 w 32"/>
                <a:gd name="T61" fmla="*/ 12 h 35"/>
                <a:gd name="T62" fmla="*/ 24 w 32"/>
                <a:gd name="T63" fmla="*/ 12 h 35"/>
                <a:gd name="T64" fmla="*/ 23 w 32"/>
                <a:gd name="T65"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5">
                  <a:moveTo>
                    <a:pt x="23" y="9"/>
                  </a:moveTo>
                  <a:cubicBezTo>
                    <a:pt x="23" y="9"/>
                    <a:pt x="22" y="8"/>
                    <a:pt x="22" y="8"/>
                  </a:cubicBezTo>
                  <a:cubicBezTo>
                    <a:pt x="21" y="7"/>
                    <a:pt x="20" y="7"/>
                    <a:pt x="19" y="6"/>
                  </a:cubicBezTo>
                  <a:cubicBezTo>
                    <a:pt x="19" y="6"/>
                    <a:pt x="18" y="6"/>
                    <a:pt x="17" y="6"/>
                  </a:cubicBezTo>
                  <a:cubicBezTo>
                    <a:pt x="15" y="6"/>
                    <a:pt x="14" y="6"/>
                    <a:pt x="12" y="7"/>
                  </a:cubicBezTo>
                  <a:cubicBezTo>
                    <a:pt x="11" y="7"/>
                    <a:pt x="10" y="8"/>
                    <a:pt x="10" y="9"/>
                  </a:cubicBezTo>
                  <a:cubicBezTo>
                    <a:pt x="9" y="11"/>
                    <a:pt x="8" y="12"/>
                    <a:pt x="8" y="13"/>
                  </a:cubicBezTo>
                  <a:cubicBezTo>
                    <a:pt x="8" y="15"/>
                    <a:pt x="7" y="16"/>
                    <a:pt x="7" y="18"/>
                  </a:cubicBezTo>
                  <a:cubicBezTo>
                    <a:pt x="7" y="19"/>
                    <a:pt x="8" y="20"/>
                    <a:pt x="8" y="22"/>
                  </a:cubicBezTo>
                  <a:cubicBezTo>
                    <a:pt x="8" y="23"/>
                    <a:pt x="9" y="24"/>
                    <a:pt x="10" y="25"/>
                  </a:cubicBezTo>
                  <a:cubicBezTo>
                    <a:pt x="10" y="27"/>
                    <a:pt x="11" y="27"/>
                    <a:pt x="12" y="28"/>
                  </a:cubicBezTo>
                  <a:cubicBezTo>
                    <a:pt x="14" y="29"/>
                    <a:pt x="15" y="29"/>
                    <a:pt x="17" y="29"/>
                  </a:cubicBezTo>
                  <a:cubicBezTo>
                    <a:pt x="19" y="29"/>
                    <a:pt x="21" y="28"/>
                    <a:pt x="22" y="27"/>
                  </a:cubicBezTo>
                  <a:cubicBezTo>
                    <a:pt x="23" y="26"/>
                    <a:pt x="24" y="24"/>
                    <a:pt x="25" y="21"/>
                  </a:cubicBezTo>
                  <a:cubicBezTo>
                    <a:pt x="32" y="21"/>
                    <a:pt x="32" y="21"/>
                    <a:pt x="32" y="21"/>
                  </a:cubicBezTo>
                  <a:cubicBezTo>
                    <a:pt x="32" y="24"/>
                    <a:pt x="31" y="25"/>
                    <a:pt x="30" y="27"/>
                  </a:cubicBezTo>
                  <a:cubicBezTo>
                    <a:pt x="30" y="29"/>
                    <a:pt x="29" y="30"/>
                    <a:pt x="27" y="32"/>
                  </a:cubicBezTo>
                  <a:cubicBezTo>
                    <a:pt x="26" y="33"/>
                    <a:pt x="24" y="34"/>
                    <a:pt x="23" y="34"/>
                  </a:cubicBezTo>
                  <a:cubicBezTo>
                    <a:pt x="21" y="35"/>
                    <a:pt x="19" y="35"/>
                    <a:pt x="17" y="35"/>
                  </a:cubicBezTo>
                  <a:cubicBezTo>
                    <a:pt x="14" y="35"/>
                    <a:pt x="12" y="35"/>
                    <a:pt x="10" y="34"/>
                  </a:cubicBezTo>
                  <a:cubicBezTo>
                    <a:pt x="8" y="33"/>
                    <a:pt x="6" y="32"/>
                    <a:pt x="4" y="30"/>
                  </a:cubicBezTo>
                  <a:cubicBezTo>
                    <a:pt x="3" y="29"/>
                    <a:pt x="2" y="27"/>
                    <a:pt x="1" y="25"/>
                  </a:cubicBezTo>
                  <a:cubicBezTo>
                    <a:pt x="0" y="22"/>
                    <a:pt x="0" y="20"/>
                    <a:pt x="0" y="18"/>
                  </a:cubicBezTo>
                  <a:cubicBezTo>
                    <a:pt x="0" y="15"/>
                    <a:pt x="0" y="13"/>
                    <a:pt x="1" y="10"/>
                  </a:cubicBezTo>
                  <a:cubicBezTo>
                    <a:pt x="2" y="8"/>
                    <a:pt x="3" y="6"/>
                    <a:pt x="4" y="5"/>
                  </a:cubicBezTo>
                  <a:cubicBezTo>
                    <a:pt x="6" y="3"/>
                    <a:pt x="8" y="2"/>
                    <a:pt x="10" y="1"/>
                  </a:cubicBezTo>
                  <a:cubicBezTo>
                    <a:pt x="12" y="0"/>
                    <a:pt x="14" y="0"/>
                    <a:pt x="17" y="0"/>
                  </a:cubicBezTo>
                  <a:cubicBezTo>
                    <a:pt x="19" y="0"/>
                    <a:pt x="20" y="0"/>
                    <a:pt x="22" y="0"/>
                  </a:cubicBezTo>
                  <a:cubicBezTo>
                    <a:pt x="24" y="1"/>
                    <a:pt x="25" y="2"/>
                    <a:pt x="27" y="3"/>
                  </a:cubicBezTo>
                  <a:cubicBezTo>
                    <a:pt x="28" y="4"/>
                    <a:pt x="29" y="5"/>
                    <a:pt x="30" y="7"/>
                  </a:cubicBezTo>
                  <a:cubicBezTo>
                    <a:pt x="31" y="8"/>
                    <a:pt x="31" y="10"/>
                    <a:pt x="32" y="12"/>
                  </a:cubicBezTo>
                  <a:cubicBezTo>
                    <a:pt x="24" y="12"/>
                    <a:pt x="24" y="12"/>
                    <a:pt x="24" y="12"/>
                  </a:cubicBezTo>
                  <a:cubicBezTo>
                    <a:pt x="24" y="11"/>
                    <a:pt x="24" y="10"/>
                    <a:pt x="2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73">
              <a:extLst>
                <a:ext uri="{FF2B5EF4-FFF2-40B4-BE49-F238E27FC236}">
                  <a16:creationId xmlns="" xmlns:a16="http://schemas.microsoft.com/office/drawing/2014/main" id="{14F73B61-8725-4AA7-8EF5-D9A12E35960C}"/>
                </a:ext>
              </a:extLst>
            </p:cNvPr>
            <p:cNvSpPr>
              <a:spLocks noEditPoints="1"/>
            </p:cNvSpPr>
            <p:nvPr/>
          </p:nvSpPr>
          <p:spPr bwMode="auto">
            <a:xfrm>
              <a:off x="2643" y="2381"/>
              <a:ext cx="88" cy="94"/>
            </a:xfrm>
            <a:custGeom>
              <a:avLst/>
              <a:gdLst>
                <a:gd name="T0" fmla="*/ 53 w 88"/>
                <a:gd name="T1" fmla="*/ 0 h 94"/>
                <a:gd name="T2" fmla="*/ 88 w 88"/>
                <a:gd name="T3" fmla="*/ 94 h 94"/>
                <a:gd name="T4" fmla="*/ 67 w 88"/>
                <a:gd name="T5" fmla="*/ 94 h 94"/>
                <a:gd name="T6" fmla="*/ 61 w 88"/>
                <a:gd name="T7" fmla="*/ 72 h 94"/>
                <a:gd name="T8" fmla="*/ 27 w 88"/>
                <a:gd name="T9" fmla="*/ 72 h 94"/>
                <a:gd name="T10" fmla="*/ 19 w 88"/>
                <a:gd name="T11" fmla="*/ 94 h 94"/>
                <a:gd name="T12" fmla="*/ 0 w 88"/>
                <a:gd name="T13" fmla="*/ 94 h 94"/>
                <a:gd name="T14" fmla="*/ 35 w 88"/>
                <a:gd name="T15" fmla="*/ 0 h 94"/>
                <a:gd name="T16" fmla="*/ 53 w 88"/>
                <a:gd name="T17" fmla="*/ 0 h 94"/>
                <a:gd name="T18" fmla="*/ 56 w 88"/>
                <a:gd name="T19" fmla="*/ 56 h 94"/>
                <a:gd name="T20" fmla="*/ 45 w 88"/>
                <a:gd name="T21" fmla="*/ 24 h 94"/>
                <a:gd name="T22" fmla="*/ 43 w 88"/>
                <a:gd name="T23" fmla="*/ 24 h 94"/>
                <a:gd name="T24" fmla="*/ 32 w 88"/>
                <a:gd name="T25" fmla="*/ 56 h 94"/>
                <a:gd name="T26" fmla="*/ 56 w 88"/>
                <a:gd name="T27" fmla="*/ 5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94">
                  <a:moveTo>
                    <a:pt x="53" y="0"/>
                  </a:moveTo>
                  <a:lnTo>
                    <a:pt x="88" y="94"/>
                  </a:lnTo>
                  <a:lnTo>
                    <a:pt x="67" y="94"/>
                  </a:lnTo>
                  <a:lnTo>
                    <a:pt x="61" y="72"/>
                  </a:lnTo>
                  <a:lnTo>
                    <a:pt x="27" y="72"/>
                  </a:lnTo>
                  <a:lnTo>
                    <a:pt x="19" y="94"/>
                  </a:lnTo>
                  <a:lnTo>
                    <a:pt x="0" y="94"/>
                  </a:lnTo>
                  <a:lnTo>
                    <a:pt x="35" y="0"/>
                  </a:lnTo>
                  <a:lnTo>
                    <a:pt x="53" y="0"/>
                  </a:lnTo>
                  <a:close/>
                  <a:moveTo>
                    <a:pt x="56" y="56"/>
                  </a:moveTo>
                  <a:lnTo>
                    <a:pt x="45" y="24"/>
                  </a:lnTo>
                  <a:lnTo>
                    <a:pt x="43" y="24"/>
                  </a:lnTo>
                  <a:lnTo>
                    <a:pt x="32" y="56"/>
                  </a:lnTo>
                  <a:lnTo>
                    <a:pt x="56"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Rectangle 74">
              <a:extLst>
                <a:ext uri="{FF2B5EF4-FFF2-40B4-BE49-F238E27FC236}">
                  <a16:creationId xmlns="" xmlns:a16="http://schemas.microsoft.com/office/drawing/2014/main" id="{03A1E239-95AF-4800-9E89-EEA5C18C0A44}"/>
                </a:ext>
              </a:extLst>
            </p:cNvPr>
            <p:cNvSpPr>
              <a:spLocks noChangeArrowheads="1"/>
            </p:cNvSpPr>
            <p:nvPr/>
          </p:nvSpPr>
          <p:spPr bwMode="auto">
            <a:xfrm>
              <a:off x="2779" y="2381"/>
              <a:ext cx="19" cy="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75">
              <a:extLst>
                <a:ext uri="{FF2B5EF4-FFF2-40B4-BE49-F238E27FC236}">
                  <a16:creationId xmlns="" xmlns:a16="http://schemas.microsoft.com/office/drawing/2014/main" id="{6B2417D2-E68A-48BA-96CF-8A73DF474712}"/>
                </a:ext>
              </a:extLst>
            </p:cNvPr>
            <p:cNvSpPr>
              <a:spLocks noEditPoints="1"/>
            </p:cNvSpPr>
            <p:nvPr/>
          </p:nvSpPr>
          <p:spPr bwMode="auto">
            <a:xfrm>
              <a:off x="2854" y="2381"/>
              <a:ext cx="84" cy="94"/>
            </a:xfrm>
            <a:custGeom>
              <a:avLst/>
              <a:gdLst>
                <a:gd name="T0" fmla="*/ 15 w 31"/>
                <a:gd name="T1" fmla="*/ 0 h 35"/>
                <a:gd name="T2" fmla="*/ 21 w 31"/>
                <a:gd name="T3" fmla="*/ 1 h 35"/>
                <a:gd name="T4" fmla="*/ 26 w 31"/>
                <a:gd name="T5" fmla="*/ 5 h 35"/>
                <a:gd name="T6" fmla="*/ 29 w 31"/>
                <a:gd name="T7" fmla="*/ 10 h 35"/>
                <a:gd name="T8" fmla="*/ 31 w 31"/>
                <a:gd name="T9" fmla="*/ 17 h 35"/>
                <a:gd name="T10" fmla="*/ 30 w 31"/>
                <a:gd name="T11" fmla="*/ 24 h 35"/>
                <a:gd name="T12" fmla="*/ 27 w 31"/>
                <a:gd name="T13" fmla="*/ 30 h 35"/>
                <a:gd name="T14" fmla="*/ 22 w 31"/>
                <a:gd name="T15" fmla="*/ 33 h 35"/>
                <a:gd name="T16" fmla="*/ 15 w 31"/>
                <a:gd name="T17" fmla="*/ 35 h 35"/>
                <a:gd name="T18" fmla="*/ 0 w 31"/>
                <a:gd name="T19" fmla="*/ 35 h 35"/>
                <a:gd name="T20" fmla="*/ 0 w 31"/>
                <a:gd name="T21" fmla="*/ 0 h 35"/>
                <a:gd name="T22" fmla="*/ 15 w 31"/>
                <a:gd name="T23" fmla="*/ 0 h 35"/>
                <a:gd name="T24" fmla="*/ 14 w 31"/>
                <a:gd name="T25" fmla="*/ 28 h 35"/>
                <a:gd name="T26" fmla="*/ 18 w 31"/>
                <a:gd name="T27" fmla="*/ 28 h 35"/>
                <a:gd name="T28" fmla="*/ 20 w 31"/>
                <a:gd name="T29" fmla="*/ 26 h 35"/>
                <a:gd name="T30" fmla="*/ 22 w 31"/>
                <a:gd name="T31" fmla="*/ 23 h 35"/>
                <a:gd name="T32" fmla="*/ 23 w 31"/>
                <a:gd name="T33" fmla="*/ 18 h 35"/>
                <a:gd name="T34" fmla="*/ 23 w 31"/>
                <a:gd name="T35" fmla="*/ 13 h 35"/>
                <a:gd name="T36" fmla="*/ 21 w 31"/>
                <a:gd name="T37" fmla="*/ 10 h 35"/>
                <a:gd name="T38" fmla="*/ 18 w 31"/>
                <a:gd name="T39" fmla="*/ 7 h 35"/>
                <a:gd name="T40" fmla="*/ 13 w 31"/>
                <a:gd name="T41" fmla="*/ 7 h 35"/>
                <a:gd name="T42" fmla="*/ 8 w 31"/>
                <a:gd name="T43" fmla="*/ 7 h 35"/>
                <a:gd name="T44" fmla="*/ 8 w 31"/>
                <a:gd name="T45" fmla="*/ 28 h 35"/>
                <a:gd name="T46" fmla="*/ 14 w 31"/>
                <a:gd name="T47"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35">
                  <a:moveTo>
                    <a:pt x="15" y="0"/>
                  </a:moveTo>
                  <a:cubicBezTo>
                    <a:pt x="17" y="0"/>
                    <a:pt x="19" y="1"/>
                    <a:pt x="21" y="1"/>
                  </a:cubicBezTo>
                  <a:cubicBezTo>
                    <a:pt x="23" y="2"/>
                    <a:pt x="25" y="3"/>
                    <a:pt x="26" y="5"/>
                  </a:cubicBezTo>
                  <a:cubicBezTo>
                    <a:pt x="28" y="6"/>
                    <a:pt x="29" y="8"/>
                    <a:pt x="29" y="10"/>
                  </a:cubicBezTo>
                  <a:cubicBezTo>
                    <a:pt x="30" y="12"/>
                    <a:pt x="31" y="14"/>
                    <a:pt x="31" y="17"/>
                  </a:cubicBezTo>
                  <a:cubicBezTo>
                    <a:pt x="31" y="20"/>
                    <a:pt x="30" y="22"/>
                    <a:pt x="30" y="24"/>
                  </a:cubicBezTo>
                  <a:cubicBezTo>
                    <a:pt x="29" y="26"/>
                    <a:pt x="28" y="28"/>
                    <a:pt x="27" y="30"/>
                  </a:cubicBezTo>
                  <a:cubicBezTo>
                    <a:pt x="25" y="31"/>
                    <a:pt x="24" y="32"/>
                    <a:pt x="22" y="33"/>
                  </a:cubicBezTo>
                  <a:cubicBezTo>
                    <a:pt x="20" y="34"/>
                    <a:pt x="18" y="35"/>
                    <a:pt x="15" y="35"/>
                  </a:cubicBezTo>
                  <a:cubicBezTo>
                    <a:pt x="0" y="35"/>
                    <a:pt x="0" y="35"/>
                    <a:pt x="0" y="35"/>
                  </a:cubicBezTo>
                  <a:cubicBezTo>
                    <a:pt x="0" y="0"/>
                    <a:pt x="0" y="0"/>
                    <a:pt x="0" y="0"/>
                  </a:cubicBezTo>
                  <a:lnTo>
                    <a:pt x="15" y="0"/>
                  </a:lnTo>
                  <a:close/>
                  <a:moveTo>
                    <a:pt x="14" y="28"/>
                  </a:moveTo>
                  <a:cubicBezTo>
                    <a:pt x="16" y="28"/>
                    <a:pt x="17" y="28"/>
                    <a:pt x="18" y="28"/>
                  </a:cubicBezTo>
                  <a:cubicBezTo>
                    <a:pt x="19" y="27"/>
                    <a:pt x="20" y="27"/>
                    <a:pt x="20" y="26"/>
                  </a:cubicBezTo>
                  <a:cubicBezTo>
                    <a:pt x="21" y="25"/>
                    <a:pt x="22" y="24"/>
                    <a:pt x="22" y="23"/>
                  </a:cubicBezTo>
                  <a:cubicBezTo>
                    <a:pt x="23" y="21"/>
                    <a:pt x="23" y="20"/>
                    <a:pt x="23" y="18"/>
                  </a:cubicBezTo>
                  <a:cubicBezTo>
                    <a:pt x="23" y="16"/>
                    <a:pt x="23" y="15"/>
                    <a:pt x="23" y="13"/>
                  </a:cubicBezTo>
                  <a:cubicBezTo>
                    <a:pt x="22" y="12"/>
                    <a:pt x="22" y="11"/>
                    <a:pt x="21" y="10"/>
                  </a:cubicBezTo>
                  <a:cubicBezTo>
                    <a:pt x="20" y="9"/>
                    <a:pt x="19" y="8"/>
                    <a:pt x="18" y="7"/>
                  </a:cubicBezTo>
                  <a:cubicBezTo>
                    <a:pt x="17" y="7"/>
                    <a:pt x="15" y="7"/>
                    <a:pt x="13" y="7"/>
                  </a:cubicBezTo>
                  <a:cubicBezTo>
                    <a:pt x="8" y="7"/>
                    <a:pt x="8" y="7"/>
                    <a:pt x="8" y="7"/>
                  </a:cubicBezTo>
                  <a:cubicBezTo>
                    <a:pt x="8" y="28"/>
                    <a:pt x="8" y="28"/>
                    <a:pt x="8" y="28"/>
                  </a:cubicBezTo>
                  <a:lnTo>
                    <a:pt x="14"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76">
              <a:extLst>
                <a:ext uri="{FF2B5EF4-FFF2-40B4-BE49-F238E27FC236}">
                  <a16:creationId xmlns="" xmlns:a16="http://schemas.microsoft.com/office/drawing/2014/main" id="{7EE0B0FB-822E-4A99-ADA7-86881F7C4560}"/>
                </a:ext>
              </a:extLst>
            </p:cNvPr>
            <p:cNvSpPr>
              <a:spLocks noEditPoints="1"/>
            </p:cNvSpPr>
            <p:nvPr/>
          </p:nvSpPr>
          <p:spPr bwMode="auto">
            <a:xfrm>
              <a:off x="3063" y="2381"/>
              <a:ext cx="73" cy="94"/>
            </a:xfrm>
            <a:custGeom>
              <a:avLst/>
              <a:gdLst>
                <a:gd name="T0" fmla="*/ 15 w 27"/>
                <a:gd name="T1" fmla="*/ 0 h 35"/>
                <a:gd name="T2" fmla="*/ 21 w 27"/>
                <a:gd name="T3" fmla="*/ 1 h 35"/>
                <a:gd name="T4" fmla="*/ 25 w 27"/>
                <a:gd name="T5" fmla="*/ 4 h 35"/>
                <a:gd name="T6" fmla="*/ 27 w 27"/>
                <a:gd name="T7" fmla="*/ 7 h 35"/>
                <a:gd name="T8" fmla="*/ 27 w 27"/>
                <a:gd name="T9" fmla="*/ 11 h 35"/>
                <a:gd name="T10" fmla="*/ 27 w 27"/>
                <a:gd name="T11" fmla="*/ 15 h 35"/>
                <a:gd name="T12" fmla="*/ 25 w 27"/>
                <a:gd name="T13" fmla="*/ 19 h 35"/>
                <a:gd name="T14" fmla="*/ 21 w 27"/>
                <a:gd name="T15" fmla="*/ 21 h 35"/>
                <a:gd name="T16" fmla="*/ 15 w 27"/>
                <a:gd name="T17" fmla="*/ 22 h 35"/>
                <a:gd name="T18" fmla="*/ 7 w 27"/>
                <a:gd name="T19" fmla="*/ 22 h 35"/>
                <a:gd name="T20" fmla="*/ 7 w 27"/>
                <a:gd name="T21" fmla="*/ 35 h 35"/>
                <a:gd name="T22" fmla="*/ 0 w 27"/>
                <a:gd name="T23" fmla="*/ 35 h 35"/>
                <a:gd name="T24" fmla="*/ 0 w 27"/>
                <a:gd name="T25" fmla="*/ 0 h 35"/>
                <a:gd name="T26" fmla="*/ 15 w 27"/>
                <a:gd name="T27" fmla="*/ 0 h 35"/>
                <a:gd name="T28" fmla="*/ 13 w 27"/>
                <a:gd name="T29" fmla="*/ 16 h 35"/>
                <a:gd name="T30" fmla="*/ 16 w 27"/>
                <a:gd name="T31" fmla="*/ 16 h 35"/>
                <a:gd name="T32" fmla="*/ 18 w 27"/>
                <a:gd name="T33" fmla="*/ 16 h 35"/>
                <a:gd name="T34" fmla="*/ 19 w 27"/>
                <a:gd name="T35" fmla="*/ 14 h 35"/>
                <a:gd name="T36" fmla="*/ 20 w 27"/>
                <a:gd name="T37" fmla="*/ 11 h 35"/>
                <a:gd name="T38" fmla="*/ 19 w 27"/>
                <a:gd name="T39" fmla="*/ 9 h 35"/>
                <a:gd name="T40" fmla="*/ 18 w 27"/>
                <a:gd name="T41" fmla="*/ 7 h 35"/>
                <a:gd name="T42" fmla="*/ 16 w 27"/>
                <a:gd name="T43" fmla="*/ 6 h 35"/>
                <a:gd name="T44" fmla="*/ 13 w 27"/>
                <a:gd name="T45" fmla="*/ 6 h 35"/>
                <a:gd name="T46" fmla="*/ 7 w 27"/>
                <a:gd name="T47" fmla="*/ 6 h 35"/>
                <a:gd name="T48" fmla="*/ 7 w 27"/>
                <a:gd name="T49" fmla="*/ 16 h 35"/>
                <a:gd name="T50" fmla="*/ 13 w 27"/>
                <a:gd name="T51" fmla="*/ 1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 h="35">
                  <a:moveTo>
                    <a:pt x="15" y="0"/>
                  </a:moveTo>
                  <a:cubicBezTo>
                    <a:pt x="18" y="0"/>
                    <a:pt x="19" y="1"/>
                    <a:pt x="21" y="1"/>
                  </a:cubicBezTo>
                  <a:cubicBezTo>
                    <a:pt x="22" y="2"/>
                    <a:pt x="24" y="3"/>
                    <a:pt x="25" y="4"/>
                  </a:cubicBezTo>
                  <a:cubicBezTo>
                    <a:pt x="25" y="5"/>
                    <a:pt x="26" y="6"/>
                    <a:pt x="27" y="7"/>
                  </a:cubicBezTo>
                  <a:cubicBezTo>
                    <a:pt x="27" y="9"/>
                    <a:pt x="27" y="10"/>
                    <a:pt x="27" y="11"/>
                  </a:cubicBezTo>
                  <a:cubicBezTo>
                    <a:pt x="27" y="13"/>
                    <a:pt x="27" y="14"/>
                    <a:pt x="27" y="15"/>
                  </a:cubicBezTo>
                  <a:cubicBezTo>
                    <a:pt x="26" y="17"/>
                    <a:pt x="25" y="18"/>
                    <a:pt x="25" y="19"/>
                  </a:cubicBezTo>
                  <a:cubicBezTo>
                    <a:pt x="24" y="20"/>
                    <a:pt x="22" y="21"/>
                    <a:pt x="21" y="21"/>
                  </a:cubicBezTo>
                  <a:cubicBezTo>
                    <a:pt x="19" y="22"/>
                    <a:pt x="18" y="22"/>
                    <a:pt x="15" y="22"/>
                  </a:cubicBezTo>
                  <a:cubicBezTo>
                    <a:pt x="7" y="22"/>
                    <a:pt x="7" y="22"/>
                    <a:pt x="7" y="22"/>
                  </a:cubicBezTo>
                  <a:cubicBezTo>
                    <a:pt x="7" y="35"/>
                    <a:pt x="7" y="35"/>
                    <a:pt x="7" y="35"/>
                  </a:cubicBezTo>
                  <a:cubicBezTo>
                    <a:pt x="0" y="35"/>
                    <a:pt x="0" y="35"/>
                    <a:pt x="0" y="35"/>
                  </a:cubicBezTo>
                  <a:cubicBezTo>
                    <a:pt x="0" y="0"/>
                    <a:pt x="0" y="0"/>
                    <a:pt x="0" y="0"/>
                  </a:cubicBezTo>
                  <a:lnTo>
                    <a:pt x="15" y="0"/>
                  </a:lnTo>
                  <a:close/>
                  <a:moveTo>
                    <a:pt x="13" y="16"/>
                  </a:moveTo>
                  <a:cubicBezTo>
                    <a:pt x="14" y="16"/>
                    <a:pt x="15" y="16"/>
                    <a:pt x="16" y="16"/>
                  </a:cubicBezTo>
                  <a:cubicBezTo>
                    <a:pt x="17" y="16"/>
                    <a:pt x="17" y="16"/>
                    <a:pt x="18" y="16"/>
                  </a:cubicBezTo>
                  <a:cubicBezTo>
                    <a:pt x="19" y="15"/>
                    <a:pt x="19" y="15"/>
                    <a:pt x="19" y="14"/>
                  </a:cubicBezTo>
                  <a:cubicBezTo>
                    <a:pt x="20" y="13"/>
                    <a:pt x="20" y="12"/>
                    <a:pt x="20" y="11"/>
                  </a:cubicBezTo>
                  <a:cubicBezTo>
                    <a:pt x="20" y="10"/>
                    <a:pt x="20" y="9"/>
                    <a:pt x="19" y="9"/>
                  </a:cubicBezTo>
                  <a:cubicBezTo>
                    <a:pt x="19" y="8"/>
                    <a:pt x="19" y="7"/>
                    <a:pt x="18" y="7"/>
                  </a:cubicBezTo>
                  <a:cubicBezTo>
                    <a:pt x="17" y="7"/>
                    <a:pt x="17" y="6"/>
                    <a:pt x="16" y="6"/>
                  </a:cubicBezTo>
                  <a:cubicBezTo>
                    <a:pt x="15" y="6"/>
                    <a:pt x="14" y="6"/>
                    <a:pt x="13" y="6"/>
                  </a:cubicBezTo>
                  <a:cubicBezTo>
                    <a:pt x="7" y="6"/>
                    <a:pt x="7" y="6"/>
                    <a:pt x="7" y="6"/>
                  </a:cubicBezTo>
                  <a:cubicBezTo>
                    <a:pt x="7" y="16"/>
                    <a:pt x="7" y="16"/>
                    <a:pt x="7" y="16"/>
                  </a:cubicBezTo>
                  <a:lnTo>
                    <a:pt x="1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77">
              <a:extLst>
                <a:ext uri="{FF2B5EF4-FFF2-40B4-BE49-F238E27FC236}">
                  <a16:creationId xmlns="" xmlns:a16="http://schemas.microsoft.com/office/drawing/2014/main" id="{786DE482-2586-4FCC-8721-2F1F2A2777E1}"/>
                </a:ext>
              </a:extLst>
            </p:cNvPr>
            <p:cNvSpPr>
              <a:spLocks noEditPoints="1"/>
            </p:cNvSpPr>
            <p:nvPr/>
          </p:nvSpPr>
          <p:spPr bwMode="auto">
            <a:xfrm>
              <a:off x="3184" y="2381"/>
              <a:ext cx="91" cy="94"/>
            </a:xfrm>
            <a:custGeom>
              <a:avLst/>
              <a:gdLst>
                <a:gd name="T0" fmla="*/ 1 w 34"/>
                <a:gd name="T1" fmla="*/ 10 h 35"/>
                <a:gd name="T2" fmla="*/ 4 w 34"/>
                <a:gd name="T3" fmla="*/ 5 h 35"/>
                <a:gd name="T4" fmla="*/ 10 w 34"/>
                <a:gd name="T5" fmla="*/ 1 h 35"/>
                <a:gd name="T6" fmla="*/ 17 w 34"/>
                <a:gd name="T7" fmla="*/ 0 h 35"/>
                <a:gd name="T8" fmla="*/ 24 w 34"/>
                <a:gd name="T9" fmla="*/ 1 h 35"/>
                <a:gd name="T10" fmla="*/ 29 w 34"/>
                <a:gd name="T11" fmla="*/ 5 h 35"/>
                <a:gd name="T12" fmla="*/ 32 w 34"/>
                <a:gd name="T13" fmla="*/ 10 h 35"/>
                <a:gd name="T14" fmla="*/ 34 w 34"/>
                <a:gd name="T15" fmla="*/ 18 h 35"/>
                <a:gd name="T16" fmla="*/ 32 w 34"/>
                <a:gd name="T17" fmla="*/ 25 h 35"/>
                <a:gd name="T18" fmla="*/ 29 w 34"/>
                <a:gd name="T19" fmla="*/ 30 h 35"/>
                <a:gd name="T20" fmla="*/ 24 w 34"/>
                <a:gd name="T21" fmla="*/ 34 h 35"/>
                <a:gd name="T22" fmla="*/ 17 w 34"/>
                <a:gd name="T23" fmla="*/ 35 h 35"/>
                <a:gd name="T24" fmla="*/ 10 w 34"/>
                <a:gd name="T25" fmla="*/ 34 h 35"/>
                <a:gd name="T26" fmla="*/ 4 w 34"/>
                <a:gd name="T27" fmla="*/ 30 h 35"/>
                <a:gd name="T28" fmla="*/ 1 w 34"/>
                <a:gd name="T29" fmla="*/ 25 h 35"/>
                <a:gd name="T30" fmla="*/ 0 w 34"/>
                <a:gd name="T31" fmla="*/ 18 h 35"/>
                <a:gd name="T32" fmla="*/ 1 w 34"/>
                <a:gd name="T33" fmla="*/ 10 h 35"/>
                <a:gd name="T34" fmla="*/ 8 w 34"/>
                <a:gd name="T35" fmla="*/ 22 h 35"/>
                <a:gd name="T36" fmla="*/ 10 w 34"/>
                <a:gd name="T37" fmla="*/ 25 h 35"/>
                <a:gd name="T38" fmla="*/ 12 w 34"/>
                <a:gd name="T39" fmla="*/ 28 h 35"/>
                <a:gd name="T40" fmla="*/ 17 w 34"/>
                <a:gd name="T41" fmla="*/ 29 h 35"/>
                <a:gd name="T42" fmla="*/ 21 w 34"/>
                <a:gd name="T43" fmla="*/ 28 h 35"/>
                <a:gd name="T44" fmla="*/ 24 w 34"/>
                <a:gd name="T45" fmla="*/ 25 h 35"/>
                <a:gd name="T46" fmla="*/ 26 w 34"/>
                <a:gd name="T47" fmla="*/ 22 h 35"/>
                <a:gd name="T48" fmla="*/ 26 w 34"/>
                <a:gd name="T49" fmla="*/ 18 h 35"/>
                <a:gd name="T50" fmla="*/ 26 w 34"/>
                <a:gd name="T51" fmla="*/ 13 h 35"/>
                <a:gd name="T52" fmla="*/ 24 w 34"/>
                <a:gd name="T53" fmla="*/ 9 h 35"/>
                <a:gd name="T54" fmla="*/ 21 w 34"/>
                <a:gd name="T55" fmla="*/ 7 h 35"/>
                <a:gd name="T56" fmla="*/ 17 w 34"/>
                <a:gd name="T57" fmla="*/ 6 h 35"/>
                <a:gd name="T58" fmla="*/ 12 w 34"/>
                <a:gd name="T59" fmla="*/ 7 h 35"/>
                <a:gd name="T60" fmla="*/ 10 w 34"/>
                <a:gd name="T61" fmla="*/ 9 h 35"/>
                <a:gd name="T62" fmla="*/ 8 w 34"/>
                <a:gd name="T63" fmla="*/ 13 h 35"/>
                <a:gd name="T64" fmla="*/ 7 w 34"/>
                <a:gd name="T65" fmla="*/ 18 h 35"/>
                <a:gd name="T66" fmla="*/ 8 w 34"/>
                <a:gd name="T67" fmla="*/ 2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35">
                  <a:moveTo>
                    <a:pt x="1" y="10"/>
                  </a:moveTo>
                  <a:cubicBezTo>
                    <a:pt x="2" y="8"/>
                    <a:pt x="3" y="6"/>
                    <a:pt x="4" y="5"/>
                  </a:cubicBezTo>
                  <a:cubicBezTo>
                    <a:pt x="6" y="3"/>
                    <a:pt x="8" y="2"/>
                    <a:pt x="10" y="1"/>
                  </a:cubicBezTo>
                  <a:cubicBezTo>
                    <a:pt x="12" y="0"/>
                    <a:pt x="14" y="0"/>
                    <a:pt x="17" y="0"/>
                  </a:cubicBezTo>
                  <a:cubicBezTo>
                    <a:pt x="19" y="0"/>
                    <a:pt x="22" y="0"/>
                    <a:pt x="24" y="1"/>
                  </a:cubicBezTo>
                  <a:cubicBezTo>
                    <a:pt x="26" y="2"/>
                    <a:pt x="28" y="3"/>
                    <a:pt x="29" y="5"/>
                  </a:cubicBezTo>
                  <a:cubicBezTo>
                    <a:pt x="31" y="6"/>
                    <a:pt x="32" y="8"/>
                    <a:pt x="32" y="10"/>
                  </a:cubicBezTo>
                  <a:cubicBezTo>
                    <a:pt x="33" y="13"/>
                    <a:pt x="34" y="15"/>
                    <a:pt x="34" y="18"/>
                  </a:cubicBezTo>
                  <a:cubicBezTo>
                    <a:pt x="34" y="20"/>
                    <a:pt x="33" y="22"/>
                    <a:pt x="32" y="25"/>
                  </a:cubicBezTo>
                  <a:cubicBezTo>
                    <a:pt x="32" y="27"/>
                    <a:pt x="31" y="29"/>
                    <a:pt x="29" y="30"/>
                  </a:cubicBezTo>
                  <a:cubicBezTo>
                    <a:pt x="28" y="32"/>
                    <a:pt x="26" y="33"/>
                    <a:pt x="24" y="34"/>
                  </a:cubicBezTo>
                  <a:cubicBezTo>
                    <a:pt x="22" y="35"/>
                    <a:pt x="19" y="35"/>
                    <a:pt x="17" y="35"/>
                  </a:cubicBezTo>
                  <a:cubicBezTo>
                    <a:pt x="14" y="35"/>
                    <a:pt x="12" y="35"/>
                    <a:pt x="10" y="34"/>
                  </a:cubicBezTo>
                  <a:cubicBezTo>
                    <a:pt x="8" y="33"/>
                    <a:pt x="6" y="32"/>
                    <a:pt x="4" y="30"/>
                  </a:cubicBezTo>
                  <a:cubicBezTo>
                    <a:pt x="3" y="29"/>
                    <a:pt x="2" y="27"/>
                    <a:pt x="1" y="25"/>
                  </a:cubicBezTo>
                  <a:cubicBezTo>
                    <a:pt x="0" y="22"/>
                    <a:pt x="0" y="20"/>
                    <a:pt x="0" y="18"/>
                  </a:cubicBezTo>
                  <a:cubicBezTo>
                    <a:pt x="0" y="15"/>
                    <a:pt x="0" y="13"/>
                    <a:pt x="1" y="10"/>
                  </a:cubicBezTo>
                  <a:close/>
                  <a:moveTo>
                    <a:pt x="8" y="22"/>
                  </a:moveTo>
                  <a:cubicBezTo>
                    <a:pt x="8" y="23"/>
                    <a:pt x="9" y="24"/>
                    <a:pt x="10" y="25"/>
                  </a:cubicBezTo>
                  <a:cubicBezTo>
                    <a:pt x="10" y="27"/>
                    <a:pt x="11" y="27"/>
                    <a:pt x="12" y="28"/>
                  </a:cubicBezTo>
                  <a:cubicBezTo>
                    <a:pt x="14" y="29"/>
                    <a:pt x="15" y="29"/>
                    <a:pt x="17" y="29"/>
                  </a:cubicBezTo>
                  <a:cubicBezTo>
                    <a:pt x="18" y="29"/>
                    <a:pt x="20" y="29"/>
                    <a:pt x="21" y="28"/>
                  </a:cubicBezTo>
                  <a:cubicBezTo>
                    <a:pt x="22" y="27"/>
                    <a:pt x="23" y="27"/>
                    <a:pt x="24" y="25"/>
                  </a:cubicBezTo>
                  <a:cubicBezTo>
                    <a:pt x="25" y="24"/>
                    <a:pt x="25" y="23"/>
                    <a:pt x="26" y="22"/>
                  </a:cubicBezTo>
                  <a:cubicBezTo>
                    <a:pt x="26" y="20"/>
                    <a:pt x="26" y="19"/>
                    <a:pt x="26" y="18"/>
                  </a:cubicBezTo>
                  <a:cubicBezTo>
                    <a:pt x="26" y="16"/>
                    <a:pt x="26" y="15"/>
                    <a:pt x="26" y="13"/>
                  </a:cubicBezTo>
                  <a:cubicBezTo>
                    <a:pt x="25" y="12"/>
                    <a:pt x="25" y="11"/>
                    <a:pt x="24" y="9"/>
                  </a:cubicBezTo>
                  <a:cubicBezTo>
                    <a:pt x="23" y="8"/>
                    <a:pt x="22" y="7"/>
                    <a:pt x="21" y="7"/>
                  </a:cubicBezTo>
                  <a:cubicBezTo>
                    <a:pt x="20" y="6"/>
                    <a:pt x="18" y="6"/>
                    <a:pt x="17" y="6"/>
                  </a:cubicBezTo>
                  <a:cubicBezTo>
                    <a:pt x="15" y="6"/>
                    <a:pt x="14" y="6"/>
                    <a:pt x="12" y="7"/>
                  </a:cubicBezTo>
                  <a:cubicBezTo>
                    <a:pt x="11" y="7"/>
                    <a:pt x="10" y="8"/>
                    <a:pt x="10" y="9"/>
                  </a:cubicBezTo>
                  <a:cubicBezTo>
                    <a:pt x="9" y="11"/>
                    <a:pt x="8" y="12"/>
                    <a:pt x="8" y="13"/>
                  </a:cubicBezTo>
                  <a:cubicBezTo>
                    <a:pt x="8" y="15"/>
                    <a:pt x="7" y="16"/>
                    <a:pt x="7" y="18"/>
                  </a:cubicBezTo>
                  <a:cubicBezTo>
                    <a:pt x="7" y="19"/>
                    <a:pt x="8" y="20"/>
                    <a:pt x="8"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78">
              <a:extLst>
                <a:ext uri="{FF2B5EF4-FFF2-40B4-BE49-F238E27FC236}">
                  <a16:creationId xmlns="" xmlns:a16="http://schemas.microsoft.com/office/drawing/2014/main" id="{F4D5E4A3-1253-4DE2-B681-BD16C876FB0F}"/>
                </a:ext>
              </a:extLst>
            </p:cNvPr>
            <p:cNvSpPr>
              <a:spLocks/>
            </p:cNvSpPr>
            <p:nvPr/>
          </p:nvSpPr>
          <p:spPr bwMode="auto">
            <a:xfrm>
              <a:off x="3326" y="2381"/>
              <a:ext cx="64" cy="94"/>
            </a:xfrm>
            <a:custGeom>
              <a:avLst/>
              <a:gdLst>
                <a:gd name="T0" fmla="*/ 21 w 64"/>
                <a:gd name="T1" fmla="*/ 0 h 94"/>
                <a:gd name="T2" fmla="*/ 21 w 64"/>
                <a:gd name="T3" fmla="*/ 75 h 94"/>
                <a:gd name="T4" fmla="*/ 64 w 64"/>
                <a:gd name="T5" fmla="*/ 75 h 94"/>
                <a:gd name="T6" fmla="*/ 64 w 64"/>
                <a:gd name="T7" fmla="*/ 94 h 94"/>
                <a:gd name="T8" fmla="*/ 0 w 64"/>
                <a:gd name="T9" fmla="*/ 94 h 94"/>
                <a:gd name="T10" fmla="*/ 0 w 64"/>
                <a:gd name="T11" fmla="*/ 0 h 94"/>
                <a:gd name="T12" fmla="*/ 21 w 64"/>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64" h="94">
                  <a:moveTo>
                    <a:pt x="21" y="0"/>
                  </a:moveTo>
                  <a:lnTo>
                    <a:pt x="21" y="75"/>
                  </a:lnTo>
                  <a:lnTo>
                    <a:pt x="64" y="75"/>
                  </a:lnTo>
                  <a:lnTo>
                    <a:pt x="64" y="94"/>
                  </a:lnTo>
                  <a:lnTo>
                    <a:pt x="0" y="94"/>
                  </a:lnTo>
                  <a:lnTo>
                    <a:pt x="0" y="0"/>
                  </a:lnTo>
                  <a:lnTo>
                    <a:pt x="2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Rectangle 79">
              <a:extLst>
                <a:ext uri="{FF2B5EF4-FFF2-40B4-BE49-F238E27FC236}">
                  <a16:creationId xmlns="" xmlns:a16="http://schemas.microsoft.com/office/drawing/2014/main" id="{96851451-BC7B-4F65-A6B3-76B7EBB29A7E}"/>
                </a:ext>
              </a:extLst>
            </p:cNvPr>
            <p:cNvSpPr>
              <a:spLocks noChangeArrowheads="1"/>
            </p:cNvSpPr>
            <p:nvPr/>
          </p:nvSpPr>
          <p:spPr bwMode="auto">
            <a:xfrm>
              <a:off x="3441" y="2381"/>
              <a:ext cx="22" cy="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80">
              <a:extLst>
                <a:ext uri="{FF2B5EF4-FFF2-40B4-BE49-F238E27FC236}">
                  <a16:creationId xmlns="" xmlns:a16="http://schemas.microsoft.com/office/drawing/2014/main" id="{E0811AAF-9C41-41A6-AFCB-012B9C08B5D3}"/>
                </a:ext>
              </a:extLst>
            </p:cNvPr>
            <p:cNvSpPr>
              <a:spLocks/>
            </p:cNvSpPr>
            <p:nvPr/>
          </p:nvSpPr>
          <p:spPr bwMode="auto">
            <a:xfrm>
              <a:off x="3514" y="2381"/>
              <a:ext cx="85" cy="94"/>
            </a:xfrm>
            <a:custGeom>
              <a:avLst/>
              <a:gdLst>
                <a:gd name="T0" fmla="*/ 24 w 32"/>
                <a:gd name="T1" fmla="*/ 9 h 35"/>
                <a:gd name="T2" fmla="*/ 22 w 32"/>
                <a:gd name="T3" fmla="*/ 8 h 35"/>
                <a:gd name="T4" fmla="*/ 20 w 32"/>
                <a:gd name="T5" fmla="*/ 6 h 35"/>
                <a:gd name="T6" fmla="*/ 17 w 32"/>
                <a:gd name="T7" fmla="*/ 6 h 35"/>
                <a:gd name="T8" fmla="*/ 13 w 32"/>
                <a:gd name="T9" fmla="*/ 7 h 35"/>
                <a:gd name="T10" fmla="*/ 10 w 32"/>
                <a:gd name="T11" fmla="*/ 9 h 35"/>
                <a:gd name="T12" fmla="*/ 8 w 32"/>
                <a:gd name="T13" fmla="*/ 13 h 35"/>
                <a:gd name="T14" fmla="*/ 8 w 32"/>
                <a:gd name="T15" fmla="*/ 18 h 35"/>
                <a:gd name="T16" fmla="*/ 8 w 32"/>
                <a:gd name="T17" fmla="*/ 22 h 35"/>
                <a:gd name="T18" fmla="*/ 10 w 32"/>
                <a:gd name="T19" fmla="*/ 25 h 35"/>
                <a:gd name="T20" fmla="*/ 13 w 32"/>
                <a:gd name="T21" fmla="*/ 28 h 35"/>
                <a:gd name="T22" fmla="*/ 17 w 32"/>
                <a:gd name="T23" fmla="*/ 29 h 35"/>
                <a:gd name="T24" fmla="*/ 22 w 32"/>
                <a:gd name="T25" fmla="*/ 27 h 35"/>
                <a:gd name="T26" fmla="*/ 25 w 32"/>
                <a:gd name="T27" fmla="*/ 21 h 35"/>
                <a:gd name="T28" fmla="*/ 32 w 32"/>
                <a:gd name="T29" fmla="*/ 21 h 35"/>
                <a:gd name="T30" fmla="*/ 30 w 32"/>
                <a:gd name="T31" fmla="*/ 27 h 35"/>
                <a:gd name="T32" fmla="*/ 27 w 32"/>
                <a:gd name="T33" fmla="*/ 32 h 35"/>
                <a:gd name="T34" fmla="*/ 23 w 32"/>
                <a:gd name="T35" fmla="*/ 34 h 35"/>
                <a:gd name="T36" fmla="*/ 17 w 32"/>
                <a:gd name="T37" fmla="*/ 35 h 35"/>
                <a:gd name="T38" fmla="*/ 10 w 32"/>
                <a:gd name="T39" fmla="*/ 34 h 35"/>
                <a:gd name="T40" fmla="*/ 5 w 32"/>
                <a:gd name="T41" fmla="*/ 30 h 35"/>
                <a:gd name="T42" fmla="*/ 1 w 32"/>
                <a:gd name="T43" fmla="*/ 25 h 35"/>
                <a:gd name="T44" fmla="*/ 0 w 32"/>
                <a:gd name="T45" fmla="*/ 18 h 35"/>
                <a:gd name="T46" fmla="*/ 1 w 32"/>
                <a:gd name="T47" fmla="*/ 10 h 35"/>
                <a:gd name="T48" fmla="*/ 5 w 32"/>
                <a:gd name="T49" fmla="*/ 5 h 35"/>
                <a:gd name="T50" fmla="*/ 10 w 32"/>
                <a:gd name="T51" fmla="*/ 1 h 35"/>
                <a:gd name="T52" fmla="*/ 17 w 32"/>
                <a:gd name="T53" fmla="*/ 0 h 35"/>
                <a:gd name="T54" fmla="*/ 22 w 32"/>
                <a:gd name="T55" fmla="*/ 0 h 35"/>
                <a:gd name="T56" fmla="*/ 27 w 32"/>
                <a:gd name="T57" fmla="*/ 3 h 35"/>
                <a:gd name="T58" fmla="*/ 30 w 32"/>
                <a:gd name="T59" fmla="*/ 7 h 35"/>
                <a:gd name="T60" fmla="*/ 32 w 32"/>
                <a:gd name="T61" fmla="*/ 12 h 35"/>
                <a:gd name="T62" fmla="*/ 24 w 32"/>
                <a:gd name="T63" fmla="*/ 12 h 35"/>
                <a:gd name="T64" fmla="*/ 24 w 32"/>
                <a:gd name="T65"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 h="35">
                  <a:moveTo>
                    <a:pt x="24" y="9"/>
                  </a:moveTo>
                  <a:cubicBezTo>
                    <a:pt x="23" y="9"/>
                    <a:pt x="23" y="8"/>
                    <a:pt x="22" y="8"/>
                  </a:cubicBezTo>
                  <a:cubicBezTo>
                    <a:pt x="21" y="7"/>
                    <a:pt x="20" y="7"/>
                    <a:pt x="20" y="6"/>
                  </a:cubicBezTo>
                  <a:cubicBezTo>
                    <a:pt x="19" y="6"/>
                    <a:pt x="18" y="6"/>
                    <a:pt x="17" y="6"/>
                  </a:cubicBezTo>
                  <a:cubicBezTo>
                    <a:pt x="15" y="6"/>
                    <a:pt x="14" y="6"/>
                    <a:pt x="13" y="7"/>
                  </a:cubicBezTo>
                  <a:cubicBezTo>
                    <a:pt x="11" y="7"/>
                    <a:pt x="10" y="8"/>
                    <a:pt x="10" y="9"/>
                  </a:cubicBezTo>
                  <a:cubicBezTo>
                    <a:pt x="9" y="11"/>
                    <a:pt x="8" y="12"/>
                    <a:pt x="8" y="13"/>
                  </a:cubicBezTo>
                  <a:cubicBezTo>
                    <a:pt x="8" y="15"/>
                    <a:pt x="8" y="16"/>
                    <a:pt x="8" y="18"/>
                  </a:cubicBezTo>
                  <a:cubicBezTo>
                    <a:pt x="8" y="19"/>
                    <a:pt x="8" y="20"/>
                    <a:pt x="8" y="22"/>
                  </a:cubicBezTo>
                  <a:cubicBezTo>
                    <a:pt x="8" y="23"/>
                    <a:pt x="9" y="24"/>
                    <a:pt x="10" y="25"/>
                  </a:cubicBezTo>
                  <a:cubicBezTo>
                    <a:pt x="10" y="27"/>
                    <a:pt x="11" y="27"/>
                    <a:pt x="13" y="28"/>
                  </a:cubicBezTo>
                  <a:cubicBezTo>
                    <a:pt x="14" y="29"/>
                    <a:pt x="15" y="29"/>
                    <a:pt x="17" y="29"/>
                  </a:cubicBezTo>
                  <a:cubicBezTo>
                    <a:pt x="19" y="29"/>
                    <a:pt x="21" y="28"/>
                    <a:pt x="22" y="27"/>
                  </a:cubicBezTo>
                  <a:cubicBezTo>
                    <a:pt x="24" y="26"/>
                    <a:pt x="24" y="24"/>
                    <a:pt x="25" y="21"/>
                  </a:cubicBezTo>
                  <a:cubicBezTo>
                    <a:pt x="32" y="21"/>
                    <a:pt x="32" y="21"/>
                    <a:pt x="32" y="21"/>
                  </a:cubicBezTo>
                  <a:cubicBezTo>
                    <a:pt x="32" y="24"/>
                    <a:pt x="31" y="25"/>
                    <a:pt x="30" y="27"/>
                  </a:cubicBezTo>
                  <a:cubicBezTo>
                    <a:pt x="30" y="29"/>
                    <a:pt x="29" y="30"/>
                    <a:pt x="27" y="32"/>
                  </a:cubicBezTo>
                  <a:cubicBezTo>
                    <a:pt x="26" y="33"/>
                    <a:pt x="24" y="34"/>
                    <a:pt x="23" y="34"/>
                  </a:cubicBezTo>
                  <a:cubicBezTo>
                    <a:pt x="21" y="35"/>
                    <a:pt x="19" y="35"/>
                    <a:pt x="17" y="35"/>
                  </a:cubicBezTo>
                  <a:cubicBezTo>
                    <a:pt x="14" y="35"/>
                    <a:pt x="12" y="35"/>
                    <a:pt x="10" y="34"/>
                  </a:cubicBezTo>
                  <a:cubicBezTo>
                    <a:pt x="8" y="33"/>
                    <a:pt x="6" y="32"/>
                    <a:pt x="5" y="30"/>
                  </a:cubicBezTo>
                  <a:cubicBezTo>
                    <a:pt x="3" y="29"/>
                    <a:pt x="2" y="27"/>
                    <a:pt x="1" y="25"/>
                  </a:cubicBezTo>
                  <a:cubicBezTo>
                    <a:pt x="0" y="22"/>
                    <a:pt x="0" y="20"/>
                    <a:pt x="0" y="18"/>
                  </a:cubicBezTo>
                  <a:cubicBezTo>
                    <a:pt x="0" y="15"/>
                    <a:pt x="0" y="13"/>
                    <a:pt x="1" y="10"/>
                  </a:cubicBezTo>
                  <a:cubicBezTo>
                    <a:pt x="2" y="8"/>
                    <a:pt x="3" y="6"/>
                    <a:pt x="5" y="5"/>
                  </a:cubicBezTo>
                  <a:cubicBezTo>
                    <a:pt x="6" y="3"/>
                    <a:pt x="8" y="2"/>
                    <a:pt x="10" y="1"/>
                  </a:cubicBezTo>
                  <a:cubicBezTo>
                    <a:pt x="12" y="0"/>
                    <a:pt x="14" y="0"/>
                    <a:pt x="17" y="0"/>
                  </a:cubicBezTo>
                  <a:cubicBezTo>
                    <a:pt x="19" y="0"/>
                    <a:pt x="21" y="0"/>
                    <a:pt x="22" y="0"/>
                  </a:cubicBezTo>
                  <a:cubicBezTo>
                    <a:pt x="24" y="1"/>
                    <a:pt x="25" y="2"/>
                    <a:pt x="27" y="3"/>
                  </a:cubicBezTo>
                  <a:cubicBezTo>
                    <a:pt x="28" y="4"/>
                    <a:pt x="29" y="5"/>
                    <a:pt x="30" y="7"/>
                  </a:cubicBezTo>
                  <a:cubicBezTo>
                    <a:pt x="31" y="8"/>
                    <a:pt x="31" y="10"/>
                    <a:pt x="32" y="12"/>
                  </a:cubicBezTo>
                  <a:cubicBezTo>
                    <a:pt x="24" y="12"/>
                    <a:pt x="24" y="12"/>
                    <a:pt x="24" y="12"/>
                  </a:cubicBezTo>
                  <a:cubicBezTo>
                    <a:pt x="24" y="11"/>
                    <a:pt x="24" y="10"/>
                    <a:pt x="24"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81">
              <a:extLst>
                <a:ext uri="{FF2B5EF4-FFF2-40B4-BE49-F238E27FC236}">
                  <a16:creationId xmlns="" xmlns:a16="http://schemas.microsoft.com/office/drawing/2014/main" id="{028C495F-D40A-415A-B6FA-44F2ACF82B64}"/>
                </a:ext>
              </a:extLst>
            </p:cNvPr>
            <p:cNvSpPr>
              <a:spLocks/>
            </p:cNvSpPr>
            <p:nvPr/>
          </p:nvSpPr>
          <p:spPr bwMode="auto">
            <a:xfrm>
              <a:off x="3642" y="2381"/>
              <a:ext cx="89" cy="94"/>
            </a:xfrm>
            <a:custGeom>
              <a:avLst/>
              <a:gdLst>
                <a:gd name="T0" fmla="*/ 0 w 89"/>
                <a:gd name="T1" fmla="*/ 0 h 94"/>
                <a:gd name="T2" fmla="*/ 22 w 89"/>
                <a:gd name="T3" fmla="*/ 0 h 94"/>
                <a:gd name="T4" fmla="*/ 43 w 89"/>
                <a:gd name="T5" fmla="*/ 37 h 94"/>
                <a:gd name="T6" fmla="*/ 64 w 89"/>
                <a:gd name="T7" fmla="*/ 0 h 94"/>
                <a:gd name="T8" fmla="*/ 89 w 89"/>
                <a:gd name="T9" fmla="*/ 0 h 94"/>
                <a:gd name="T10" fmla="*/ 54 w 89"/>
                <a:gd name="T11" fmla="*/ 56 h 94"/>
                <a:gd name="T12" fmla="*/ 54 w 89"/>
                <a:gd name="T13" fmla="*/ 94 h 94"/>
                <a:gd name="T14" fmla="*/ 32 w 89"/>
                <a:gd name="T15" fmla="*/ 94 h 94"/>
                <a:gd name="T16" fmla="*/ 32 w 89"/>
                <a:gd name="T17" fmla="*/ 56 h 94"/>
                <a:gd name="T18" fmla="*/ 0 w 89"/>
                <a:gd name="T1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94">
                  <a:moveTo>
                    <a:pt x="0" y="0"/>
                  </a:moveTo>
                  <a:lnTo>
                    <a:pt x="22" y="0"/>
                  </a:lnTo>
                  <a:lnTo>
                    <a:pt x="43" y="37"/>
                  </a:lnTo>
                  <a:lnTo>
                    <a:pt x="64" y="0"/>
                  </a:lnTo>
                  <a:lnTo>
                    <a:pt x="89" y="0"/>
                  </a:lnTo>
                  <a:lnTo>
                    <a:pt x="54" y="56"/>
                  </a:lnTo>
                  <a:lnTo>
                    <a:pt x="54" y="94"/>
                  </a:lnTo>
                  <a:lnTo>
                    <a:pt x="32" y="94"/>
                  </a:lnTo>
                  <a:lnTo>
                    <a:pt x="32" y="56"/>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2">
              <a:extLst>
                <a:ext uri="{FF2B5EF4-FFF2-40B4-BE49-F238E27FC236}">
                  <a16:creationId xmlns="" xmlns:a16="http://schemas.microsoft.com/office/drawing/2014/main" id="{8270631F-1EAD-4F21-AF8C-5AA99B1B3F5C}"/>
                </a:ext>
              </a:extLst>
            </p:cNvPr>
            <p:cNvSpPr>
              <a:spLocks noChangeArrowheads="1"/>
            </p:cNvSpPr>
            <p:nvPr/>
          </p:nvSpPr>
          <p:spPr bwMode="auto">
            <a:xfrm>
              <a:off x="2461" y="2561"/>
              <a:ext cx="10" cy="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83">
              <a:extLst>
                <a:ext uri="{FF2B5EF4-FFF2-40B4-BE49-F238E27FC236}">
                  <a16:creationId xmlns="" xmlns:a16="http://schemas.microsoft.com/office/drawing/2014/main" id="{A70207BE-C74C-4666-AF7F-72A9606069F4}"/>
                </a:ext>
              </a:extLst>
            </p:cNvPr>
            <p:cNvSpPr>
              <a:spLocks/>
            </p:cNvSpPr>
            <p:nvPr/>
          </p:nvSpPr>
          <p:spPr bwMode="auto">
            <a:xfrm>
              <a:off x="2525" y="2561"/>
              <a:ext cx="67" cy="86"/>
            </a:xfrm>
            <a:custGeom>
              <a:avLst/>
              <a:gdLst>
                <a:gd name="T0" fmla="*/ 11 w 67"/>
                <a:gd name="T1" fmla="*/ 0 h 86"/>
                <a:gd name="T2" fmla="*/ 56 w 67"/>
                <a:gd name="T3" fmla="*/ 70 h 86"/>
                <a:gd name="T4" fmla="*/ 56 w 67"/>
                <a:gd name="T5" fmla="*/ 70 h 86"/>
                <a:gd name="T6" fmla="*/ 56 w 67"/>
                <a:gd name="T7" fmla="*/ 0 h 86"/>
                <a:gd name="T8" fmla="*/ 67 w 67"/>
                <a:gd name="T9" fmla="*/ 0 h 86"/>
                <a:gd name="T10" fmla="*/ 67 w 67"/>
                <a:gd name="T11" fmla="*/ 86 h 86"/>
                <a:gd name="T12" fmla="*/ 54 w 67"/>
                <a:gd name="T13" fmla="*/ 86 h 86"/>
                <a:gd name="T14" fmla="*/ 11 w 67"/>
                <a:gd name="T15" fmla="*/ 16 h 86"/>
                <a:gd name="T16" fmla="*/ 11 w 67"/>
                <a:gd name="T17" fmla="*/ 16 h 86"/>
                <a:gd name="T18" fmla="*/ 11 w 67"/>
                <a:gd name="T19" fmla="*/ 86 h 86"/>
                <a:gd name="T20" fmla="*/ 0 w 67"/>
                <a:gd name="T21" fmla="*/ 86 h 86"/>
                <a:gd name="T22" fmla="*/ 0 w 67"/>
                <a:gd name="T23" fmla="*/ 0 h 86"/>
                <a:gd name="T24" fmla="*/ 11 w 6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86">
                  <a:moveTo>
                    <a:pt x="11" y="0"/>
                  </a:moveTo>
                  <a:lnTo>
                    <a:pt x="56" y="70"/>
                  </a:lnTo>
                  <a:lnTo>
                    <a:pt x="56" y="70"/>
                  </a:lnTo>
                  <a:lnTo>
                    <a:pt x="56" y="0"/>
                  </a:lnTo>
                  <a:lnTo>
                    <a:pt x="67" y="0"/>
                  </a:lnTo>
                  <a:lnTo>
                    <a:pt x="67" y="86"/>
                  </a:lnTo>
                  <a:lnTo>
                    <a:pt x="54" y="86"/>
                  </a:lnTo>
                  <a:lnTo>
                    <a:pt x="11" y="16"/>
                  </a:lnTo>
                  <a:lnTo>
                    <a:pt x="11" y="16"/>
                  </a:lnTo>
                  <a:lnTo>
                    <a:pt x="11" y="86"/>
                  </a:lnTo>
                  <a:lnTo>
                    <a:pt x="0" y="86"/>
                  </a:lnTo>
                  <a:lnTo>
                    <a:pt x="0" y="0"/>
                  </a:lnTo>
                  <a:lnTo>
                    <a:pt x="1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84">
              <a:extLst>
                <a:ext uri="{FF2B5EF4-FFF2-40B4-BE49-F238E27FC236}">
                  <a16:creationId xmlns="" xmlns:a16="http://schemas.microsoft.com/office/drawing/2014/main" id="{AA6F4892-C4A7-481F-BBA5-2FCF8AFC5F46}"/>
                </a:ext>
              </a:extLst>
            </p:cNvPr>
            <p:cNvSpPr>
              <a:spLocks/>
            </p:cNvSpPr>
            <p:nvPr/>
          </p:nvSpPr>
          <p:spPr bwMode="auto">
            <a:xfrm>
              <a:off x="2637" y="2558"/>
              <a:ext cx="67" cy="89"/>
            </a:xfrm>
            <a:custGeom>
              <a:avLst/>
              <a:gdLst>
                <a:gd name="T0" fmla="*/ 18 w 25"/>
                <a:gd name="T1" fmla="*/ 5 h 33"/>
                <a:gd name="T2" fmla="*/ 12 w 25"/>
                <a:gd name="T3" fmla="*/ 4 h 33"/>
                <a:gd name="T4" fmla="*/ 10 w 25"/>
                <a:gd name="T5" fmla="*/ 4 h 33"/>
                <a:gd name="T6" fmla="*/ 7 w 25"/>
                <a:gd name="T7" fmla="*/ 5 h 33"/>
                <a:gd name="T8" fmla="*/ 6 w 25"/>
                <a:gd name="T9" fmla="*/ 7 h 33"/>
                <a:gd name="T10" fmla="*/ 5 w 25"/>
                <a:gd name="T11" fmla="*/ 9 h 33"/>
                <a:gd name="T12" fmla="*/ 6 w 25"/>
                <a:gd name="T13" fmla="*/ 12 h 33"/>
                <a:gd name="T14" fmla="*/ 8 w 25"/>
                <a:gd name="T15" fmla="*/ 13 h 33"/>
                <a:gd name="T16" fmla="*/ 12 w 25"/>
                <a:gd name="T17" fmla="*/ 14 h 33"/>
                <a:gd name="T18" fmla="*/ 15 w 25"/>
                <a:gd name="T19" fmla="*/ 15 h 33"/>
                <a:gd name="T20" fmla="*/ 19 w 25"/>
                <a:gd name="T21" fmla="*/ 16 h 33"/>
                <a:gd name="T22" fmla="*/ 22 w 25"/>
                <a:gd name="T23" fmla="*/ 18 h 33"/>
                <a:gd name="T24" fmla="*/ 24 w 25"/>
                <a:gd name="T25" fmla="*/ 20 h 33"/>
                <a:gd name="T26" fmla="*/ 25 w 25"/>
                <a:gd name="T27" fmla="*/ 24 h 33"/>
                <a:gd name="T28" fmla="*/ 24 w 25"/>
                <a:gd name="T29" fmla="*/ 28 h 33"/>
                <a:gd name="T30" fmla="*/ 21 w 25"/>
                <a:gd name="T31" fmla="*/ 31 h 33"/>
                <a:gd name="T32" fmla="*/ 17 w 25"/>
                <a:gd name="T33" fmla="*/ 33 h 33"/>
                <a:gd name="T34" fmla="*/ 13 w 25"/>
                <a:gd name="T35" fmla="*/ 33 h 33"/>
                <a:gd name="T36" fmla="*/ 8 w 25"/>
                <a:gd name="T37" fmla="*/ 33 h 33"/>
                <a:gd name="T38" fmla="*/ 4 w 25"/>
                <a:gd name="T39" fmla="*/ 31 h 33"/>
                <a:gd name="T40" fmla="*/ 1 w 25"/>
                <a:gd name="T41" fmla="*/ 27 h 33"/>
                <a:gd name="T42" fmla="*/ 0 w 25"/>
                <a:gd name="T43" fmla="*/ 22 h 33"/>
                <a:gd name="T44" fmla="*/ 4 w 25"/>
                <a:gd name="T45" fmla="*/ 22 h 33"/>
                <a:gd name="T46" fmla="*/ 5 w 25"/>
                <a:gd name="T47" fmla="*/ 26 h 33"/>
                <a:gd name="T48" fmla="*/ 7 w 25"/>
                <a:gd name="T49" fmla="*/ 28 h 33"/>
                <a:gd name="T50" fmla="*/ 10 w 25"/>
                <a:gd name="T51" fmla="*/ 29 h 33"/>
                <a:gd name="T52" fmla="*/ 13 w 25"/>
                <a:gd name="T53" fmla="*/ 30 h 33"/>
                <a:gd name="T54" fmla="*/ 16 w 25"/>
                <a:gd name="T55" fmla="*/ 30 h 33"/>
                <a:gd name="T56" fmla="*/ 19 w 25"/>
                <a:gd name="T57" fmla="*/ 29 h 33"/>
                <a:gd name="T58" fmla="*/ 20 w 25"/>
                <a:gd name="T59" fmla="*/ 27 h 33"/>
                <a:gd name="T60" fmla="*/ 21 w 25"/>
                <a:gd name="T61" fmla="*/ 24 h 33"/>
                <a:gd name="T62" fmla="*/ 20 w 25"/>
                <a:gd name="T63" fmla="*/ 21 h 33"/>
                <a:gd name="T64" fmla="*/ 18 w 25"/>
                <a:gd name="T65" fmla="*/ 20 h 33"/>
                <a:gd name="T66" fmla="*/ 15 w 25"/>
                <a:gd name="T67" fmla="*/ 19 h 33"/>
                <a:gd name="T68" fmla="*/ 11 w 25"/>
                <a:gd name="T69" fmla="*/ 18 h 33"/>
                <a:gd name="T70" fmla="*/ 7 w 25"/>
                <a:gd name="T71" fmla="*/ 17 h 33"/>
                <a:gd name="T72" fmla="*/ 4 w 25"/>
                <a:gd name="T73" fmla="*/ 16 h 33"/>
                <a:gd name="T74" fmla="*/ 2 w 25"/>
                <a:gd name="T75" fmla="*/ 13 h 33"/>
                <a:gd name="T76" fmla="*/ 1 w 25"/>
                <a:gd name="T77" fmla="*/ 10 h 33"/>
                <a:gd name="T78" fmla="*/ 2 w 25"/>
                <a:gd name="T79" fmla="*/ 6 h 33"/>
                <a:gd name="T80" fmla="*/ 5 w 25"/>
                <a:gd name="T81" fmla="*/ 3 h 33"/>
                <a:gd name="T82" fmla="*/ 8 w 25"/>
                <a:gd name="T83" fmla="*/ 1 h 33"/>
                <a:gd name="T84" fmla="*/ 12 w 25"/>
                <a:gd name="T85" fmla="*/ 0 h 33"/>
                <a:gd name="T86" fmla="*/ 17 w 25"/>
                <a:gd name="T87" fmla="*/ 1 h 33"/>
                <a:gd name="T88" fmla="*/ 21 w 25"/>
                <a:gd name="T89" fmla="*/ 3 h 33"/>
                <a:gd name="T90" fmla="*/ 23 w 25"/>
                <a:gd name="T91" fmla="*/ 6 h 33"/>
                <a:gd name="T92" fmla="*/ 24 w 25"/>
                <a:gd name="T93" fmla="*/ 10 h 33"/>
                <a:gd name="T94" fmla="*/ 20 w 25"/>
                <a:gd name="T95" fmla="*/ 10 h 33"/>
                <a:gd name="T96" fmla="*/ 18 w 25"/>
                <a:gd name="T97" fmla="*/ 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 h="33">
                  <a:moveTo>
                    <a:pt x="18" y="5"/>
                  </a:moveTo>
                  <a:cubicBezTo>
                    <a:pt x="16" y="4"/>
                    <a:pt x="14" y="4"/>
                    <a:pt x="12" y="4"/>
                  </a:cubicBezTo>
                  <a:cubicBezTo>
                    <a:pt x="11" y="4"/>
                    <a:pt x="11" y="4"/>
                    <a:pt x="10" y="4"/>
                  </a:cubicBezTo>
                  <a:cubicBezTo>
                    <a:pt x="9" y="4"/>
                    <a:pt x="8" y="5"/>
                    <a:pt x="7" y="5"/>
                  </a:cubicBezTo>
                  <a:cubicBezTo>
                    <a:pt x="7" y="6"/>
                    <a:pt x="6" y="6"/>
                    <a:pt x="6" y="7"/>
                  </a:cubicBezTo>
                  <a:cubicBezTo>
                    <a:pt x="5" y="7"/>
                    <a:pt x="5" y="8"/>
                    <a:pt x="5" y="9"/>
                  </a:cubicBezTo>
                  <a:cubicBezTo>
                    <a:pt x="5" y="10"/>
                    <a:pt x="6" y="11"/>
                    <a:pt x="6" y="12"/>
                  </a:cubicBezTo>
                  <a:cubicBezTo>
                    <a:pt x="7" y="12"/>
                    <a:pt x="7" y="13"/>
                    <a:pt x="8" y="13"/>
                  </a:cubicBezTo>
                  <a:cubicBezTo>
                    <a:pt x="9" y="14"/>
                    <a:pt x="10" y="14"/>
                    <a:pt x="12" y="14"/>
                  </a:cubicBezTo>
                  <a:cubicBezTo>
                    <a:pt x="13" y="14"/>
                    <a:pt x="14" y="15"/>
                    <a:pt x="15" y="15"/>
                  </a:cubicBezTo>
                  <a:cubicBezTo>
                    <a:pt x="17" y="15"/>
                    <a:pt x="18" y="16"/>
                    <a:pt x="19" y="16"/>
                  </a:cubicBezTo>
                  <a:cubicBezTo>
                    <a:pt x="20" y="16"/>
                    <a:pt x="21" y="17"/>
                    <a:pt x="22" y="18"/>
                  </a:cubicBezTo>
                  <a:cubicBezTo>
                    <a:pt x="23" y="18"/>
                    <a:pt x="24" y="19"/>
                    <a:pt x="24" y="20"/>
                  </a:cubicBezTo>
                  <a:cubicBezTo>
                    <a:pt x="25" y="21"/>
                    <a:pt x="25" y="22"/>
                    <a:pt x="25" y="24"/>
                  </a:cubicBezTo>
                  <a:cubicBezTo>
                    <a:pt x="25" y="26"/>
                    <a:pt x="25" y="27"/>
                    <a:pt x="24" y="28"/>
                  </a:cubicBezTo>
                  <a:cubicBezTo>
                    <a:pt x="23" y="29"/>
                    <a:pt x="23" y="30"/>
                    <a:pt x="21" y="31"/>
                  </a:cubicBezTo>
                  <a:cubicBezTo>
                    <a:pt x="20" y="32"/>
                    <a:pt x="19" y="32"/>
                    <a:pt x="17" y="33"/>
                  </a:cubicBezTo>
                  <a:cubicBezTo>
                    <a:pt x="16" y="33"/>
                    <a:pt x="14" y="33"/>
                    <a:pt x="13" y="33"/>
                  </a:cubicBezTo>
                  <a:cubicBezTo>
                    <a:pt x="11" y="33"/>
                    <a:pt x="10" y="33"/>
                    <a:pt x="8" y="33"/>
                  </a:cubicBezTo>
                  <a:cubicBezTo>
                    <a:pt x="6" y="32"/>
                    <a:pt x="5" y="32"/>
                    <a:pt x="4" y="31"/>
                  </a:cubicBezTo>
                  <a:cubicBezTo>
                    <a:pt x="3" y="30"/>
                    <a:pt x="2" y="29"/>
                    <a:pt x="1" y="27"/>
                  </a:cubicBezTo>
                  <a:cubicBezTo>
                    <a:pt x="0" y="26"/>
                    <a:pt x="0" y="24"/>
                    <a:pt x="0" y="22"/>
                  </a:cubicBezTo>
                  <a:cubicBezTo>
                    <a:pt x="4" y="22"/>
                    <a:pt x="4" y="22"/>
                    <a:pt x="4" y="22"/>
                  </a:cubicBezTo>
                  <a:cubicBezTo>
                    <a:pt x="4" y="24"/>
                    <a:pt x="4" y="25"/>
                    <a:pt x="5" y="26"/>
                  </a:cubicBezTo>
                  <a:cubicBezTo>
                    <a:pt x="5" y="27"/>
                    <a:pt x="6" y="27"/>
                    <a:pt x="7" y="28"/>
                  </a:cubicBezTo>
                  <a:cubicBezTo>
                    <a:pt x="8" y="29"/>
                    <a:pt x="9" y="29"/>
                    <a:pt x="10" y="29"/>
                  </a:cubicBezTo>
                  <a:cubicBezTo>
                    <a:pt x="11" y="30"/>
                    <a:pt x="12" y="30"/>
                    <a:pt x="13" y="30"/>
                  </a:cubicBezTo>
                  <a:cubicBezTo>
                    <a:pt x="14" y="30"/>
                    <a:pt x="15" y="30"/>
                    <a:pt x="16" y="30"/>
                  </a:cubicBezTo>
                  <a:cubicBezTo>
                    <a:pt x="17" y="29"/>
                    <a:pt x="18" y="29"/>
                    <a:pt x="19" y="29"/>
                  </a:cubicBezTo>
                  <a:cubicBezTo>
                    <a:pt x="19" y="28"/>
                    <a:pt x="20" y="28"/>
                    <a:pt x="20" y="27"/>
                  </a:cubicBezTo>
                  <a:cubicBezTo>
                    <a:pt x="21" y="26"/>
                    <a:pt x="21" y="25"/>
                    <a:pt x="21" y="24"/>
                  </a:cubicBezTo>
                  <a:cubicBezTo>
                    <a:pt x="21" y="23"/>
                    <a:pt x="21" y="22"/>
                    <a:pt x="20" y="21"/>
                  </a:cubicBezTo>
                  <a:cubicBezTo>
                    <a:pt x="20" y="21"/>
                    <a:pt x="19" y="20"/>
                    <a:pt x="18" y="20"/>
                  </a:cubicBezTo>
                  <a:cubicBezTo>
                    <a:pt x="17" y="19"/>
                    <a:pt x="16" y="19"/>
                    <a:pt x="15" y="19"/>
                  </a:cubicBezTo>
                  <a:cubicBezTo>
                    <a:pt x="14" y="19"/>
                    <a:pt x="12" y="18"/>
                    <a:pt x="11" y="18"/>
                  </a:cubicBezTo>
                  <a:cubicBezTo>
                    <a:pt x="10" y="18"/>
                    <a:pt x="9" y="17"/>
                    <a:pt x="7" y="17"/>
                  </a:cubicBezTo>
                  <a:cubicBezTo>
                    <a:pt x="6" y="17"/>
                    <a:pt x="5" y="16"/>
                    <a:pt x="4" y="16"/>
                  </a:cubicBezTo>
                  <a:cubicBezTo>
                    <a:pt x="3" y="15"/>
                    <a:pt x="2" y="14"/>
                    <a:pt x="2" y="13"/>
                  </a:cubicBezTo>
                  <a:cubicBezTo>
                    <a:pt x="1" y="12"/>
                    <a:pt x="1" y="11"/>
                    <a:pt x="1" y="10"/>
                  </a:cubicBezTo>
                  <a:cubicBezTo>
                    <a:pt x="1" y="8"/>
                    <a:pt x="1" y="7"/>
                    <a:pt x="2" y="6"/>
                  </a:cubicBezTo>
                  <a:cubicBezTo>
                    <a:pt x="3" y="4"/>
                    <a:pt x="4" y="3"/>
                    <a:pt x="5" y="3"/>
                  </a:cubicBezTo>
                  <a:cubicBezTo>
                    <a:pt x="6" y="2"/>
                    <a:pt x="7" y="1"/>
                    <a:pt x="8" y="1"/>
                  </a:cubicBezTo>
                  <a:cubicBezTo>
                    <a:pt x="10" y="1"/>
                    <a:pt x="11" y="0"/>
                    <a:pt x="12" y="0"/>
                  </a:cubicBezTo>
                  <a:cubicBezTo>
                    <a:pt x="14" y="0"/>
                    <a:pt x="16" y="1"/>
                    <a:pt x="17" y="1"/>
                  </a:cubicBezTo>
                  <a:cubicBezTo>
                    <a:pt x="18" y="1"/>
                    <a:pt x="20" y="2"/>
                    <a:pt x="21" y="3"/>
                  </a:cubicBezTo>
                  <a:cubicBezTo>
                    <a:pt x="22" y="4"/>
                    <a:pt x="22" y="5"/>
                    <a:pt x="23" y="6"/>
                  </a:cubicBezTo>
                  <a:cubicBezTo>
                    <a:pt x="24" y="7"/>
                    <a:pt x="24" y="9"/>
                    <a:pt x="24" y="10"/>
                  </a:cubicBezTo>
                  <a:cubicBezTo>
                    <a:pt x="20" y="10"/>
                    <a:pt x="20" y="10"/>
                    <a:pt x="20" y="10"/>
                  </a:cubicBezTo>
                  <a:cubicBezTo>
                    <a:pt x="20" y="8"/>
                    <a:pt x="19" y="6"/>
                    <a:pt x="18"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85">
              <a:extLst>
                <a:ext uri="{FF2B5EF4-FFF2-40B4-BE49-F238E27FC236}">
                  <a16:creationId xmlns="" xmlns:a16="http://schemas.microsoft.com/office/drawing/2014/main" id="{2B21DBDD-AD40-4A68-AC8E-4DC7E5FDFCA9}"/>
                </a:ext>
              </a:extLst>
            </p:cNvPr>
            <p:cNvSpPr>
              <a:spLocks/>
            </p:cNvSpPr>
            <p:nvPr/>
          </p:nvSpPr>
          <p:spPr bwMode="auto">
            <a:xfrm>
              <a:off x="2742" y="2561"/>
              <a:ext cx="67" cy="86"/>
            </a:xfrm>
            <a:custGeom>
              <a:avLst/>
              <a:gdLst>
                <a:gd name="T0" fmla="*/ 0 w 67"/>
                <a:gd name="T1" fmla="*/ 10 h 86"/>
                <a:gd name="T2" fmla="*/ 0 w 67"/>
                <a:gd name="T3" fmla="*/ 0 h 86"/>
                <a:gd name="T4" fmla="*/ 67 w 67"/>
                <a:gd name="T5" fmla="*/ 0 h 86"/>
                <a:gd name="T6" fmla="*/ 67 w 67"/>
                <a:gd name="T7" fmla="*/ 10 h 86"/>
                <a:gd name="T8" fmla="*/ 40 w 67"/>
                <a:gd name="T9" fmla="*/ 10 h 86"/>
                <a:gd name="T10" fmla="*/ 40 w 67"/>
                <a:gd name="T11" fmla="*/ 86 h 86"/>
                <a:gd name="T12" fmla="*/ 29 w 67"/>
                <a:gd name="T13" fmla="*/ 86 h 86"/>
                <a:gd name="T14" fmla="*/ 29 w 67"/>
                <a:gd name="T15" fmla="*/ 10 h 86"/>
                <a:gd name="T16" fmla="*/ 0 w 67"/>
                <a:gd name="T17" fmla="*/ 1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86">
                  <a:moveTo>
                    <a:pt x="0" y="10"/>
                  </a:moveTo>
                  <a:lnTo>
                    <a:pt x="0" y="0"/>
                  </a:lnTo>
                  <a:lnTo>
                    <a:pt x="67" y="0"/>
                  </a:lnTo>
                  <a:lnTo>
                    <a:pt x="67" y="10"/>
                  </a:lnTo>
                  <a:lnTo>
                    <a:pt x="40" y="10"/>
                  </a:lnTo>
                  <a:lnTo>
                    <a:pt x="40" y="86"/>
                  </a:lnTo>
                  <a:lnTo>
                    <a:pt x="29" y="86"/>
                  </a:lnTo>
                  <a:lnTo>
                    <a:pt x="29"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86">
              <a:extLst>
                <a:ext uri="{FF2B5EF4-FFF2-40B4-BE49-F238E27FC236}">
                  <a16:creationId xmlns="" xmlns:a16="http://schemas.microsoft.com/office/drawing/2014/main" id="{66703759-B94E-4DC1-8C6B-A4FBA5D2C9C3}"/>
                </a:ext>
              </a:extLst>
            </p:cNvPr>
            <p:cNvSpPr>
              <a:spLocks noChangeArrowheads="1"/>
            </p:cNvSpPr>
            <p:nvPr/>
          </p:nvSpPr>
          <p:spPr bwMode="auto">
            <a:xfrm>
              <a:off x="2852" y="2561"/>
              <a:ext cx="13" cy="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87">
              <a:extLst>
                <a:ext uri="{FF2B5EF4-FFF2-40B4-BE49-F238E27FC236}">
                  <a16:creationId xmlns="" xmlns:a16="http://schemas.microsoft.com/office/drawing/2014/main" id="{470579A1-4F11-43EC-AF26-7B18EBB2539F}"/>
                </a:ext>
              </a:extLst>
            </p:cNvPr>
            <p:cNvSpPr>
              <a:spLocks/>
            </p:cNvSpPr>
            <p:nvPr/>
          </p:nvSpPr>
          <p:spPr bwMode="auto">
            <a:xfrm>
              <a:off x="2908" y="2561"/>
              <a:ext cx="67" cy="86"/>
            </a:xfrm>
            <a:custGeom>
              <a:avLst/>
              <a:gdLst>
                <a:gd name="T0" fmla="*/ 0 w 67"/>
                <a:gd name="T1" fmla="*/ 10 h 86"/>
                <a:gd name="T2" fmla="*/ 0 w 67"/>
                <a:gd name="T3" fmla="*/ 0 h 86"/>
                <a:gd name="T4" fmla="*/ 67 w 67"/>
                <a:gd name="T5" fmla="*/ 0 h 86"/>
                <a:gd name="T6" fmla="*/ 67 w 67"/>
                <a:gd name="T7" fmla="*/ 10 h 86"/>
                <a:gd name="T8" fmla="*/ 38 w 67"/>
                <a:gd name="T9" fmla="*/ 10 h 86"/>
                <a:gd name="T10" fmla="*/ 38 w 67"/>
                <a:gd name="T11" fmla="*/ 86 h 86"/>
                <a:gd name="T12" fmla="*/ 27 w 67"/>
                <a:gd name="T13" fmla="*/ 86 h 86"/>
                <a:gd name="T14" fmla="*/ 27 w 67"/>
                <a:gd name="T15" fmla="*/ 10 h 86"/>
                <a:gd name="T16" fmla="*/ 0 w 67"/>
                <a:gd name="T17" fmla="*/ 1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86">
                  <a:moveTo>
                    <a:pt x="0" y="10"/>
                  </a:moveTo>
                  <a:lnTo>
                    <a:pt x="0" y="0"/>
                  </a:lnTo>
                  <a:lnTo>
                    <a:pt x="67" y="0"/>
                  </a:lnTo>
                  <a:lnTo>
                    <a:pt x="67" y="10"/>
                  </a:lnTo>
                  <a:lnTo>
                    <a:pt x="38" y="10"/>
                  </a:lnTo>
                  <a:lnTo>
                    <a:pt x="38" y="86"/>
                  </a:lnTo>
                  <a:lnTo>
                    <a:pt x="27" y="86"/>
                  </a:lnTo>
                  <a:lnTo>
                    <a:pt x="27"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88">
              <a:extLst>
                <a:ext uri="{FF2B5EF4-FFF2-40B4-BE49-F238E27FC236}">
                  <a16:creationId xmlns="" xmlns:a16="http://schemas.microsoft.com/office/drawing/2014/main" id="{15E59B8E-6B3A-4E00-9963-2BA34DCC96E6}"/>
                </a:ext>
              </a:extLst>
            </p:cNvPr>
            <p:cNvSpPr>
              <a:spLocks/>
            </p:cNvSpPr>
            <p:nvPr/>
          </p:nvSpPr>
          <p:spPr bwMode="auto">
            <a:xfrm>
              <a:off x="3015" y="2561"/>
              <a:ext cx="70" cy="86"/>
            </a:xfrm>
            <a:custGeom>
              <a:avLst/>
              <a:gdLst>
                <a:gd name="T0" fmla="*/ 22 w 26"/>
                <a:gd name="T1" fmla="*/ 29 h 32"/>
                <a:gd name="T2" fmla="*/ 13 w 26"/>
                <a:gd name="T3" fmla="*/ 32 h 32"/>
                <a:gd name="T4" fmla="*/ 4 w 26"/>
                <a:gd name="T5" fmla="*/ 29 h 32"/>
                <a:gd name="T6" fmla="*/ 0 w 26"/>
                <a:gd name="T7" fmla="*/ 20 h 32"/>
                <a:gd name="T8" fmla="*/ 0 w 26"/>
                <a:gd name="T9" fmla="*/ 0 h 32"/>
                <a:gd name="T10" fmla="*/ 5 w 26"/>
                <a:gd name="T11" fmla="*/ 0 h 32"/>
                <a:gd name="T12" fmla="*/ 5 w 26"/>
                <a:gd name="T13" fmla="*/ 20 h 32"/>
                <a:gd name="T14" fmla="*/ 7 w 26"/>
                <a:gd name="T15" fmla="*/ 27 h 32"/>
                <a:gd name="T16" fmla="*/ 13 w 26"/>
                <a:gd name="T17" fmla="*/ 29 h 32"/>
                <a:gd name="T18" fmla="*/ 19 w 26"/>
                <a:gd name="T19" fmla="*/ 27 h 32"/>
                <a:gd name="T20" fmla="*/ 21 w 26"/>
                <a:gd name="T21" fmla="*/ 20 h 32"/>
                <a:gd name="T22" fmla="*/ 21 w 26"/>
                <a:gd name="T23" fmla="*/ 0 h 32"/>
                <a:gd name="T24" fmla="*/ 26 w 26"/>
                <a:gd name="T25" fmla="*/ 0 h 32"/>
                <a:gd name="T26" fmla="*/ 26 w 26"/>
                <a:gd name="T27" fmla="*/ 20 h 32"/>
                <a:gd name="T28" fmla="*/ 22 w 26"/>
                <a:gd name="T29"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2">
                  <a:moveTo>
                    <a:pt x="22" y="29"/>
                  </a:moveTo>
                  <a:cubicBezTo>
                    <a:pt x="20" y="31"/>
                    <a:pt x="17" y="32"/>
                    <a:pt x="13" y="32"/>
                  </a:cubicBezTo>
                  <a:cubicBezTo>
                    <a:pt x="9" y="32"/>
                    <a:pt x="6" y="31"/>
                    <a:pt x="4" y="29"/>
                  </a:cubicBezTo>
                  <a:cubicBezTo>
                    <a:pt x="2" y="27"/>
                    <a:pt x="0" y="24"/>
                    <a:pt x="0" y="20"/>
                  </a:cubicBezTo>
                  <a:cubicBezTo>
                    <a:pt x="0" y="0"/>
                    <a:pt x="0" y="0"/>
                    <a:pt x="0" y="0"/>
                  </a:cubicBezTo>
                  <a:cubicBezTo>
                    <a:pt x="5" y="0"/>
                    <a:pt x="5" y="0"/>
                    <a:pt x="5" y="0"/>
                  </a:cubicBezTo>
                  <a:cubicBezTo>
                    <a:pt x="5" y="20"/>
                    <a:pt x="5" y="20"/>
                    <a:pt x="5" y="20"/>
                  </a:cubicBezTo>
                  <a:cubicBezTo>
                    <a:pt x="5" y="23"/>
                    <a:pt x="5" y="25"/>
                    <a:pt x="7" y="27"/>
                  </a:cubicBezTo>
                  <a:cubicBezTo>
                    <a:pt x="8" y="28"/>
                    <a:pt x="10" y="29"/>
                    <a:pt x="13" y="29"/>
                  </a:cubicBezTo>
                  <a:cubicBezTo>
                    <a:pt x="16" y="29"/>
                    <a:pt x="18" y="28"/>
                    <a:pt x="19" y="27"/>
                  </a:cubicBezTo>
                  <a:cubicBezTo>
                    <a:pt x="21" y="25"/>
                    <a:pt x="21" y="23"/>
                    <a:pt x="21" y="20"/>
                  </a:cubicBezTo>
                  <a:cubicBezTo>
                    <a:pt x="21" y="0"/>
                    <a:pt x="21" y="0"/>
                    <a:pt x="21" y="0"/>
                  </a:cubicBezTo>
                  <a:cubicBezTo>
                    <a:pt x="26" y="0"/>
                    <a:pt x="26" y="0"/>
                    <a:pt x="26" y="0"/>
                  </a:cubicBezTo>
                  <a:cubicBezTo>
                    <a:pt x="26" y="20"/>
                    <a:pt x="26" y="20"/>
                    <a:pt x="26" y="20"/>
                  </a:cubicBezTo>
                  <a:cubicBezTo>
                    <a:pt x="26" y="24"/>
                    <a:pt x="25" y="27"/>
                    <a:pt x="22"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89">
              <a:extLst>
                <a:ext uri="{FF2B5EF4-FFF2-40B4-BE49-F238E27FC236}">
                  <a16:creationId xmlns="" xmlns:a16="http://schemas.microsoft.com/office/drawing/2014/main" id="{BF68BF8F-E5A1-4F85-A683-E4238FBD698B}"/>
                </a:ext>
              </a:extLst>
            </p:cNvPr>
            <p:cNvSpPr>
              <a:spLocks/>
            </p:cNvSpPr>
            <p:nvPr/>
          </p:nvSpPr>
          <p:spPr bwMode="auto">
            <a:xfrm>
              <a:off x="3125" y="2561"/>
              <a:ext cx="67" cy="86"/>
            </a:xfrm>
            <a:custGeom>
              <a:avLst/>
              <a:gdLst>
                <a:gd name="T0" fmla="*/ 0 w 67"/>
                <a:gd name="T1" fmla="*/ 10 h 86"/>
                <a:gd name="T2" fmla="*/ 0 w 67"/>
                <a:gd name="T3" fmla="*/ 0 h 86"/>
                <a:gd name="T4" fmla="*/ 67 w 67"/>
                <a:gd name="T5" fmla="*/ 0 h 86"/>
                <a:gd name="T6" fmla="*/ 67 w 67"/>
                <a:gd name="T7" fmla="*/ 10 h 86"/>
                <a:gd name="T8" fmla="*/ 40 w 67"/>
                <a:gd name="T9" fmla="*/ 10 h 86"/>
                <a:gd name="T10" fmla="*/ 40 w 67"/>
                <a:gd name="T11" fmla="*/ 86 h 86"/>
                <a:gd name="T12" fmla="*/ 30 w 67"/>
                <a:gd name="T13" fmla="*/ 86 h 86"/>
                <a:gd name="T14" fmla="*/ 30 w 67"/>
                <a:gd name="T15" fmla="*/ 10 h 86"/>
                <a:gd name="T16" fmla="*/ 0 w 67"/>
                <a:gd name="T17" fmla="*/ 1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86">
                  <a:moveTo>
                    <a:pt x="0" y="10"/>
                  </a:moveTo>
                  <a:lnTo>
                    <a:pt x="0" y="0"/>
                  </a:lnTo>
                  <a:lnTo>
                    <a:pt x="67" y="0"/>
                  </a:lnTo>
                  <a:lnTo>
                    <a:pt x="67" y="10"/>
                  </a:lnTo>
                  <a:lnTo>
                    <a:pt x="40" y="10"/>
                  </a:lnTo>
                  <a:lnTo>
                    <a:pt x="40" y="86"/>
                  </a:lnTo>
                  <a:lnTo>
                    <a:pt x="30" y="86"/>
                  </a:lnTo>
                  <a:lnTo>
                    <a:pt x="30" y="1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90">
              <a:extLst>
                <a:ext uri="{FF2B5EF4-FFF2-40B4-BE49-F238E27FC236}">
                  <a16:creationId xmlns="" xmlns:a16="http://schemas.microsoft.com/office/drawing/2014/main" id="{DE5C32A0-CE7F-4F19-8F47-F3D6A006C7B7}"/>
                </a:ext>
              </a:extLst>
            </p:cNvPr>
            <p:cNvSpPr>
              <a:spLocks/>
            </p:cNvSpPr>
            <p:nvPr/>
          </p:nvSpPr>
          <p:spPr bwMode="auto">
            <a:xfrm>
              <a:off x="3235" y="2561"/>
              <a:ext cx="59" cy="86"/>
            </a:xfrm>
            <a:custGeom>
              <a:avLst/>
              <a:gdLst>
                <a:gd name="T0" fmla="*/ 59 w 59"/>
                <a:gd name="T1" fmla="*/ 0 h 86"/>
                <a:gd name="T2" fmla="*/ 59 w 59"/>
                <a:gd name="T3" fmla="*/ 10 h 86"/>
                <a:gd name="T4" fmla="*/ 11 w 59"/>
                <a:gd name="T5" fmla="*/ 10 h 86"/>
                <a:gd name="T6" fmla="*/ 11 w 59"/>
                <a:gd name="T7" fmla="*/ 37 h 86"/>
                <a:gd name="T8" fmla="*/ 56 w 59"/>
                <a:gd name="T9" fmla="*/ 37 h 86"/>
                <a:gd name="T10" fmla="*/ 56 w 59"/>
                <a:gd name="T11" fmla="*/ 45 h 86"/>
                <a:gd name="T12" fmla="*/ 11 w 59"/>
                <a:gd name="T13" fmla="*/ 45 h 86"/>
                <a:gd name="T14" fmla="*/ 11 w 59"/>
                <a:gd name="T15" fmla="*/ 75 h 86"/>
                <a:gd name="T16" fmla="*/ 59 w 59"/>
                <a:gd name="T17" fmla="*/ 75 h 86"/>
                <a:gd name="T18" fmla="*/ 59 w 59"/>
                <a:gd name="T19" fmla="*/ 86 h 86"/>
                <a:gd name="T20" fmla="*/ 0 w 59"/>
                <a:gd name="T21" fmla="*/ 86 h 86"/>
                <a:gd name="T22" fmla="*/ 0 w 59"/>
                <a:gd name="T23" fmla="*/ 0 h 86"/>
                <a:gd name="T24" fmla="*/ 59 w 59"/>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86">
                  <a:moveTo>
                    <a:pt x="59" y="0"/>
                  </a:moveTo>
                  <a:lnTo>
                    <a:pt x="59" y="10"/>
                  </a:lnTo>
                  <a:lnTo>
                    <a:pt x="11" y="10"/>
                  </a:lnTo>
                  <a:lnTo>
                    <a:pt x="11" y="37"/>
                  </a:lnTo>
                  <a:lnTo>
                    <a:pt x="56" y="37"/>
                  </a:lnTo>
                  <a:lnTo>
                    <a:pt x="56" y="45"/>
                  </a:lnTo>
                  <a:lnTo>
                    <a:pt x="11" y="45"/>
                  </a:lnTo>
                  <a:lnTo>
                    <a:pt x="11" y="75"/>
                  </a:lnTo>
                  <a:lnTo>
                    <a:pt x="59" y="75"/>
                  </a:lnTo>
                  <a:lnTo>
                    <a:pt x="59" y="86"/>
                  </a:lnTo>
                  <a:lnTo>
                    <a:pt x="0" y="86"/>
                  </a:lnTo>
                  <a:lnTo>
                    <a:pt x="0" y="0"/>
                  </a:lnTo>
                  <a:lnTo>
                    <a:pt x="5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91">
              <a:extLst>
                <a:ext uri="{FF2B5EF4-FFF2-40B4-BE49-F238E27FC236}">
                  <a16:creationId xmlns="" xmlns:a16="http://schemas.microsoft.com/office/drawing/2014/main" id="{0562DF64-213E-4786-8A35-0898800B861D}"/>
                </a:ext>
              </a:extLst>
            </p:cNvPr>
            <p:cNvSpPr>
              <a:spLocks/>
            </p:cNvSpPr>
            <p:nvPr/>
          </p:nvSpPr>
          <p:spPr bwMode="auto">
            <a:xfrm>
              <a:off x="2734" y="1676"/>
              <a:ext cx="257" cy="411"/>
            </a:xfrm>
            <a:custGeom>
              <a:avLst/>
              <a:gdLst>
                <a:gd name="T0" fmla="*/ 0 w 257"/>
                <a:gd name="T1" fmla="*/ 411 h 411"/>
                <a:gd name="T2" fmla="*/ 257 w 257"/>
                <a:gd name="T3" fmla="*/ 347 h 411"/>
                <a:gd name="T4" fmla="*/ 257 w 257"/>
                <a:gd name="T5" fmla="*/ 65 h 411"/>
                <a:gd name="T6" fmla="*/ 0 w 257"/>
                <a:gd name="T7" fmla="*/ 0 h 411"/>
                <a:gd name="T8" fmla="*/ 0 w 257"/>
                <a:gd name="T9" fmla="*/ 411 h 411"/>
              </a:gdLst>
              <a:ahLst/>
              <a:cxnLst>
                <a:cxn ang="0">
                  <a:pos x="T0" y="T1"/>
                </a:cxn>
                <a:cxn ang="0">
                  <a:pos x="T2" y="T3"/>
                </a:cxn>
                <a:cxn ang="0">
                  <a:pos x="T4" y="T5"/>
                </a:cxn>
                <a:cxn ang="0">
                  <a:pos x="T6" y="T7"/>
                </a:cxn>
                <a:cxn ang="0">
                  <a:pos x="T8" y="T9"/>
                </a:cxn>
              </a:cxnLst>
              <a:rect l="0" t="0" r="r" b="b"/>
              <a:pathLst>
                <a:path w="257" h="411">
                  <a:moveTo>
                    <a:pt x="0" y="411"/>
                  </a:moveTo>
                  <a:lnTo>
                    <a:pt x="257" y="347"/>
                  </a:lnTo>
                  <a:lnTo>
                    <a:pt x="257" y="65"/>
                  </a:lnTo>
                  <a:lnTo>
                    <a:pt x="0" y="0"/>
                  </a:lnTo>
                  <a:lnTo>
                    <a:pt x="0" y="411"/>
                  </a:lnTo>
                  <a:close/>
                </a:path>
              </a:pathLst>
            </a:custGeom>
            <a:solidFill>
              <a:srgbClr val="0DA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92">
              <a:extLst>
                <a:ext uri="{FF2B5EF4-FFF2-40B4-BE49-F238E27FC236}">
                  <a16:creationId xmlns="" xmlns:a16="http://schemas.microsoft.com/office/drawing/2014/main" id="{7A0A60BA-61EE-473E-A63A-A24FE19E29FA}"/>
                </a:ext>
              </a:extLst>
            </p:cNvPr>
            <p:cNvSpPr>
              <a:spLocks/>
            </p:cNvSpPr>
            <p:nvPr/>
          </p:nvSpPr>
          <p:spPr bwMode="auto">
            <a:xfrm>
              <a:off x="2479" y="1843"/>
              <a:ext cx="255" cy="244"/>
            </a:xfrm>
            <a:custGeom>
              <a:avLst/>
              <a:gdLst>
                <a:gd name="T0" fmla="*/ 73 w 255"/>
                <a:gd name="T1" fmla="*/ 0 h 244"/>
                <a:gd name="T2" fmla="*/ 129 w 255"/>
                <a:gd name="T3" fmla="*/ 169 h 244"/>
                <a:gd name="T4" fmla="*/ 129 w 255"/>
                <a:gd name="T5" fmla="*/ 169 h 244"/>
                <a:gd name="T6" fmla="*/ 183 w 255"/>
                <a:gd name="T7" fmla="*/ 0 h 244"/>
                <a:gd name="T8" fmla="*/ 255 w 255"/>
                <a:gd name="T9" fmla="*/ 0 h 244"/>
                <a:gd name="T10" fmla="*/ 255 w 255"/>
                <a:gd name="T11" fmla="*/ 244 h 244"/>
                <a:gd name="T12" fmla="*/ 207 w 255"/>
                <a:gd name="T13" fmla="*/ 244 h 244"/>
                <a:gd name="T14" fmla="*/ 207 w 255"/>
                <a:gd name="T15" fmla="*/ 72 h 244"/>
                <a:gd name="T16" fmla="*/ 207 w 255"/>
                <a:gd name="T17" fmla="*/ 72 h 244"/>
                <a:gd name="T18" fmla="*/ 148 w 255"/>
                <a:gd name="T19" fmla="*/ 244 h 244"/>
                <a:gd name="T20" fmla="*/ 108 w 255"/>
                <a:gd name="T21" fmla="*/ 244 h 244"/>
                <a:gd name="T22" fmla="*/ 49 w 255"/>
                <a:gd name="T23" fmla="*/ 72 h 244"/>
                <a:gd name="T24" fmla="*/ 49 w 255"/>
                <a:gd name="T25" fmla="*/ 72 h 244"/>
                <a:gd name="T26" fmla="*/ 49 w 255"/>
                <a:gd name="T27" fmla="*/ 244 h 244"/>
                <a:gd name="T28" fmla="*/ 0 w 255"/>
                <a:gd name="T29" fmla="*/ 244 h 244"/>
                <a:gd name="T30" fmla="*/ 0 w 255"/>
                <a:gd name="T31" fmla="*/ 0 h 244"/>
                <a:gd name="T32" fmla="*/ 73 w 255"/>
                <a:gd name="T33"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5" h="244">
                  <a:moveTo>
                    <a:pt x="73" y="0"/>
                  </a:moveTo>
                  <a:lnTo>
                    <a:pt x="129" y="169"/>
                  </a:lnTo>
                  <a:lnTo>
                    <a:pt x="129" y="169"/>
                  </a:lnTo>
                  <a:lnTo>
                    <a:pt x="183" y="0"/>
                  </a:lnTo>
                  <a:lnTo>
                    <a:pt x="255" y="0"/>
                  </a:lnTo>
                  <a:lnTo>
                    <a:pt x="255" y="244"/>
                  </a:lnTo>
                  <a:lnTo>
                    <a:pt x="207" y="244"/>
                  </a:lnTo>
                  <a:lnTo>
                    <a:pt x="207" y="72"/>
                  </a:lnTo>
                  <a:lnTo>
                    <a:pt x="207" y="72"/>
                  </a:lnTo>
                  <a:lnTo>
                    <a:pt x="148" y="244"/>
                  </a:lnTo>
                  <a:lnTo>
                    <a:pt x="108" y="244"/>
                  </a:lnTo>
                  <a:lnTo>
                    <a:pt x="49" y="72"/>
                  </a:lnTo>
                  <a:lnTo>
                    <a:pt x="49" y="72"/>
                  </a:lnTo>
                  <a:lnTo>
                    <a:pt x="49" y="244"/>
                  </a:lnTo>
                  <a:lnTo>
                    <a:pt x="0" y="244"/>
                  </a:lnTo>
                  <a:lnTo>
                    <a:pt x="0" y="0"/>
                  </a:lnTo>
                  <a:lnTo>
                    <a:pt x="7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93">
              <a:extLst>
                <a:ext uri="{FF2B5EF4-FFF2-40B4-BE49-F238E27FC236}">
                  <a16:creationId xmlns="" xmlns:a16="http://schemas.microsoft.com/office/drawing/2014/main" id="{CCE45F30-D783-41D3-9888-CA41614226C4}"/>
                </a:ext>
              </a:extLst>
            </p:cNvPr>
            <p:cNvSpPr>
              <a:spLocks/>
            </p:cNvSpPr>
            <p:nvPr/>
          </p:nvSpPr>
          <p:spPr bwMode="auto">
            <a:xfrm>
              <a:off x="2734" y="1843"/>
              <a:ext cx="257" cy="244"/>
            </a:xfrm>
            <a:custGeom>
              <a:avLst/>
              <a:gdLst>
                <a:gd name="T0" fmla="*/ 75 w 257"/>
                <a:gd name="T1" fmla="*/ 0 h 244"/>
                <a:gd name="T2" fmla="*/ 131 w 257"/>
                <a:gd name="T3" fmla="*/ 169 h 244"/>
                <a:gd name="T4" fmla="*/ 131 w 257"/>
                <a:gd name="T5" fmla="*/ 169 h 244"/>
                <a:gd name="T6" fmla="*/ 182 w 257"/>
                <a:gd name="T7" fmla="*/ 0 h 244"/>
                <a:gd name="T8" fmla="*/ 257 w 257"/>
                <a:gd name="T9" fmla="*/ 0 h 244"/>
                <a:gd name="T10" fmla="*/ 257 w 257"/>
                <a:gd name="T11" fmla="*/ 244 h 244"/>
                <a:gd name="T12" fmla="*/ 209 w 257"/>
                <a:gd name="T13" fmla="*/ 244 h 244"/>
                <a:gd name="T14" fmla="*/ 209 w 257"/>
                <a:gd name="T15" fmla="*/ 72 h 244"/>
                <a:gd name="T16" fmla="*/ 206 w 257"/>
                <a:gd name="T17" fmla="*/ 72 h 244"/>
                <a:gd name="T18" fmla="*/ 150 w 257"/>
                <a:gd name="T19" fmla="*/ 244 h 244"/>
                <a:gd name="T20" fmla="*/ 110 w 257"/>
                <a:gd name="T21" fmla="*/ 244 h 244"/>
                <a:gd name="T22" fmla="*/ 51 w 257"/>
                <a:gd name="T23" fmla="*/ 72 h 244"/>
                <a:gd name="T24" fmla="*/ 51 w 257"/>
                <a:gd name="T25" fmla="*/ 72 h 244"/>
                <a:gd name="T26" fmla="*/ 51 w 257"/>
                <a:gd name="T27" fmla="*/ 244 h 244"/>
                <a:gd name="T28" fmla="*/ 0 w 257"/>
                <a:gd name="T29" fmla="*/ 244 h 244"/>
                <a:gd name="T30" fmla="*/ 0 w 257"/>
                <a:gd name="T31" fmla="*/ 0 h 244"/>
                <a:gd name="T32" fmla="*/ 75 w 257"/>
                <a:gd name="T33"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7" h="244">
                  <a:moveTo>
                    <a:pt x="75" y="0"/>
                  </a:moveTo>
                  <a:lnTo>
                    <a:pt x="131" y="169"/>
                  </a:lnTo>
                  <a:lnTo>
                    <a:pt x="131" y="169"/>
                  </a:lnTo>
                  <a:lnTo>
                    <a:pt x="182" y="0"/>
                  </a:lnTo>
                  <a:lnTo>
                    <a:pt x="257" y="0"/>
                  </a:lnTo>
                  <a:lnTo>
                    <a:pt x="257" y="244"/>
                  </a:lnTo>
                  <a:lnTo>
                    <a:pt x="209" y="244"/>
                  </a:lnTo>
                  <a:lnTo>
                    <a:pt x="209" y="72"/>
                  </a:lnTo>
                  <a:lnTo>
                    <a:pt x="206" y="72"/>
                  </a:lnTo>
                  <a:lnTo>
                    <a:pt x="150" y="244"/>
                  </a:lnTo>
                  <a:lnTo>
                    <a:pt x="110" y="244"/>
                  </a:lnTo>
                  <a:lnTo>
                    <a:pt x="51" y="72"/>
                  </a:lnTo>
                  <a:lnTo>
                    <a:pt x="51" y="72"/>
                  </a:lnTo>
                  <a:lnTo>
                    <a:pt x="51" y="244"/>
                  </a:lnTo>
                  <a:lnTo>
                    <a:pt x="0" y="244"/>
                  </a:lnTo>
                  <a:lnTo>
                    <a:pt x="0" y="0"/>
                  </a:lnTo>
                  <a:lnTo>
                    <a:pt x="7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94">
              <a:extLst>
                <a:ext uri="{FF2B5EF4-FFF2-40B4-BE49-F238E27FC236}">
                  <a16:creationId xmlns="" xmlns:a16="http://schemas.microsoft.com/office/drawing/2014/main" id="{D28496B0-B279-41BD-AE19-804FF0DC05EB}"/>
                </a:ext>
              </a:extLst>
            </p:cNvPr>
            <p:cNvSpPr>
              <a:spLocks noEditPoints="1"/>
            </p:cNvSpPr>
            <p:nvPr/>
          </p:nvSpPr>
          <p:spPr bwMode="auto">
            <a:xfrm>
              <a:off x="2991" y="1843"/>
              <a:ext cx="188" cy="244"/>
            </a:xfrm>
            <a:custGeom>
              <a:avLst/>
              <a:gdLst>
                <a:gd name="T0" fmla="*/ 40 w 70"/>
                <a:gd name="T1" fmla="*/ 0 h 91"/>
                <a:gd name="T2" fmla="*/ 54 w 70"/>
                <a:gd name="T3" fmla="*/ 3 h 91"/>
                <a:gd name="T4" fmla="*/ 63 w 70"/>
                <a:gd name="T5" fmla="*/ 9 h 91"/>
                <a:gd name="T6" fmla="*/ 69 w 70"/>
                <a:gd name="T7" fmla="*/ 18 h 91"/>
                <a:gd name="T8" fmla="*/ 70 w 70"/>
                <a:gd name="T9" fmla="*/ 29 h 91"/>
                <a:gd name="T10" fmla="*/ 69 w 70"/>
                <a:gd name="T11" fmla="*/ 40 h 91"/>
                <a:gd name="T12" fmla="*/ 63 w 70"/>
                <a:gd name="T13" fmla="*/ 50 h 91"/>
                <a:gd name="T14" fmla="*/ 54 w 70"/>
                <a:gd name="T15" fmla="*/ 56 h 91"/>
                <a:gd name="T16" fmla="*/ 40 w 70"/>
                <a:gd name="T17" fmla="*/ 59 h 91"/>
                <a:gd name="T18" fmla="*/ 19 w 70"/>
                <a:gd name="T19" fmla="*/ 59 h 91"/>
                <a:gd name="T20" fmla="*/ 19 w 70"/>
                <a:gd name="T21" fmla="*/ 91 h 91"/>
                <a:gd name="T22" fmla="*/ 0 w 70"/>
                <a:gd name="T23" fmla="*/ 91 h 91"/>
                <a:gd name="T24" fmla="*/ 0 w 70"/>
                <a:gd name="T25" fmla="*/ 0 h 91"/>
                <a:gd name="T26" fmla="*/ 40 w 70"/>
                <a:gd name="T27" fmla="*/ 0 h 91"/>
                <a:gd name="T28" fmla="*/ 34 w 70"/>
                <a:gd name="T29" fmla="*/ 43 h 91"/>
                <a:gd name="T30" fmla="*/ 41 w 70"/>
                <a:gd name="T31" fmla="*/ 43 h 91"/>
                <a:gd name="T32" fmla="*/ 46 w 70"/>
                <a:gd name="T33" fmla="*/ 41 h 91"/>
                <a:gd name="T34" fmla="*/ 50 w 70"/>
                <a:gd name="T35" fmla="*/ 36 h 91"/>
                <a:gd name="T36" fmla="*/ 51 w 70"/>
                <a:gd name="T37" fmla="*/ 29 h 91"/>
                <a:gd name="T38" fmla="*/ 50 w 70"/>
                <a:gd name="T39" fmla="*/ 22 h 91"/>
                <a:gd name="T40" fmla="*/ 46 w 70"/>
                <a:gd name="T41" fmla="*/ 18 h 91"/>
                <a:gd name="T42" fmla="*/ 41 w 70"/>
                <a:gd name="T43" fmla="*/ 16 h 91"/>
                <a:gd name="T44" fmla="*/ 34 w 70"/>
                <a:gd name="T45" fmla="*/ 16 h 91"/>
                <a:gd name="T46" fmla="*/ 19 w 70"/>
                <a:gd name="T47" fmla="*/ 16 h 91"/>
                <a:gd name="T48" fmla="*/ 19 w 70"/>
                <a:gd name="T49" fmla="*/ 43 h 91"/>
                <a:gd name="T50" fmla="*/ 34 w 70"/>
                <a:gd name="T51" fmla="*/ 4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0" h="91">
                  <a:moveTo>
                    <a:pt x="40" y="0"/>
                  </a:moveTo>
                  <a:cubicBezTo>
                    <a:pt x="45" y="0"/>
                    <a:pt x="50" y="1"/>
                    <a:pt x="54" y="3"/>
                  </a:cubicBezTo>
                  <a:cubicBezTo>
                    <a:pt x="58" y="4"/>
                    <a:pt x="61" y="6"/>
                    <a:pt x="63" y="9"/>
                  </a:cubicBezTo>
                  <a:cubicBezTo>
                    <a:pt x="66" y="12"/>
                    <a:pt x="67" y="15"/>
                    <a:pt x="69" y="18"/>
                  </a:cubicBezTo>
                  <a:cubicBezTo>
                    <a:pt x="70" y="22"/>
                    <a:pt x="70" y="26"/>
                    <a:pt x="70" y="29"/>
                  </a:cubicBezTo>
                  <a:cubicBezTo>
                    <a:pt x="70" y="33"/>
                    <a:pt x="70" y="37"/>
                    <a:pt x="69" y="40"/>
                  </a:cubicBezTo>
                  <a:cubicBezTo>
                    <a:pt x="67" y="44"/>
                    <a:pt x="66" y="47"/>
                    <a:pt x="63" y="50"/>
                  </a:cubicBezTo>
                  <a:cubicBezTo>
                    <a:pt x="61" y="52"/>
                    <a:pt x="58" y="55"/>
                    <a:pt x="54" y="56"/>
                  </a:cubicBezTo>
                  <a:cubicBezTo>
                    <a:pt x="50" y="58"/>
                    <a:pt x="45" y="59"/>
                    <a:pt x="40" y="59"/>
                  </a:cubicBezTo>
                  <a:cubicBezTo>
                    <a:pt x="19" y="59"/>
                    <a:pt x="19" y="59"/>
                    <a:pt x="19" y="59"/>
                  </a:cubicBezTo>
                  <a:cubicBezTo>
                    <a:pt x="19" y="91"/>
                    <a:pt x="19" y="91"/>
                    <a:pt x="19" y="91"/>
                  </a:cubicBezTo>
                  <a:cubicBezTo>
                    <a:pt x="0" y="91"/>
                    <a:pt x="0" y="91"/>
                    <a:pt x="0" y="91"/>
                  </a:cubicBezTo>
                  <a:cubicBezTo>
                    <a:pt x="0" y="0"/>
                    <a:pt x="0" y="0"/>
                    <a:pt x="0" y="0"/>
                  </a:cubicBezTo>
                  <a:lnTo>
                    <a:pt x="40" y="0"/>
                  </a:lnTo>
                  <a:close/>
                  <a:moveTo>
                    <a:pt x="34" y="43"/>
                  </a:moveTo>
                  <a:cubicBezTo>
                    <a:pt x="37" y="43"/>
                    <a:pt x="39" y="43"/>
                    <a:pt x="41" y="43"/>
                  </a:cubicBezTo>
                  <a:cubicBezTo>
                    <a:pt x="43" y="42"/>
                    <a:pt x="45" y="42"/>
                    <a:pt x="46" y="41"/>
                  </a:cubicBezTo>
                  <a:cubicBezTo>
                    <a:pt x="48" y="40"/>
                    <a:pt x="49" y="38"/>
                    <a:pt x="50" y="36"/>
                  </a:cubicBezTo>
                  <a:cubicBezTo>
                    <a:pt x="51" y="35"/>
                    <a:pt x="51" y="32"/>
                    <a:pt x="51" y="29"/>
                  </a:cubicBezTo>
                  <a:cubicBezTo>
                    <a:pt x="51" y="26"/>
                    <a:pt x="51" y="24"/>
                    <a:pt x="50" y="22"/>
                  </a:cubicBezTo>
                  <a:cubicBezTo>
                    <a:pt x="49" y="21"/>
                    <a:pt x="48" y="19"/>
                    <a:pt x="46" y="18"/>
                  </a:cubicBezTo>
                  <a:cubicBezTo>
                    <a:pt x="45" y="17"/>
                    <a:pt x="43" y="17"/>
                    <a:pt x="41" y="16"/>
                  </a:cubicBezTo>
                  <a:cubicBezTo>
                    <a:pt x="39" y="16"/>
                    <a:pt x="37" y="16"/>
                    <a:pt x="34" y="16"/>
                  </a:cubicBezTo>
                  <a:cubicBezTo>
                    <a:pt x="19" y="16"/>
                    <a:pt x="19" y="16"/>
                    <a:pt x="19" y="16"/>
                  </a:cubicBezTo>
                  <a:cubicBezTo>
                    <a:pt x="19" y="43"/>
                    <a:pt x="19" y="43"/>
                    <a:pt x="19" y="43"/>
                  </a:cubicBezTo>
                  <a:lnTo>
                    <a:pt x="34"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95">
              <a:extLst>
                <a:ext uri="{FF2B5EF4-FFF2-40B4-BE49-F238E27FC236}">
                  <a16:creationId xmlns="" xmlns:a16="http://schemas.microsoft.com/office/drawing/2014/main" id="{C53727F2-980F-40FC-8E23-032644A74F3D}"/>
                </a:ext>
              </a:extLst>
            </p:cNvPr>
            <p:cNvSpPr>
              <a:spLocks noChangeArrowheads="1"/>
            </p:cNvSpPr>
            <p:nvPr/>
          </p:nvSpPr>
          <p:spPr bwMode="auto">
            <a:xfrm>
              <a:off x="3187" y="1843"/>
              <a:ext cx="53" cy="24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4" name="Group 98">
            <a:extLst>
              <a:ext uri="{FF2B5EF4-FFF2-40B4-BE49-F238E27FC236}">
                <a16:creationId xmlns="" xmlns:a16="http://schemas.microsoft.com/office/drawing/2014/main" id="{E3EADE34-5F89-4A5C-A962-2940C960D48C}"/>
              </a:ext>
            </a:extLst>
          </p:cNvPr>
          <p:cNvGrpSpPr>
            <a:grpSpLocks noChangeAspect="1"/>
          </p:cNvGrpSpPr>
          <p:nvPr/>
        </p:nvGrpSpPr>
        <p:grpSpPr bwMode="auto">
          <a:xfrm>
            <a:off x="6137871" y="5548177"/>
            <a:ext cx="1311633" cy="521208"/>
            <a:chOff x="402" y="1521"/>
            <a:chExt cx="2665" cy="1059"/>
          </a:xfrm>
        </p:grpSpPr>
        <p:sp>
          <p:nvSpPr>
            <p:cNvPr id="106" name="Freeform 99">
              <a:extLst>
                <a:ext uri="{FF2B5EF4-FFF2-40B4-BE49-F238E27FC236}">
                  <a16:creationId xmlns="" xmlns:a16="http://schemas.microsoft.com/office/drawing/2014/main" id="{D489492F-6F95-4DFF-B2A7-63C8C629DAEF}"/>
                </a:ext>
              </a:extLst>
            </p:cNvPr>
            <p:cNvSpPr>
              <a:spLocks/>
            </p:cNvSpPr>
            <p:nvPr/>
          </p:nvSpPr>
          <p:spPr bwMode="auto">
            <a:xfrm>
              <a:off x="410" y="1521"/>
              <a:ext cx="390" cy="640"/>
            </a:xfrm>
            <a:custGeom>
              <a:avLst/>
              <a:gdLst>
                <a:gd name="T0" fmla="*/ 390 w 390"/>
                <a:gd name="T1" fmla="*/ 135 h 640"/>
                <a:gd name="T2" fmla="*/ 275 w 390"/>
                <a:gd name="T3" fmla="*/ 0 h 640"/>
                <a:gd name="T4" fmla="*/ 0 w 390"/>
                <a:gd name="T5" fmla="*/ 0 h 640"/>
                <a:gd name="T6" fmla="*/ 0 w 390"/>
                <a:gd name="T7" fmla="*/ 640 h 640"/>
                <a:gd name="T8" fmla="*/ 0 w 390"/>
                <a:gd name="T9" fmla="*/ 640 h 640"/>
                <a:gd name="T10" fmla="*/ 283 w 390"/>
                <a:gd name="T11" fmla="*/ 640 h 640"/>
                <a:gd name="T12" fmla="*/ 283 w 390"/>
                <a:gd name="T13" fmla="*/ 320 h 640"/>
                <a:gd name="T14" fmla="*/ 390 w 390"/>
                <a:gd name="T15" fmla="*/ 135 h 6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0" h="640">
                  <a:moveTo>
                    <a:pt x="390" y="135"/>
                  </a:moveTo>
                  <a:lnTo>
                    <a:pt x="275" y="0"/>
                  </a:lnTo>
                  <a:lnTo>
                    <a:pt x="0" y="0"/>
                  </a:lnTo>
                  <a:lnTo>
                    <a:pt x="0" y="640"/>
                  </a:lnTo>
                  <a:lnTo>
                    <a:pt x="0" y="640"/>
                  </a:lnTo>
                  <a:lnTo>
                    <a:pt x="283" y="640"/>
                  </a:lnTo>
                  <a:lnTo>
                    <a:pt x="283" y="320"/>
                  </a:lnTo>
                  <a:lnTo>
                    <a:pt x="390"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100">
              <a:extLst>
                <a:ext uri="{FF2B5EF4-FFF2-40B4-BE49-F238E27FC236}">
                  <a16:creationId xmlns="" xmlns:a16="http://schemas.microsoft.com/office/drawing/2014/main" id="{9617A841-7AA1-412B-9E5A-F6D17089BDE6}"/>
                </a:ext>
              </a:extLst>
            </p:cNvPr>
            <p:cNvSpPr>
              <a:spLocks/>
            </p:cNvSpPr>
            <p:nvPr/>
          </p:nvSpPr>
          <p:spPr bwMode="auto">
            <a:xfrm>
              <a:off x="485" y="1521"/>
              <a:ext cx="703" cy="640"/>
            </a:xfrm>
            <a:custGeom>
              <a:avLst/>
              <a:gdLst>
                <a:gd name="T0" fmla="*/ 430 w 703"/>
                <a:gd name="T1" fmla="*/ 0 h 640"/>
                <a:gd name="T2" fmla="*/ 315 w 703"/>
                <a:gd name="T3" fmla="*/ 132 h 640"/>
                <a:gd name="T4" fmla="*/ 315 w 703"/>
                <a:gd name="T5" fmla="*/ 194 h 640"/>
                <a:gd name="T6" fmla="*/ 310 w 703"/>
                <a:gd name="T7" fmla="*/ 202 h 640"/>
                <a:gd name="T8" fmla="*/ 240 w 703"/>
                <a:gd name="T9" fmla="*/ 288 h 640"/>
                <a:gd name="T10" fmla="*/ 155 w 703"/>
                <a:gd name="T11" fmla="*/ 382 h 640"/>
                <a:gd name="T12" fmla="*/ 40 w 703"/>
                <a:gd name="T13" fmla="*/ 495 h 640"/>
                <a:gd name="T14" fmla="*/ 0 w 703"/>
                <a:gd name="T15" fmla="*/ 559 h 640"/>
                <a:gd name="T16" fmla="*/ 16 w 703"/>
                <a:gd name="T17" fmla="*/ 621 h 640"/>
                <a:gd name="T18" fmla="*/ 61 w 703"/>
                <a:gd name="T19" fmla="*/ 629 h 640"/>
                <a:gd name="T20" fmla="*/ 109 w 703"/>
                <a:gd name="T21" fmla="*/ 618 h 640"/>
                <a:gd name="T22" fmla="*/ 184 w 703"/>
                <a:gd name="T23" fmla="*/ 575 h 640"/>
                <a:gd name="T24" fmla="*/ 286 w 703"/>
                <a:gd name="T25" fmla="*/ 481 h 640"/>
                <a:gd name="T26" fmla="*/ 337 w 703"/>
                <a:gd name="T27" fmla="*/ 428 h 640"/>
                <a:gd name="T28" fmla="*/ 347 w 703"/>
                <a:gd name="T29" fmla="*/ 417 h 640"/>
                <a:gd name="T30" fmla="*/ 422 w 703"/>
                <a:gd name="T31" fmla="*/ 320 h 640"/>
                <a:gd name="T32" fmla="*/ 422 w 703"/>
                <a:gd name="T33" fmla="*/ 479 h 640"/>
                <a:gd name="T34" fmla="*/ 374 w 703"/>
                <a:gd name="T35" fmla="*/ 570 h 640"/>
                <a:gd name="T36" fmla="*/ 387 w 703"/>
                <a:gd name="T37" fmla="*/ 624 h 640"/>
                <a:gd name="T38" fmla="*/ 409 w 703"/>
                <a:gd name="T39" fmla="*/ 634 h 640"/>
                <a:gd name="T40" fmla="*/ 422 w 703"/>
                <a:gd name="T41" fmla="*/ 640 h 640"/>
                <a:gd name="T42" fmla="*/ 703 w 703"/>
                <a:gd name="T43" fmla="*/ 640 h 640"/>
                <a:gd name="T44" fmla="*/ 703 w 703"/>
                <a:gd name="T45" fmla="*/ 0 h 640"/>
                <a:gd name="T46" fmla="*/ 430 w 703"/>
                <a:gd name="T47"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03" h="640">
                  <a:moveTo>
                    <a:pt x="430" y="0"/>
                  </a:moveTo>
                  <a:lnTo>
                    <a:pt x="315" y="132"/>
                  </a:lnTo>
                  <a:lnTo>
                    <a:pt x="315" y="194"/>
                  </a:lnTo>
                  <a:lnTo>
                    <a:pt x="310" y="202"/>
                  </a:lnTo>
                  <a:lnTo>
                    <a:pt x="240" y="288"/>
                  </a:lnTo>
                  <a:lnTo>
                    <a:pt x="155" y="382"/>
                  </a:lnTo>
                  <a:lnTo>
                    <a:pt x="40" y="495"/>
                  </a:lnTo>
                  <a:lnTo>
                    <a:pt x="0" y="559"/>
                  </a:lnTo>
                  <a:lnTo>
                    <a:pt x="16" y="621"/>
                  </a:lnTo>
                  <a:lnTo>
                    <a:pt x="61" y="629"/>
                  </a:lnTo>
                  <a:lnTo>
                    <a:pt x="109" y="618"/>
                  </a:lnTo>
                  <a:lnTo>
                    <a:pt x="184" y="575"/>
                  </a:lnTo>
                  <a:lnTo>
                    <a:pt x="286" y="481"/>
                  </a:lnTo>
                  <a:lnTo>
                    <a:pt x="337" y="428"/>
                  </a:lnTo>
                  <a:lnTo>
                    <a:pt x="347" y="417"/>
                  </a:lnTo>
                  <a:lnTo>
                    <a:pt x="422" y="320"/>
                  </a:lnTo>
                  <a:lnTo>
                    <a:pt x="422" y="479"/>
                  </a:lnTo>
                  <a:lnTo>
                    <a:pt x="374" y="570"/>
                  </a:lnTo>
                  <a:lnTo>
                    <a:pt x="387" y="624"/>
                  </a:lnTo>
                  <a:lnTo>
                    <a:pt x="409" y="634"/>
                  </a:lnTo>
                  <a:lnTo>
                    <a:pt x="422" y="640"/>
                  </a:lnTo>
                  <a:lnTo>
                    <a:pt x="703" y="640"/>
                  </a:lnTo>
                  <a:lnTo>
                    <a:pt x="703" y="0"/>
                  </a:lnTo>
                  <a:lnTo>
                    <a:pt x="430" y="0"/>
                  </a:lnTo>
                  <a:close/>
                </a:path>
              </a:pathLst>
            </a:custGeom>
            <a:solidFill>
              <a:srgbClr val="1C3F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1">
              <a:extLst>
                <a:ext uri="{FF2B5EF4-FFF2-40B4-BE49-F238E27FC236}">
                  <a16:creationId xmlns="" xmlns:a16="http://schemas.microsoft.com/office/drawing/2014/main" id="{221020C9-9106-45EB-9D38-B0F72C52BCF4}"/>
                </a:ext>
              </a:extLst>
            </p:cNvPr>
            <p:cNvSpPr>
              <a:spLocks/>
            </p:cNvSpPr>
            <p:nvPr/>
          </p:nvSpPr>
          <p:spPr bwMode="auto">
            <a:xfrm>
              <a:off x="402" y="1634"/>
              <a:ext cx="703" cy="540"/>
            </a:xfrm>
            <a:custGeom>
              <a:avLst/>
              <a:gdLst>
                <a:gd name="T0" fmla="*/ 263 w 263"/>
                <a:gd name="T1" fmla="*/ 26 h 201"/>
                <a:gd name="T2" fmla="*/ 227 w 263"/>
                <a:gd name="T3" fmla="*/ 27 h 201"/>
                <a:gd name="T4" fmla="*/ 52 w 263"/>
                <a:gd name="T5" fmla="*/ 188 h 201"/>
                <a:gd name="T6" fmla="*/ 43 w 263"/>
                <a:gd name="T7" fmla="*/ 181 h 201"/>
                <a:gd name="T8" fmla="*/ 160 w 263"/>
                <a:gd name="T9" fmla="*/ 24 h 201"/>
                <a:gd name="T10" fmla="*/ 118 w 263"/>
                <a:gd name="T11" fmla="*/ 0 h 201"/>
                <a:gd name="T12" fmla="*/ 0 w 263"/>
                <a:gd name="T13" fmla="*/ 84 h 201"/>
                <a:gd name="T14" fmla="*/ 46 w 263"/>
                <a:gd name="T15" fmla="*/ 107 h 201"/>
                <a:gd name="T16" fmla="*/ 17 w 263"/>
                <a:gd name="T17" fmla="*/ 79 h 201"/>
                <a:gd name="T18" fmla="*/ 109 w 263"/>
                <a:gd name="T19" fmla="*/ 6 h 201"/>
                <a:gd name="T20" fmla="*/ 131 w 263"/>
                <a:gd name="T21" fmla="*/ 19 h 201"/>
                <a:gd name="T22" fmla="*/ 16 w 263"/>
                <a:gd name="T23" fmla="*/ 175 h 201"/>
                <a:gd name="T24" fmla="*/ 41 w 263"/>
                <a:gd name="T25" fmla="*/ 199 h 201"/>
                <a:gd name="T26" fmla="*/ 181 w 263"/>
                <a:gd name="T27" fmla="*/ 95 h 201"/>
                <a:gd name="T28" fmla="*/ 145 w 263"/>
                <a:gd name="T29" fmla="*/ 169 h 201"/>
                <a:gd name="T30" fmla="*/ 187 w 263"/>
                <a:gd name="T31" fmla="*/ 201 h 201"/>
                <a:gd name="T32" fmla="*/ 243 w 263"/>
                <a:gd name="T33" fmla="*/ 154 h 201"/>
                <a:gd name="T34" fmla="*/ 233 w 263"/>
                <a:gd name="T35" fmla="*/ 136 h 201"/>
                <a:gd name="T36" fmla="*/ 193 w 263"/>
                <a:gd name="T37" fmla="*/ 194 h 201"/>
                <a:gd name="T38" fmla="*/ 178 w 263"/>
                <a:gd name="T39" fmla="*/ 181 h 201"/>
                <a:gd name="T40" fmla="*/ 263 w 263"/>
                <a:gd name="T41" fmla="*/ 2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3" h="201">
                  <a:moveTo>
                    <a:pt x="263" y="26"/>
                  </a:moveTo>
                  <a:cubicBezTo>
                    <a:pt x="251" y="27"/>
                    <a:pt x="238" y="26"/>
                    <a:pt x="227" y="27"/>
                  </a:cubicBezTo>
                  <a:cubicBezTo>
                    <a:pt x="199" y="62"/>
                    <a:pt x="106" y="188"/>
                    <a:pt x="52" y="188"/>
                  </a:cubicBezTo>
                  <a:cubicBezTo>
                    <a:pt x="46" y="188"/>
                    <a:pt x="43" y="187"/>
                    <a:pt x="43" y="181"/>
                  </a:cubicBezTo>
                  <a:cubicBezTo>
                    <a:pt x="43" y="154"/>
                    <a:pt x="160" y="55"/>
                    <a:pt x="160" y="24"/>
                  </a:cubicBezTo>
                  <a:cubicBezTo>
                    <a:pt x="160" y="14"/>
                    <a:pt x="149" y="0"/>
                    <a:pt x="118" y="0"/>
                  </a:cubicBezTo>
                  <a:cubicBezTo>
                    <a:pt x="36" y="0"/>
                    <a:pt x="0" y="68"/>
                    <a:pt x="0" y="84"/>
                  </a:cubicBezTo>
                  <a:cubicBezTo>
                    <a:pt x="0" y="107"/>
                    <a:pt x="28" y="117"/>
                    <a:pt x="46" y="107"/>
                  </a:cubicBezTo>
                  <a:cubicBezTo>
                    <a:pt x="27" y="103"/>
                    <a:pt x="17" y="94"/>
                    <a:pt x="17" y="79"/>
                  </a:cubicBezTo>
                  <a:cubicBezTo>
                    <a:pt x="17" y="36"/>
                    <a:pt x="84" y="6"/>
                    <a:pt x="109" y="6"/>
                  </a:cubicBezTo>
                  <a:cubicBezTo>
                    <a:pt x="120" y="6"/>
                    <a:pt x="131" y="9"/>
                    <a:pt x="131" y="19"/>
                  </a:cubicBezTo>
                  <a:cubicBezTo>
                    <a:pt x="131" y="46"/>
                    <a:pt x="16" y="132"/>
                    <a:pt x="16" y="175"/>
                  </a:cubicBezTo>
                  <a:cubicBezTo>
                    <a:pt x="16" y="187"/>
                    <a:pt x="27" y="199"/>
                    <a:pt x="41" y="199"/>
                  </a:cubicBezTo>
                  <a:cubicBezTo>
                    <a:pt x="93" y="199"/>
                    <a:pt x="155" y="127"/>
                    <a:pt x="181" y="95"/>
                  </a:cubicBezTo>
                  <a:cubicBezTo>
                    <a:pt x="161" y="124"/>
                    <a:pt x="145" y="157"/>
                    <a:pt x="145" y="169"/>
                  </a:cubicBezTo>
                  <a:cubicBezTo>
                    <a:pt x="145" y="194"/>
                    <a:pt x="177" y="201"/>
                    <a:pt x="187" y="201"/>
                  </a:cubicBezTo>
                  <a:cubicBezTo>
                    <a:pt x="215" y="201"/>
                    <a:pt x="243" y="179"/>
                    <a:pt x="243" y="154"/>
                  </a:cubicBezTo>
                  <a:cubicBezTo>
                    <a:pt x="243" y="147"/>
                    <a:pt x="240" y="141"/>
                    <a:pt x="233" y="136"/>
                  </a:cubicBezTo>
                  <a:cubicBezTo>
                    <a:pt x="233" y="167"/>
                    <a:pt x="210" y="194"/>
                    <a:pt x="193" y="194"/>
                  </a:cubicBezTo>
                  <a:cubicBezTo>
                    <a:pt x="184" y="194"/>
                    <a:pt x="178" y="189"/>
                    <a:pt x="178" y="181"/>
                  </a:cubicBezTo>
                  <a:cubicBezTo>
                    <a:pt x="178" y="149"/>
                    <a:pt x="240" y="51"/>
                    <a:pt x="263" y="26"/>
                  </a:cubicBezTo>
                  <a:close/>
                </a:path>
              </a:pathLst>
            </a:custGeom>
            <a:solidFill>
              <a:srgbClr val="FFFFFF"/>
            </a:solidFill>
            <a:ln w="3175"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Freeform 102">
              <a:extLst>
                <a:ext uri="{FF2B5EF4-FFF2-40B4-BE49-F238E27FC236}">
                  <a16:creationId xmlns="" xmlns:a16="http://schemas.microsoft.com/office/drawing/2014/main" id="{D56D52D3-D277-4271-9785-D62E4B9A3CAA}"/>
                </a:ext>
              </a:extLst>
            </p:cNvPr>
            <p:cNvSpPr>
              <a:spLocks/>
            </p:cNvSpPr>
            <p:nvPr/>
          </p:nvSpPr>
          <p:spPr bwMode="auto">
            <a:xfrm>
              <a:off x="410" y="2198"/>
              <a:ext cx="142" cy="151"/>
            </a:xfrm>
            <a:custGeom>
              <a:avLst/>
              <a:gdLst>
                <a:gd name="T0" fmla="*/ 0 w 53"/>
                <a:gd name="T1" fmla="*/ 31 h 56"/>
                <a:gd name="T2" fmla="*/ 27 w 53"/>
                <a:gd name="T3" fmla="*/ 56 h 56"/>
                <a:gd name="T4" fmla="*/ 53 w 53"/>
                <a:gd name="T5" fmla="*/ 31 h 56"/>
                <a:gd name="T6" fmla="*/ 53 w 53"/>
                <a:gd name="T7" fmla="*/ 0 h 56"/>
                <a:gd name="T8" fmla="*/ 35 w 53"/>
                <a:gd name="T9" fmla="*/ 0 h 56"/>
                <a:gd name="T10" fmla="*/ 35 w 53"/>
                <a:gd name="T11" fmla="*/ 33 h 56"/>
                <a:gd name="T12" fmla="*/ 27 w 53"/>
                <a:gd name="T13" fmla="*/ 43 h 56"/>
                <a:gd name="T14" fmla="*/ 18 w 53"/>
                <a:gd name="T15" fmla="*/ 33 h 56"/>
                <a:gd name="T16" fmla="*/ 18 w 53"/>
                <a:gd name="T17" fmla="*/ 0 h 56"/>
                <a:gd name="T18" fmla="*/ 0 w 53"/>
                <a:gd name="T19" fmla="*/ 0 h 56"/>
                <a:gd name="T20" fmla="*/ 0 w 53"/>
                <a:gd name="T21" fmla="*/ 3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56">
                  <a:moveTo>
                    <a:pt x="0" y="31"/>
                  </a:moveTo>
                  <a:cubicBezTo>
                    <a:pt x="0" y="50"/>
                    <a:pt x="10" y="56"/>
                    <a:pt x="27" y="56"/>
                  </a:cubicBezTo>
                  <a:cubicBezTo>
                    <a:pt x="45" y="56"/>
                    <a:pt x="53" y="48"/>
                    <a:pt x="53" y="31"/>
                  </a:cubicBezTo>
                  <a:cubicBezTo>
                    <a:pt x="53" y="0"/>
                    <a:pt x="53" y="0"/>
                    <a:pt x="53" y="0"/>
                  </a:cubicBezTo>
                  <a:cubicBezTo>
                    <a:pt x="35" y="0"/>
                    <a:pt x="35" y="0"/>
                    <a:pt x="35" y="0"/>
                  </a:cubicBezTo>
                  <a:cubicBezTo>
                    <a:pt x="35" y="33"/>
                    <a:pt x="35" y="33"/>
                    <a:pt x="35" y="33"/>
                  </a:cubicBezTo>
                  <a:cubicBezTo>
                    <a:pt x="35" y="39"/>
                    <a:pt x="33" y="43"/>
                    <a:pt x="27" y="43"/>
                  </a:cubicBezTo>
                  <a:cubicBezTo>
                    <a:pt x="19" y="43"/>
                    <a:pt x="18" y="38"/>
                    <a:pt x="18" y="33"/>
                  </a:cubicBezTo>
                  <a:cubicBezTo>
                    <a:pt x="18" y="0"/>
                    <a:pt x="18" y="0"/>
                    <a:pt x="18" y="0"/>
                  </a:cubicBezTo>
                  <a:cubicBezTo>
                    <a:pt x="0" y="0"/>
                    <a:pt x="0" y="0"/>
                    <a:pt x="0" y="0"/>
                  </a:cubicBezTo>
                  <a:cubicBezTo>
                    <a:pt x="0" y="31"/>
                    <a:pt x="0" y="31"/>
                    <a:pt x="0" y="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3">
              <a:extLst>
                <a:ext uri="{FF2B5EF4-FFF2-40B4-BE49-F238E27FC236}">
                  <a16:creationId xmlns="" xmlns:a16="http://schemas.microsoft.com/office/drawing/2014/main" id="{7C08B319-5BBD-47B4-8D48-1F126E4498F8}"/>
                </a:ext>
              </a:extLst>
            </p:cNvPr>
            <p:cNvSpPr>
              <a:spLocks/>
            </p:cNvSpPr>
            <p:nvPr/>
          </p:nvSpPr>
          <p:spPr bwMode="auto">
            <a:xfrm>
              <a:off x="576" y="2198"/>
              <a:ext cx="165" cy="148"/>
            </a:xfrm>
            <a:custGeom>
              <a:avLst/>
              <a:gdLst>
                <a:gd name="T0" fmla="*/ 43 w 165"/>
                <a:gd name="T1" fmla="*/ 148 h 148"/>
                <a:gd name="T2" fmla="*/ 43 w 165"/>
                <a:gd name="T3" fmla="*/ 97 h 148"/>
                <a:gd name="T4" fmla="*/ 43 w 165"/>
                <a:gd name="T5" fmla="*/ 76 h 148"/>
                <a:gd name="T6" fmla="*/ 40 w 165"/>
                <a:gd name="T7" fmla="*/ 54 h 148"/>
                <a:gd name="T8" fmla="*/ 40 w 165"/>
                <a:gd name="T9" fmla="*/ 54 h 148"/>
                <a:gd name="T10" fmla="*/ 67 w 165"/>
                <a:gd name="T11" fmla="*/ 148 h 148"/>
                <a:gd name="T12" fmla="*/ 99 w 165"/>
                <a:gd name="T13" fmla="*/ 148 h 148"/>
                <a:gd name="T14" fmla="*/ 125 w 165"/>
                <a:gd name="T15" fmla="*/ 54 h 148"/>
                <a:gd name="T16" fmla="*/ 125 w 165"/>
                <a:gd name="T17" fmla="*/ 54 h 148"/>
                <a:gd name="T18" fmla="*/ 125 w 165"/>
                <a:gd name="T19" fmla="*/ 78 h 148"/>
                <a:gd name="T20" fmla="*/ 123 w 165"/>
                <a:gd name="T21" fmla="*/ 102 h 148"/>
                <a:gd name="T22" fmla="*/ 123 w 165"/>
                <a:gd name="T23" fmla="*/ 148 h 148"/>
                <a:gd name="T24" fmla="*/ 165 w 165"/>
                <a:gd name="T25" fmla="*/ 148 h 148"/>
                <a:gd name="T26" fmla="*/ 165 w 165"/>
                <a:gd name="T27" fmla="*/ 0 h 148"/>
                <a:gd name="T28" fmla="*/ 109 w 165"/>
                <a:gd name="T29" fmla="*/ 0 h 148"/>
                <a:gd name="T30" fmla="*/ 83 w 165"/>
                <a:gd name="T31" fmla="*/ 92 h 148"/>
                <a:gd name="T32" fmla="*/ 59 w 165"/>
                <a:gd name="T33" fmla="*/ 0 h 148"/>
                <a:gd name="T34" fmla="*/ 0 w 165"/>
                <a:gd name="T35" fmla="*/ 0 h 148"/>
                <a:gd name="T36" fmla="*/ 0 w 165"/>
                <a:gd name="T37" fmla="*/ 148 h 148"/>
                <a:gd name="T38" fmla="*/ 43 w 165"/>
                <a:gd name="T39" fmla="*/ 148 h 148"/>
                <a:gd name="T40" fmla="*/ 43 w 165"/>
                <a:gd name="T41"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5" h="148">
                  <a:moveTo>
                    <a:pt x="43" y="148"/>
                  </a:moveTo>
                  <a:lnTo>
                    <a:pt x="43" y="97"/>
                  </a:lnTo>
                  <a:lnTo>
                    <a:pt x="43" y="76"/>
                  </a:lnTo>
                  <a:lnTo>
                    <a:pt x="40" y="54"/>
                  </a:lnTo>
                  <a:lnTo>
                    <a:pt x="40" y="54"/>
                  </a:lnTo>
                  <a:lnTo>
                    <a:pt x="67" y="148"/>
                  </a:lnTo>
                  <a:lnTo>
                    <a:pt x="99" y="148"/>
                  </a:lnTo>
                  <a:lnTo>
                    <a:pt x="125" y="54"/>
                  </a:lnTo>
                  <a:lnTo>
                    <a:pt x="125" y="54"/>
                  </a:lnTo>
                  <a:lnTo>
                    <a:pt x="125" y="78"/>
                  </a:lnTo>
                  <a:lnTo>
                    <a:pt x="123" y="102"/>
                  </a:lnTo>
                  <a:lnTo>
                    <a:pt x="123" y="148"/>
                  </a:lnTo>
                  <a:lnTo>
                    <a:pt x="165" y="148"/>
                  </a:lnTo>
                  <a:lnTo>
                    <a:pt x="165" y="0"/>
                  </a:lnTo>
                  <a:lnTo>
                    <a:pt x="109" y="0"/>
                  </a:lnTo>
                  <a:lnTo>
                    <a:pt x="83" y="92"/>
                  </a:lnTo>
                  <a:lnTo>
                    <a:pt x="59" y="0"/>
                  </a:lnTo>
                  <a:lnTo>
                    <a:pt x="0" y="0"/>
                  </a:lnTo>
                  <a:lnTo>
                    <a:pt x="0" y="148"/>
                  </a:lnTo>
                  <a:lnTo>
                    <a:pt x="43" y="148"/>
                  </a:lnTo>
                  <a:lnTo>
                    <a:pt x="43"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04">
              <a:extLst>
                <a:ext uri="{FF2B5EF4-FFF2-40B4-BE49-F238E27FC236}">
                  <a16:creationId xmlns="" xmlns:a16="http://schemas.microsoft.com/office/drawing/2014/main" id="{3BFD6B2E-B1A7-44A8-9B43-FD7F86CF8C87}"/>
                </a:ext>
              </a:extLst>
            </p:cNvPr>
            <p:cNvSpPr>
              <a:spLocks noEditPoints="1"/>
            </p:cNvSpPr>
            <p:nvPr/>
          </p:nvSpPr>
          <p:spPr bwMode="auto">
            <a:xfrm>
              <a:off x="752" y="2198"/>
              <a:ext cx="155" cy="148"/>
            </a:xfrm>
            <a:custGeom>
              <a:avLst/>
              <a:gdLst>
                <a:gd name="T0" fmla="*/ 48 w 155"/>
                <a:gd name="T1" fmla="*/ 148 h 148"/>
                <a:gd name="T2" fmla="*/ 0 w 155"/>
                <a:gd name="T3" fmla="*/ 148 h 148"/>
                <a:gd name="T4" fmla="*/ 54 w 155"/>
                <a:gd name="T5" fmla="*/ 0 h 148"/>
                <a:gd name="T6" fmla="*/ 102 w 155"/>
                <a:gd name="T7" fmla="*/ 0 h 148"/>
                <a:gd name="T8" fmla="*/ 155 w 155"/>
                <a:gd name="T9" fmla="*/ 148 h 148"/>
                <a:gd name="T10" fmla="*/ 107 w 155"/>
                <a:gd name="T11" fmla="*/ 148 h 148"/>
                <a:gd name="T12" fmla="*/ 102 w 155"/>
                <a:gd name="T13" fmla="*/ 127 h 148"/>
                <a:gd name="T14" fmla="*/ 54 w 155"/>
                <a:gd name="T15" fmla="*/ 127 h 148"/>
                <a:gd name="T16" fmla="*/ 48 w 155"/>
                <a:gd name="T17" fmla="*/ 148 h 148"/>
                <a:gd name="T18" fmla="*/ 48 w 155"/>
                <a:gd name="T19" fmla="*/ 148 h 148"/>
                <a:gd name="T20" fmla="*/ 94 w 155"/>
                <a:gd name="T21" fmla="*/ 97 h 148"/>
                <a:gd name="T22" fmla="*/ 78 w 155"/>
                <a:gd name="T23" fmla="*/ 43 h 148"/>
                <a:gd name="T24" fmla="*/ 62 w 155"/>
                <a:gd name="T25" fmla="*/ 97 h 148"/>
                <a:gd name="T26" fmla="*/ 94 w 155"/>
                <a:gd name="T27" fmla="*/ 97 h 148"/>
                <a:gd name="T28" fmla="*/ 94 w 155"/>
                <a:gd name="T29" fmla="*/ 9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5" h="148">
                  <a:moveTo>
                    <a:pt x="48" y="148"/>
                  </a:moveTo>
                  <a:lnTo>
                    <a:pt x="0" y="148"/>
                  </a:lnTo>
                  <a:lnTo>
                    <a:pt x="54" y="0"/>
                  </a:lnTo>
                  <a:lnTo>
                    <a:pt x="102" y="0"/>
                  </a:lnTo>
                  <a:lnTo>
                    <a:pt x="155" y="148"/>
                  </a:lnTo>
                  <a:lnTo>
                    <a:pt x="107" y="148"/>
                  </a:lnTo>
                  <a:lnTo>
                    <a:pt x="102" y="127"/>
                  </a:lnTo>
                  <a:lnTo>
                    <a:pt x="54" y="127"/>
                  </a:lnTo>
                  <a:lnTo>
                    <a:pt x="48" y="148"/>
                  </a:lnTo>
                  <a:lnTo>
                    <a:pt x="48" y="148"/>
                  </a:lnTo>
                  <a:close/>
                  <a:moveTo>
                    <a:pt x="94" y="97"/>
                  </a:moveTo>
                  <a:lnTo>
                    <a:pt x="78" y="43"/>
                  </a:lnTo>
                  <a:lnTo>
                    <a:pt x="62" y="97"/>
                  </a:lnTo>
                  <a:lnTo>
                    <a:pt x="94" y="97"/>
                  </a:lnTo>
                  <a:lnTo>
                    <a:pt x="94"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05">
              <a:extLst>
                <a:ext uri="{FF2B5EF4-FFF2-40B4-BE49-F238E27FC236}">
                  <a16:creationId xmlns="" xmlns:a16="http://schemas.microsoft.com/office/drawing/2014/main" id="{CD3D79D1-54F2-40C5-97AB-8897692A6751}"/>
                </a:ext>
              </a:extLst>
            </p:cNvPr>
            <p:cNvSpPr>
              <a:spLocks/>
            </p:cNvSpPr>
            <p:nvPr/>
          </p:nvSpPr>
          <p:spPr bwMode="auto">
            <a:xfrm>
              <a:off x="907" y="2196"/>
              <a:ext cx="134" cy="153"/>
            </a:xfrm>
            <a:custGeom>
              <a:avLst/>
              <a:gdLst>
                <a:gd name="T0" fmla="*/ 49 w 50"/>
                <a:gd name="T1" fmla="*/ 17 h 57"/>
                <a:gd name="T2" fmla="*/ 25 w 50"/>
                <a:gd name="T3" fmla="*/ 0 h 57"/>
                <a:gd name="T4" fmla="*/ 2 w 50"/>
                <a:gd name="T5" fmla="*/ 17 h 57"/>
                <a:gd name="T6" fmla="*/ 33 w 50"/>
                <a:gd name="T7" fmla="*/ 40 h 57"/>
                <a:gd name="T8" fmla="*/ 26 w 50"/>
                <a:gd name="T9" fmla="*/ 44 h 57"/>
                <a:gd name="T10" fmla="*/ 21 w 50"/>
                <a:gd name="T11" fmla="*/ 43 h 57"/>
                <a:gd name="T12" fmla="*/ 18 w 50"/>
                <a:gd name="T13" fmla="*/ 39 h 57"/>
                <a:gd name="T14" fmla="*/ 0 w 50"/>
                <a:gd name="T15" fmla="*/ 39 h 57"/>
                <a:gd name="T16" fmla="*/ 25 w 50"/>
                <a:gd name="T17" fmla="*/ 57 h 57"/>
                <a:gd name="T18" fmla="*/ 50 w 50"/>
                <a:gd name="T19" fmla="*/ 38 h 57"/>
                <a:gd name="T20" fmla="*/ 19 w 50"/>
                <a:gd name="T21" fmla="*/ 15 h 57"/>
                <a:gd name="T22" fmla="*/ 24 w 50"/>
                <a:gd name="T23" fmla="*/ 12 h 57"/>
                <a:gd name="T24" fmla="*/ 29 w 50"/>
                <a:gd name="T25" fmla="*/ 13 h 57"/>
                <a:gd name="T26" fmla="*/ 32 w 50"/>
                <a:gd name="T27" fmla="*/ 17 h 57"/>
                <a:gd name="T28" fmla="*/ 49 w 50"/>
                <a:gd name="T29" fmla="*/ 1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 h="57">
                  <a:moveTo>
                    <a:pt x="49" y="17"/>
                  </a:moveTo>
                  <a:cubicBezTo>
                    <a:pt x="47" y="7"/>
                    <a:pt x="40" y="0"/>
                    <a:pt x="25" y="0"/>
                  </a:cubicBezTo>
                  <a:cubicBezTo>
                    <a:pt x="12" y="0"/>
                    <a:pt x="2" y="5"/>
                    <a:pt x="2" y="17"/>
                  </a:cubicBezTo>
                  <a:cubicBezTo>
                    <a:pt x="2" y="38"/>
                    <a:pt x="33" y="32"/>
                    <a:pt x="33" y="40"/>
                  </a:cubicBezTo>
                  <a:cubicBezTo>
                    <a:pt x="33" y="43"/>
                    <a:pt x="30" y="44"/>
                    <a:pt x="26" y="44"/>
                  </a:cubicBezTo>
                  <a:cubicBezTo>
                    <a:pt x="24" y="44"/>
                    <a:pt x="22" y="44"/>
                    <a:pt x="21" y="43"/>
                  </a:cubicBezTo>
                  <a:cubicBezTo>
                    <a:pt x="19" y="42"/>
                    <a:pt x="18" y="41"/>
                    <a:pt x="18" y="39"/>
                  </a:cubicBezTo>
                  <a:cubicBezTo>
                    <a:pt x="0" y="39"/>
                    <a:pt x="0" y="39"/>
                    <a:pt x="0" y="39"/>
                  </a:cubicBezTo>
                  <a:cubicBezTo>
                    <a:pt x="1" y="49"/>
                    <a:pt x="10" y="57"/>
                    <a:pt x="25" y="57"/>
                  </a:cubicBezTo>
                  <a:cubicBezTo>
                    <a:pt x="40" y="57"/>
                    <a:pt x="50" y="51"/>
                    <a:pt x="50" y="38"/>
                  </a:cubicBezTo>
                  <a:cubicBezTo>
                    <a:pt x="50" y="18"/>
                    <a:pt x="19" y="23"/>
                    <a:pt x="19" y="15"/>
                  </a:cubicBezTo>
                  <a:cubicBezTo>
                    <a:pt x="19" y="13"/>
                    <a:pt x="21" y="12"/>
                    <a:pt x="24" y="12"/>
                  </a:cubicBezTo>
                  <a:cubicBezTo>
                    <a:pt x="26" y="12"/>
                    <a:pt x="28" y="12"/>
                    <a:pt x="29" y="13"/>
                  </a:cubicBezTo>
                  <a:cubicBezTo>
                    <a:pt x="30" y="14"/>
                    <a:pt x="31" y="15"/>
                    <a:pt x="32" y="17"/>
                  </a:cubicBezTo>
                  <a:cubicBezTo>
                    <a:pt x="49" y="17"/>
                    <a:pt x="49" y="17"/>
                    <a:pt x="49" y="1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106">
              <a:extLst>
                <a:ext uri="{FF2B5EF4-FFF2-40B4-BE49-F238E27FC236}">
                  <a16:creationId xmlns="" xmlns:a16="http://schemas.microsoft.com/office/drawing/2014/main" id="{B2C849E5-94CC-413D-92D1-1971A98D1553}"/>
                </a:ext>
              </a:extLst>
            </p:cNvPr>
            <p:cNvSpPr>
              <a:spLocks/>
            </p:cNvSpPr>
            <p:nvPr/>
          </p:nvSpPr>
          <p:spPr bwMode="auto">
            <a:xfrm>
              <a:off x="1051" y="2196"/>
              <a:ext cx="134" cy="153"/>
            </a:xfrm>
            <a:custGeom>
              <a:avLst/>
              <a:gdLst>
                <a:gd name="T0" fmla="*/ 48 w 50"/>
                <a:gd name="T1" fmla="*/ 17 h 57"/>
                <a:gd name="T2" fmla="*/ 25 w 50"/>
                <a:gd name="T3" fmla="*/ 0 h 57"/>
                <a:gd name="T4" fmla="*/ 1 w 50"/>
                <a:gd name="T5" fmla="*/ 17 h 57"/>
                <a:gd name="T6" fmla="*/ 33 w 50"/>
                <a:gd name="T7" fmla="*/ 40 h 57"/>
                <a:gd name="T8" fmla="*/ 25 w 50"/>
                <a:gd name="T9" fmla="*/ 44 h 57"/>
                <a:gd name="T10" fmla="*/ 20 w 50"/>
                <a:gd name="T11" fmla="*/ 43 h 57"/>
                <a:gd name="T12" fmla="*/ 17 w 50"/>
                <a:gd name="T13" fmla="*/ 39 h 57"/>
                <a:gd name="T14" fmla="*/ 0 w 50"/>
                <a:gd name="T15" fmla="*/ 39 h 57"/>
                <a:gd name="T16" fmla="*/ 24 w 50"/>
                <a:gd name="T17" fmla="*/ 57 h 57"/>
                <a:gd name="T18" fmla="*/ 50 w 50"/>
                <a:gd name="T19" fmla="*/ 38 h 57"/>
                <a:gd name="T20" fmla="*/ 18 w 50"/>
                <a:gd name="T21" fmla="*/ 15 h 57"/>
                <a:gd name="T22" fmla="*/ 24 w 50"/>
                <a:gd name="T23" fmla="*/ 12 h 57"/>
                <a:gd name="T24" fmla="*/ 29 w 50"/>
                <a:gd name="T25" fmla="*/ 13 h 57"/>
                <a:gd name="T26" fmla="*/ 31 w 50"/>
                <a:gd name="T27" fmla="*/ 17 h 57"/>
                <a:gd name="T28" fmla="*/ 48 w 50"/>
                <a:gd name="T29" fmla="*/ 1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 h="57">
                  <a:moveTo>
                    <a:pt x="48" y="17"/>
                  </a:moveTo>
                  <a:cubicBezTo>
                    <a:pt x="47" y="7"/>
                    <a:pt x="40" y="0"/>
                    <a:pt x="25" y="0"/>
                  </a:cubicBezTo>
                  <a:cubicBezTo>
                    <a:pt x="11" y="0"/>
                    <a:pt x="1" y="5"/>
                    <a:pt x="1" y="17"/>
                  </a:cubicBezTo>
                  <a:cubicBezTo>
                    <a:pt x="1" y="38"/>
                    <a:pt x="33" y="32"/>
                    <a:pt x="33" y="40"/>
                  </a:cubicBezTo>
                  <a:cubicBezTo>
                    <a:pt x="33" y="43"/>
                    <a:pt x="30" y="44"/>
                    <a:pt x="25" y="44"/>
                  </a:cubicBezTo>
                  <a:cubicBezTo>
                    <a:pt x="23" y="44"/>
                    <a:pt x="22" y="44"/>
                    <a:pt x="20" y="43"/>
                  </a:cubicBezTo>
                  <a:cubicBezTo>
                    <a:pt x="19" y="42"/>
                    <a:pt x="18" y="41"/>
                    <a:pt x="17" y="39"/>
                  </a:cubicBezTo>
                  <a:cubicBezTo>
                    <a:pt x="0" y="39"/>
                    <a:pt x="0" y="39"/>
                    <a:pt x="0" y="39"/>
                  </a:cubicBezTo>
                  <a:cubicBezTo>
                    <a:pt x="0" y="49"/>
                    <a:pt x="10" y="57"/>
                    <a:pt x="24" y="57"/>
                  </a:cubicBezTo>
                  <a:cubicBezTo>
                    <a:pt x="39" y="57"/>
                    <a:pt x="50" y="51"/>
                    <a:pt x="50" y="38"/>
                  </a:cubicBezTo>
                  <a:cubicBezTo>
                    <a:pt x="50" y="18"/>
                    <a:pt x="18" y="23"/>
                    <a:pt x="18" y="15"/>
                  </a:cubicBezTo>
                  <a:cubicBezTo>
                    <a:pt x="18" y="13"/>
                    <a:pt x="20" y="12"/>
                    <a:pt x="24" y="12"/>
                  </a:cubicBezTo>
                  <a:cubicBezTo>
                    <a:pt x="26" y="12"/>
                    <a:pt x="27" y="12"/>
                    <a:pt x="29" y="13"/>
                  </a:cubicBezTo>
                  <a:cubicBezTo>
                    <a:pt x="30" y="14"/>
                    <a:pt x="31" y="15"/>
                    <a:pt x="31" y="17"/>
                  </a:cubicBezTo>
                  <a:cubicBezTo>
                    <a:pt x="48" y="17"/>
                    <a:pt x="48" y="17"/>
                    <a:pt x="48" y="1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07">
              <a:extLst>
                <a:ext uri="{FF2B5EF4-FFF2-40B4-BE49-F238E27FC236}">
                  <a16:creationId xmlns="" xmlns:a16="http://schemas.microsoft.com/office/drawing/2014/main" id="{F2CB2266-41FA-4CD5-85E3-9590A4AA9134}"/>
                </a:ext>
              </a:extLst>
            </p:cNvPr>
            <p:cNvSpPr>
              <a:spLocks noEditPoints="1"/>
            </p:cNvSpPr>
            <p:nvPr/>
          </p:nvSpPr>
          <p:spPr bwMode="auto">
            <a:xfrm>
              <a:off x="1190" y="2319"/>
              <a:ext cx="30" cy="30"/>
            </a:xfrm>
            <a:custGeom>
              <a:avLst/>
              <a:gdLst>
                <a:gd name="T0" fmla="*/ 1 w 11"/>
                <a:gd name="T1" fmla="*/ 5 h 11"/>
                <a:gd name="T2" fmla="*/ 2 w 11"/>
                <a:gd name="T3" fmla="*/ 2 h 11"/>
                <a:gd name="T4" fmla="*/ 6 w 11"/>
                <a:gd name="T5" fmla="*/ 0 h 11"/>
                <a:gd name="T6" fmla="*/ 9 w 11"/>
                <a:gd name="T7" fmla="*/ 2 h 11"/>
                <a:gd name="T8" fmla="*/ 11 w 11"/>
                <a:gd name="T9" fmla="*/ 5 h 11"/>
                <a:gd name="T10" fmla="*/ 6 w 11"/>
                <a:gd name="T11" fmla="*/ 10 h 11"/>
                <a:gd name="T12" fmla="*/ 2 w 11"/>
                <a:gd name="T13" fmla="*/ 9 h 11"/>
                <a:gd name="T14" fmla="*/ 1 w 11"/>
                <a:gd name="T15" fmla="*/ 5 h 11"/>
                <a:gd name="T16" fmla="*/ 0 w 11"/>
                <a:gd name="T17" fmla="*/ 5 h 11"/>
                <a:gd name="T18" fmla="*/ 2 w 11"/>
                <a:gd name="T19" fmla="*/ 9 h 11"/>
                <a:gd name="T20" fmla="*/ 6 w 11"/>
                <a:gd name="T21" fmla="*/ 11 h 11"/>
                <a:gd name="T22" fmla="*/ 10 w 11"/>
                <a:gd name="T23" fmla="*/ 9 h 11"/>
                <a:gd name="T24" fmla="*/ 11 w 11"/>
                <a:gd name="T25" fmla="*/ 5 h 11"/>
                <a:gd name="T26" fmla="*/ 10 w 11"/>
                <a:gd name="T27" fmla="*/ 1 h 11"/>
                <a:gd name="T28" fmla="*/ 6 w 11"/>
                <a:gd name="T29" fmla="*/ 0 h 11"/>
                <a:gd name="T30" fmla="*/ 0 w 11"/>
                <a:gd name="T31"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 h="11">
                  <a:moveTo>
                    <a:pt x="1" y="5"/>
                  </a:moveTo>
                  <a:cubicBezTo>
                    <a:pt x="1" y="4"/>
                    <a:pt x="1" y="3"/>
                    <a:pt x="2" y="2"/>
                  </a:cubicBezTo>
                  <a:cubicBezTo>
                    <a:pt x="3" y="1"/>
                    <a:pt x="4" y="0"/>
                    <a:pt x="6" y="0"/>
                  </a:cubicBezTo>
                  <a:cubicBezTo>
                    <a:pt x="7" y="0"/>
                    <a:pt x="8" y="1"/>
                    <a:pt x="9" y="2"/>
                  </a:cubicBezTo>
                  <a:cubicBezTo>
                    <a:pt x="10" y="3"/>
                    <a:pt x="11" y="4"/>
                    <a:pt x="11" y="5"/>
                  </a:cubicBezTo>
                  <a:cubicBezTo>
                    <a:pt x="11" y="8"/>
                    <a:pt x="8" y="10"/>
                    <a:pt x="6" y="10"/>
                  </a:cubicBezTo>
                  <a:cubicBezTo>
                    <a:pt x="4" y="10"/>
                    <a:pt x="3" y="10"/>
                    <a:pt x="2" y="9"/>
                  </a:cubicBezTo>
                  <a:cubicBezTo>
                    <a:pt x="1" y="8"/>
                    <a:pt x="1" y="7"/>
                    <a:pt x="1" y="5"/>
                  </a:cubicBezTo>
                  <a:close/>
                  <a:moveTo>
                    <a:pt x="0" y="5"/>
                  </a:moveTo>
                  <a:cubicBezTo>
                    <a:pt x="0" y="7"/>
                    <a:pt x="1" y="8"/>
                    <a:pt x="2" y="9"/>
                  </a:cubicBezTo>
                  <a:cubicBezTo>
                    <a:pt x="3" y="10"/>
                    <a:pt x="4" y="11"/>
                    <a:pt x="6" y="11"/>
                  </a:cubicBezTo>
                  <a:cubicBezTo>
                    <a:pt x="7" y="11"/>
                    <a:pt x="9" y="10"/>
                    <a:pt x="10" y="9"/>
                  </a:cubicBezTo>
                  <a:cubicBezTo>
                    <a:pt x="11" y="8"/>
                    <a:pt x="11" y="7"/>
                    <a:pt x="11" y="5"/>
                  </a:cubicBezTo>
                  <a:cubicBezTo>
                    <a:pt x="11" y="4"/>
                    <a:pt x="11" y="3"/>
                    <a:pt x="10" y="1"/>
                  </a:cubicBezTo>
                  <a:cubicBezTo>
                    <a:pt x="9" y="0"/>
                    <a:pt x="7" y="0"/>
                    <a:pt x="6" y="0"/>
                  </a:cubicBezTo>
                  <a:cubicBezTo>
                    <a:pt x="3" y="0"/>
                    <a:pt x="0" y="2"/>
                    <a:pt x="0" y="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08">
              <a:extLst>
                <a:ext uri="{FF2B5EF4-FFF2-40B4-BE49-F238E27FC236}">
                  <a16:creationId xmlns="" xmlns:a16="http://schemas.microsoft.com/office/drawing/2014/main" id="{0D7F1B64-1BB5-4D6E-9D27-0486BAC6F0E2}"/>
                </a:ext>
              </a:extLst>
            </p:cNvPr>
            <p:cNvSpPr>
              <a:spLocks noEditPoints="1"/>
            </p:cNvSpPr>
            <p:nvPr/>
          </p:nvSpPr>
          <p:spPr bwMode="auto">
            <a:xfrm>
              <a:off x="1198" y="2325"/>
              <a:ext cx="16" cy="18"/>
            </a:xfrm>
            <a:custGeom>
              <a:avLst/>
              <a:gdLst>
                <a:gd name="T0" fmla="*/ 0 w 6"/>
                <a:gd name="T1" fmla="*/ 7 h 7"/>
                <a:gd name="T2" fmla="*/ 0 w 6"/>
                <a:gd name="T3" fmla="*/ 0 h 7"/>
                <a:gd name="T4" fmla="*/ 3 w 6"/>
                <a:gd name="T5" fmla="*/ 0 h 7"/>
                <a:gd name="T6" fmla="*/ 5 w 6"/>
                <a:gd name="T7" fmla="*/ 2 h 7"/>
                <a:gd name="T8" fmla="*/ 4 w 6"/>
                <a:gd name="T9" fmla="*/ 4 h 7"/>
                <a:gd name="T10" fmla="*/ 4 w 6"/>
                <a:gd name="T11" fmla="*/ 4 h 7"/>
                <a:gd name="T12" fmla="*/ 5 w 6"/>
                <a:gd name="T13" fmla="*/ 5 h 7"/>
                <a:gd name="T14" fmla="*/ 6 w 6"/>
                <a:gd name="T15" fmla="*/ 7 h 7"/>
                <a:gd name="T16" fmla="*/ 5 w 6"/>
                <a:gd name="T17" fmla="*/ 7 h 7"/>
                <a:gd name="T18" fmla="*/ 4 w 6"/>
                <a:gd name="T19" fmla="*/ 6 h 7"/>
                <a:gd name="T20" fmla="*/ 3 w 6"/>
                <a:gd name="T21" fmla="*/ 4 h 7"/>
                <a:gd name="T22" fmla="*/ 1 w 6"/>
                <a:gd name="T23" fmla="*/ 4 h 7"/>
                <a:gd name="T24" fmla="*/ 1 w 6"/>
                <a:gd name="T25" fmla="*/ 7 h 7"/>
                <a:gd name="T26" fmla="*/ 0 w 6"/>
                <a:gd name="T27" fmla="*/ 7 h 7"/>
                <a:gd name="T28" fmla="*/ 1 w 6"/>
                <a:gd name="T29" fmla="*/ 1 h 7"/>
                <a:gd name="T30" fmla="*/ 1 w 6"/>
                <a:gd name="T31" fmla="*/ 3 h 7"/>
                <a:gd name="T32" fmla="*/ 3 w 6"/>
                <a:gd name="T33" fmla="*/ 3 h 7"/>
                <a:gd name="T34" fmla="*/ 4 w 6"/>
                <a:gd name="T35" fmla="*/ 2 h 7"/>
                <a:gd name="T36" fmla="*/ 3 w 6"/>
                <a:gd name="T37" fmla="*/ 1 h 7"/>
                <a:gd name="T38" fmla="*/ 1 w 6"/>
                <a:gd name="T39"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 h="7">
                  <a:moveTo>
                    <a:pt x="0" y="7"/>
                  </a:moveTo>
                  <a:cubicBezTo>
                    <a:pt x="0" y="0"/>
                    <a:pt x="0" y="0"/>
                    <a:pt x="0" y="0"/>
                  </a:cubicBezTo>
                  <a:cubicBezTo>
                    <a:pt x="3" y="0"/>
                    <a:pt x="3" y="0"/>
                    <a:pt x="3" y="0"/>
                  </a:cubicBezTo>
                  <a:cubicBezTo>
                    <a:pt x="5" y="0"/>
                    <a:pt x="5" y="1"/>
                    <a:pt x="5" y="2"/>
                  </a:cubicBezTo>
                  <a:cubicBezTo>
                    <a:pt x="5" y="3"/>
                    <a:pt x="5" y="3"/>
                    <a:pt x="4" y="4"/>
                  </a:cubicBezTo>
                  <a:cubicBezTo>
                    <a:pt x="4" y="4"/>
                    <a:pt x="4" y="4"/>
                    <a:pt x="4" y="4"/>
                  </a:cubicBezTo>
                  <a:cubicBezTo>
                    <a:pt x="5" y="4"/>
                    <a:pt x="5" y="4"/>
                    <a:pt x="5" y="5"/>
                  </a:cubicBezTo>
                  <a:cubicBezTo>
                    <a:pt x="5" y="6"/>
                    <a:pt x="5" y="6"/>
                    <a:pt x="6" y="7"/>
                  </a:cubicBezTo>
                  <a:cubicBezTo>
                    <a:pt x="5" y="7"/>
                    <a:pt x="5" y="7"/>
                    <a:pt x="5" y="7"/>
                  </a:cubicBezTo>
                  <a:cubicBezTo>
                    <a:pt x="4" y="6"/>
                    <a:pt x="4" y="6"/>
                    <a:pt x="4" y="6"/>
                  </a:cubicBezTo>
                  <a:cubicBezTo>
                    <a:pt x="4" y="4"/>
                    <a:pt x="4" y="4"/>
                    <a:pt x="3" y="4"/>
                  </a:cubicBezTo>
                  <a:cubicBezTo>
                    <a:pt x="1" y="4"/>
                    <a:pt x="1" y="4"/>
                    <a:pt x="1" y="4"/>
                  </a:cubicBezTo>
                  <a:cubicBezTo>
                    <a:pt x="1" y="7"/>
                    <a:pt x="1" y="7"/>
                    <a:pt x="1" y="7"/>
                  </a:cubicBezTo>
                  <a:cubicBezTo>
                    <a:pt x="0" y="7"/>
                    <a:pt x="0" y="7"/>
                    <a:pt x="0" y="7"/>
                  </a:cubicBezTo>
                  <a:close/>
                  <a:moveTo>
                    <a:pt x="1" y="1"/>
                  </a:moveTo>
                  <a:cubicBezTo>
                    <a:pt x="1" y="3"/>
                    <a:pt x="1" y="3"/>
                    <a:pt x="1" y="3"/>
                  </a:cubicBezTo>
                  <a:cubicBezTo>
                    <a:pt x="3" y="3"/>
                    <a:pt x="3" y="3"/>
                    <a:pt x="3" y="3"/>
                  </a:cubicBezTo>
                  <a:cubicBezTo>
                    <a:pt x="4" y="3"/>
                    <a:pt x="4" y="3"/>
                    <a:pt x="4" y="2"/>
                  </a:cubicBezTo>
                  <a:cubicBezTo>
                    <a:pt x="4" y="1"/>
                    <a:pt x="4" y="1"/>
                    <a:pt x="3" y="1"/>
                  </a:cubicBezTo>
                  <a:cubicBezTo>
                    <a:pt x="1" y="1"/>
                    <a:pt x="1" y="1"/>
                    <a:pt x="1"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09">
              <a:extLst>
                <a:ext uri="{FF2B5EF4-FFF2-40B4-BE49-F238E27FC236}">
                  <a16:creationId xmlns="" xmlns:a16="http://schemas.microsoft.com/office/drawing/2014/main" id="{F59C7352-DD36-4859-9972-618D8B6E4B23}"/>
                </a:ext>
              </a:extLst>
            </p:cNvPr>
            <p:cNvSpPr>
              <a:spLocks/>
            </p:cNvSpPr>
            <p:nvPr/>
          </p:nvSpPr>
          <p:spPr bwMode="auto">
            <a:xfrm>
              <a:off x="415" y="2376"/>
              <a:ext cx="113" cy="80"/>
            </a:xfrm>
            <a:custGeom>
              <a:avLst/>
              <a:gdLst>
                <a:gd name="T0" fmla="*/ 0 w 113"/>
                <a:gd name="T1" fmla="*/ 0 h 80"/>
                <a:gd name="T2" fmla="*/ 46 w 113"/>
                <a:gd name="T3" fmla="*/ 0 h 80"/>
                <a:gd name="T4" fmla="*/ 57 w 113"/>
                <a:gd name="T5" fmla="*/ 45 h 80"/>
                <a:gd name="T6" fmla="*/ 57 w 113"/>
                <a:gd name="T7" fmla="*/ 45 h 80"/>
                <a:gd name="T8" fmla="*/ 67 w 113"/>
                <a:gd name="T9" fmla="*/ 0 h 80"/>
                <a:gd name="T10" fmla="*/ 113 w 113"/>
                <a:gd name="T11" fmla="*/ 0 h 80"/>
                <a:gd name="T12" fmla="*/ 113 w 113"/>
                <a:gd name="T13" fmla="*/ 80 h 80"/>
                <a:gd name="T14" fmla="*/ 86 w 113"/>
                <a:gd name="T15" fmla="*/ 80 h 80"/>
                <a:gd name="T16" fmla="*/ 86 w 113"/>
                <a:gd name="T17" fmla="*/ 19 h 80"/>
                <a:gd name="T18" fmla="*/ 86 w 113"/>
                <a:gd name="T19" fmla="*/ 19 h 80"/>
                <a:gd name="T20" fmla="*/ 70 w 113"/>
                <a:gd name="T21" fmla="*/ 80 h 80"/>
                <a:gd name="T22" fmla="*/ 43 w 113"/>
                <a:gd name="T23" fmla="*/ 80 h 80"/>
                <a:gd name="T24" fmla="*/ 27 w 113"/>
                <a:gd name="T25" fmla="*/ 19 h 80"/>
                <a:gd name="T26" fmla="*/ 27 w 113"/>
                <a:gd name="T27" fmla="*/ 19 h 80"/>
                <a:gd name="T28" fmla="*/ 27 w 113"/>
                <a:gd name="T29" fmla="*/ 80 h 80"/>
                <a:gd name="T30" fmla="*/ 0 w 113"/>
                <a:gd name="T31" fmla="*/ 80 h 80"/>
                <a:gd name="T32" fmla="*/ 0 w 113"/>
                <a:gd name="T3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 h="80">
                  <a:moveTo>
                    <a:pt x="0" y="0"/>
                  </a:moveTo>
                  <a:lnTo>
                    <a:pt x="46" y="0"/>
                  </a:lnTo>
                  <a:lnTo>
                    <a:pt x="57" y="45"/>
                  </a:lnTo>
                  <a:lnTo>
                    <a:pt x="57" y="45"/>
                  </a:lnTo>
                  <a:lnTo>
                    <a:pt x="67" y="0"/>
                  </a:lnTo>
                  <a:lnTo>
                    <a:pt x="113" y="0"/>
                  </a:lnTo>
                  <a:lnTo>
                    <a:pt x="113" y="80"/>
                  </a:lnTo>
                  <a:lnTo>
                    <a:pt x="86" y="80"/>
                  </a:lnTo>
                  <a:lnTo>
                    <a:pt x="86" y="19"/>
                  </a:lnTo>
                  <a:lnTo>
                    <a:pt x="86" y="19"/>
                  </a:lnTo>
                  <a:lnTo>
                    <a:pt x="70" y="80"/>
                  </a:lnTo>
                  <a:lnTo>
                    <a:pt x="43" y="80"/>
                  </a:lnTo>
                  <a:lnTo>
                    <a:pt x="27" y="19"/>
                  </a:lnTo>
                  <a:lnTo>
                    <a:pt x="27" y="19"/>
                  </a:lnTo>
                  <a:lnTo>
                    <a:pt x="27" y="8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10">
              <a:extLst>
                <a:ext uri="{FF2B5EF4-FFF2-40B4-BE49-F238E27FC236}">
                  <a16:creationId xmlns="" xmlns:a16="http://schemas.microsoft.com/office/drawing/2014/main" id="{29F509C2-C281-4C97-956C-6284D699A94D}"/>
                </a:ext>
              </a:extLst>
            </p:cNvPr>
            <p:cNvSpPr>
              <a:spLocks/>
            </p:cNvSpPr>
            <p:nvPr/>
          </p:nvSpPr>
          <p:spPr bwMode="auto">
            <a:xfrm>
              <a:off x="573" y="2376"/>
              <a:ext cx="72" cy="80"/>
            </a:xfrm>
            <a:custGeom>
              <a:avLst/>
              <a:gdLst>
                <a:gd name="T0" fmla="*/ 0 w 72"/>
                <a:gd name="T1" fmla="*/ 0 h 80"/>
                <a:gd name="T2" fmla="*/ 70 w 72"/>
                <a:gd name="T3" fmla="*/ 0 h 80"/>
                <a:gd name="T4" fmla="*/ 70 w 72"/>
                <a:gd name="T5" fmla="*/ 21 h 80"/>
                <a:gd name="T6" fmla="*/ 32 w 72"/>
                <a:gd name="T7" fmla="*/ 21 h 80"/>
                <a:gd name="T8" fmla="*/ 32 w 72"/>
                <a:gd name="T9" fmla="*/ 32 h 80"/>
                <a:gd name="T10" fmla="*/ 70 w 72"/>
                <a:gd name="T11" fmla="*/ 32 h 80"/>
                <a:gd name="T12" fmla="*/ 70 w 72"/>
                <a:gd name="T13" fmla="*/ 51 h 80"/>
                <a:gd name="T14" fmla="*/ 32 w 72"/>
                <a:gd name="T15" fmla="*/ 51 h 80"/>
                <a:gd name="T16" fmla="*/ 32 w 72"/>
                <a:gd name="T17" fmla="*/ 62 h 80"/>
                <a:gd name="T18" fmla="*/ 72 w 72"/>
                <a:gd name="T19" fmla="*/ 62 h 80"/>
                <a:gd name="T20" fmla="*/ 72 w 72"/>
                <a:gd name="T21" fmla="*/ 80 h 80"/>
                <a:gd name="T22" fmla="*/ 0 w 72"/>
                <a:gd name="T23" fmla="*/ 80 h 80"/>
                <a:gd name="T24" fmla="*/ 0 w 72"/>
                <a:gd name="T25"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 h="80">
                  <a:moveTo>
                    <a:pt x="0" y="0"/>
                  </a:moveTo>
                  <a:lnTo>
                    <a:pt x="70" y="0"/>
                  </a:lnTo>
                  <a:lnTo>
                    <a:pt x="70" y="21"/>
                  </a:lnTo>
                  <a:lnTo>
                    <a:pt x="32" y="21"/>
                  </a:lnTo>
                  <a:lnTo>
                    <a:pt x="32" y="32"/>
                  </a:lnTo>
                  <a:lnTo>
                    <a:pt x="70" y="32"/>
                  </a:lnTo>
                  <a:lnTo>
                    <a:pt x="70" y="51"/>
                  </a:lnTo>
                  <a:lnTo>
                    <a:pt x="32" y="51"/>
                  </a:lnTo>
                  <a:lnTo>
                    <a:pt x="32" y="62"/>
                  </a:lnTo>
                  <a:lnTo>
                    <a:pt x="72" y="62"/>
                  </a:lnTo>
                  <a:lnTo>
                    <a:pt x="72" y="8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11">
              <a:extLst>
                <a:ext uri="{FF2B5EF4-FFF2-40B4-BE49-F238E27FC236}">
                  <a16:creationId xmlns="" xmlns:a16="http://schemas.microsoft.com/office/drawing/2014/main" id="{EE037B17-ABB0-4287-BE36-3CDDA802B02F}"/>
                </a:ext>
              </a:extLst>
            </p:cNvPr>
            <p:cNvSpPr>
              <a:spLocks noEditPoints="1"/>
            </p:cNvSpPr>
            <p:nvPr/>
          </p:nvSpPr>
          <p:spPr bwMode="auto">
            <a:xfrm>
              <a:off x="688" y="2376"/>
              <a:ext cx="86" cy="80"/>
            </a:xfrm>
            <a:custGeom>
              <a:avLst/>
              <a:gdLst>
                <a:gd name="T0" fmla="*/ 0 w 32"/>
                <a:gd name="T1" fmla="*/ 0 h 30"/>
                <a:gd name="T2" fmla="*/ 17 w 32"/>
                <a:gd name="T3" fmla="*/ 0 h 30"/>
                <a:gd name="T4" fmla="*/ 32 w 32"/>
                <a:gd name="T5" fmla="*/ 15 h 30"/>
                <a:gd name="T6" fmla="*/ 17 w 32"/>
                <a:gd name="T7" fmla="*/ 30 h 30"/>
                <a:gd name="T8" fmla="*/ 0 w 32"/>
                <a:gd name="T9" fmla="*/ 30 h 30"/>
                <a:gd name="T10" fmla="*/ 0 w 32"/>
                <a:gd name="T11" fmla="*/ 0 h 30"/>
                <a:gd name="T12" fmla="*/ 12 w 32"/>
                <a:gd name="T13" fmla="*/ 23 h 30"/>
                <a:gd name="T14" fmla="*/ 15 w 32"/>
                <a:gd name="T15" fmla="*/ 23 h 30"/>
                <a:gd name="T16" fmla="*/ 20 w 32"/>
                <a:gd name="T17" fmla="*/ 15 h 30"/>
                <a:gd name="T18" fmla="*/ 15 w 32"/>
                <a:gd name="T19" fmla="*/ 7 h 30"/>
                <a:gd name="T20" fmla="*/ 12 w 32"/>
                <a:gd name="T21" fmla="*/ 7 h 30"/>
                <a:gd name="T22" fmla="*/ 12 w 32"/>
                <a:gd name="T23"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0">
                  <a:moveTo>
                    <a:pt x="0" y="0"/>
                  </a:moveTo>
                  <a:cubicBezTo>
                    <a:pt x="17" y="0"/>
                    <a:pt x="17" y="0"/>
                    <a:pt x="17" y="0"/>
                  </a:cubicBezTo>
                  <a:cubicBezTo>
                    <a:pt x="26" y="0"/>
                    <a:pt x="32" y="3"/>
                    <a:pt x="32" y="15"/>
                  </a:cubicBezTo>
                  <a:cubicBezTo>
                    <a:pt x="32" y="27"/>
                    <a:pt x="25" y="30"/>
                    <a:pt x="17" y="30"/>
                  </a:cubicBezTo>
                  <a:cubicBezTo>
                    <a:pt x="0" y="30"/>
                    <a:pt x="0" y="30"/>
                    <a:pt x="0" y="30"/>
                  </a:cubicBezTo>
                  <a:lnTo>
                    <a:pt x="0" y="0"/>
                  </a:lnTo>
                  <a:close/>
                  <a:moveTo>
                    <a:pt x="12" y="23"/>
                  </a:moveTo>
                  <a:cubicBezTo>
                    <a:pt x="15" y="23"/>
                    <a:pt x="15" y="23"/>
                    <a:pt x="15" y="23"/>
                  </a:cubicBezTo>
                  <a:cubicBezTo>
                    <a:pt x="19" y="23"/>
                    <a:pt x="20" y="20"/>
                    <a:pt x="20" y="15"/>
                  </a:cubicBezTo>
                  <a:cubicBezTo>
                    <a:pt x="20" y="10"/>
                    <a:pt x="19" y="7"/>
                    <a:pt x="15" y="7"/>
                  </a:cubicBezTo>
                  <a:cubicBezTo>
                    <a:pt x="12" y="7"/>
                    <a:pt x="12" y="7"/>
                    <a:pt x="12" y="7"/>
                  </a:cubicBezTo>
                  <a:lnTo>
                    <a:pt x="12"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Rectangle 112">
              <a:extLst>
                <a:ext uri="{FF2B5EF4-FFF2-40B4-BE49-F238E27FC236}">
                  <a16:creationId xmlns="" xmlns:a16="http://schemas.microsoft.com/office/drawing/2014/main" id="{F1829ACE-EFAC-4679-A091-E956A462247B}"/>
                </a:ext>
              </a:extLst>
            </p:cNvPr>
            <p:cNvSpPr>
              <a:spLocks noChangeArrowheads="1"/>
            </p:cNvSpPr>
            <p:nvPr/>
          </p:nvSpPr>
          <p:spPr bwMode="auto">
            <a:xfrm>
              <a:off x="816" y="2376"/>
              <a:ext cx="32"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13">
              <a:extLst>
                <a:ext uri="{FF2B5EF4-FFF2-40B4-BE49-F238E27FC236}">
                  <a16:creationId xmlns="" xmlns:a16="http://schemas.microsoft.com/office/drawing/2014/main" id="{6A67D5AB-1E72-4106-B9F7-DA24A9B9AFEF}"/>
                </a:ext>
              </a:extLst>
            </p:cNvPr>
            <p:cNvSpPr>
              <a:spLocks/>
            </p:cNvSpPr>
            <p:nvPr/>
          </p:nvSpPr>
          <p:spPr bwMode="auto">
            <a:xfrm>
              <a:off x="891" y="2376"/>
              <a:ext cx="70" cy="83"/>
            </a:xfrm>
            <a:custGeom>
              <a:avLst/>
              <a:gdLst>
                <a:gd name="T0" fmla="*/ 26 w 26"/>
                <a:gd name="T1" fmla="*/ 30 h 31"/>
                <a:gd name="T2" fmla="*/ 18 w 26"/>
                <a:gd name="T3" fmla="*/ 31 h 31"/>
                <a:gd name="T4" fmla="*/ 0 w 26"/>
                <a:gd name="T5" fmla="*/ 15 h 31"/>
                <a:gd name="T6" fmla="*/ 18 w 26"/>
                <a:gd name="T7" fmla="*/ 0 h 31"/>
                <a:gd name="T8" fmla="*/ 26 w 26"/>
                <a:gd name="T9" fmla="*/ 1 h 31"/>
                <a:gd name="T10" fmla="*/ 26 w 26"/>
                <a:gd name="T11" fmla="*/ 9 h 31"/>
                <a:gd name="T12" fmla="*/ 20 w 26"/>
                <a:gd name="T13" fmla="*/ 8 h 31"/>
                <a:gd name="T14" fmla="*/ 12 w 26"/>
                <a:gd name="T15" fmla="*/ 15 h 31"/>
                <a:gd name="T16" fmla="*/ 20 w 26"/>
                <a:gd name="T17" fmla="*/ 23 h 31"/>
                <a:gd name="T18" fmla="*/ 26 w 26"/>
                <a:gd name="T19" fmla="*/ 22 h 31"/>
                <a:gd name="T20" fmla="*/ 26 w 26"/>
                <a:gd name="T21"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1">
                  <a:moveTo>
                    <a:pt x="26" y="30"/>
                  </a:moveTo>
                  <a:cubicBezTo>
                    <a:pt x="24" y="30"/>
                    <a:pt x="21" y="31"/>
                    <a:pt x="18" y="31"/>
                  </a:cubicBezTo>
                  <a:cubicBezTo>
                    <a:pt x="8" y="31"/>
                    <a:pt x="0" y="26"/>
                    <a:pt x="0" y="15"/>
                  </a:cubicBezTo>
                  <a:cubicBezTo>
                    <a:pt x="0" y="5"/>
                    <a:pt x="8" y="0"/>
                    <a:pt x="18" y="0"/>
                  </a:cubicBezTo>
                  <a:cubicBezTo>
                    <a:pt x="21" y="0"/>
                    <a:pt x="23" y="0"/>
                    <a:pt x="26" y="1"/>
                  </a:cubicBezTo>
                  <a:cubicBezTo>
                    <a:pt x="26" y="9"/>
                    <a:pt x="26" y="9"/>
                    <a:pt x="26" y="9"/>
                  </a:cubicBezTo>
                  <a:cubicBezTo>
                    <a:pt x="24" y="8"/>
                    <a:pt x="22" y="8"/>
                    <a:pt x="20" y="8"/>
                  </a:cubicBezTo>
                  <a:cubicBezTo>
                    <a:pt x="15" y="8"/>
                    <a:pt x="12" y="10"/>
                    <a:pt x="12" y="15"/>
                  </a:cubicBezTo>
                  <a:cubicBezTo>
                    <a:pt x="12" y="20"/>
                    <a:pt x="15" y="23"/>
                    <a:pt x="20" y="23"/>
                  </a:cubicBezTo>
                  <a:cubicBezTo>
                    <a:pt x="22" y="23"/>
                    <a:pt x="24" y="23"/>
                    <a:pt x="26" y="22"/>
                  </a:cubicBezTo>
                  <a:lnTo>
                    <a:pt x="26"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14">
              <a:extLst>
                <a:ext uri="{FF2B5EF4-FFF2-40B4-BE49-F238E27FC236}">
                  <a16:creationId xmlns="" xmlns:a16="http://schemas.microsoft.com/office/drawing/2014/main" id="{134074FD-7EAB-4784-8204-391E2F86F2C8}"/>
                </a:ext>
              </a:extLst>
            </p:cNvPr>
            <p:cNvSpPr>
              <a:spLocks noEditPoints="1"/>
            </p:cNvSpPr>
            <p:nvPr/>
          </p:nvSpPr>
          <p:spPr bwMode="auto">
            <a:xfrm>
              <a:off x="995" y="2376"/>
              <a:ext cx="102" cy="80"/>
            </a:xfrm>
            <a:custGeom>
              <a:avLst/>
              <a:gdLst>
                <a:gd name="T0" fmla="*/ 30 w 102"/>
                <a:gd name="T1" fmla="*/ 0 h 80"/>
                <a:gd name="T2" fmla="*/ 72 w 102"/>
                <a:gd name="T3" fmla="*/ 0 h 80"/>
                <a:gd name="T4" fmla="*/ 102 w 102"/>
                <a:gd name="T5" fmla="*/ 80 h 80"/>
                <a:gd name="T6" fmla="*/ 67 w 102"/>
                <a:gd name="T7" fmla="*/ 80 h 80"/>
                <a:gd name="T8" fmla="*/ 64 w 102"/>
                <a:gd name="T9" fmla="*/ 64 h 80"/>
                <a:gd name="T10" fmla="*/ 38 w 102"/>
                <a:gd name="T11" fmla="*/ 64 h 80"/>
                <a:gd name="T12" fmla="*/ 32 w 102"/>
                <a:gd name="T13" fmla="*/ 80 h 80"/>
                <a:gd name="T14" fmla="*/ 0 w 102"/>
                <a:gd name="T15" fmla="*/ 80 h 80"/>
                <a:gd name="T16" fmla="*/ 30 w 102"/>
                <a:gd name="T17" fmla="*/ 0 h 80"/>
                <a:gd name="T18" fmla="*/ 40 w 102"/>
                <a:gd name="T19" fmla="*/ 45 h 80"/>
                <a:gd name="T20" fmla="*/ 59 w 102"/>
                <a:gd name="T21" fmla="*/ 45 h 80"/>
                <a:gd name="T22" fmla="*/ 51 w 102"/>
                <a:gd name="T23" fmla="*/ 19 h 80"/>
                <a:gd name="T24" fmla="*/ 51 w 102"/>
                <a:gd name="T25" fmla="*/ 19 h 80"/>
                <a:gd name="T26" fmla="*/ 40 w 102"/>
                <a:gd name="T27" fmla="*/ 45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80">
                  <a:moveTo>
                    <a:pt x="30" y="0"/>
                  </a:moveTo>
                  <a:lnTo>
                    <a:pt x="72" y="0"/>
                  </a:lnTo>
                  <a:lnTo>
                    <a:pt x="102" y="80"/>
                  </a:lnTo>
                  <a:lnTo>
                    <a:pt x="67" y="80"/>
                  </a:lnTo>
                  <a:lnTo>
                    <a:pt x="64" y="64"/>
                  </a:lnTo>
                  <a:lnTo>
                    <a:pt x="38" y="64"/>
                  </a:lnTo>
                  <a:lnTo>
                    <a:pt x="32" y="80"/>
                  </a:lnTo>
                  <a:lnTo>
                    <a:pt x="0" y="80"/>
                  </a:lnTo>
                  <a:lnTo>
                    <a:pt x="30" y="0"/>
                  </a:lnTo>
                  <a:close/>
                  <a:moveTo>
                    <a:pt x="40" y="45"/>
                  </a:moveTo>
                  <a:lnTo>
                    <a:pt x="59" y="45"/>
                  </a:lnTo>
                  <a:lnTo>
                    <a:pt x="51" y="19"/>
                  </a:lnTo>
                  <a:lnTo>
                    <a:pt x="51" y="19"/>
                  </a:lnTo>
                  <a:lnTo>
                    <a:pt x="4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15">
              <a:extLst>
                <a:ext uri="{FF2B5EF4-FFF2-40B4-BE49-F238E27FC236}">
                  <a16:creationId xmlns="" xmlns:a16="http://schemas.microsoft.com/office/drawing/2014/main" id="{BAA2D556-E3CA-4D4E-A348-E50FA3C4AD36}"/>
                </a:ext>
              </a:extLst>
            </p:cNvPr>
            <p:cNvSpPr>
              <a:spLocks/>
            </p:cNvSpPr>
            <p:nvPr/>
          </p:nvSpPr>
          <p:spPr bwMode="auto">
            <a:xfrm>
              <a:off x="1134" y="2376"/>
              <a:ext cx="70" cy="80"/>
            </a:xfrm>
            <a:custGeom>
              <a:avLst/>
              <a:gdLst>
                <a:gd name="T0" fmla="*/ 0 w 70"/>
                <a:gd name="T1" fmla="*/ 0 h 80"/>
                <a:gd name="T2" fmla="*/ 32 w 70"/>
                <a:gd name="T3" fmla="*/ 0 h 80"/>
                <a:gd name="T4" fmla="*/ 32 w 70"/>
                <a:gd name="T5" fmla="*/ 59 h 80"/>
                <a:gd name="T6" fmla="*/ 70 w 70"/>
                <a:gd name="T7" fmla="*/ 59 h 80"/>
                <a:gd name="T8" fmla="*/ 70 w 70"/>
                <a:gd name="T9" fmla="*/ 80 h 80"/>
                <a:gd name="T10" fmla="*/ 0 w 70"/>
                <a:gd name="T11" fmla="*/ 80 h 80"/>
                <a:gd name="T12" fmla="*/ 0 w 70"/>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70" h="80">
                  <a:moveTo>
                    <a:pt x="0" y="0"/>
                  </a:moveTo>
                  <a:lnTo>
                    <a:pt x="32" y="0"/>
                  </a:lnTo>
                  <a:lnTo>
                    <a:pt x="32" y="59"/>
                  </a:lnTo>
                  <a:lnTo>
                    <a:pt x="70" y="59"/>
                  </a:lnTo>
                  <a:lnTo>
                    <a:pt x="70" y="8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16">
              <a:extLst>
                <a:ext uri="{FF2B5EF4-FFF2-40B4-BE49-F238E27FC236}">
                  <a16:creationId xmlns="" xmlns:a16="http://schemas.microsoft.com/office/drawing/2014/main" id="{81FC0274-1C03-4627-943A-0242D911C8A6}"/>
                </a:ext>
              </a:extLst>
            </p:cNvPr>
            <p:cNvSpPr>
              <a:spLocks/>
            </p:cNvSpPr>
            <p:nvPr/>
          </p:nvSpPr>
          <p:spPr bwMode="auto">
            <a:xfrm>
              <a:off x="413" y="2497"/>
              <a:ext cx="75" cy="83"/>
            </a:xfrm>
            <a:custGeom>
              <a:avLst/>
              <a:gdLst>
                <a:gd name="T0" fmla="*/ 26 w 28"/>
                <a:gd name="T1" fmla="*/ 8 h 31"/>
                <a:gd name="T2" fmla="*/ 17 w 28"/>
                <a:gd name="T3" fmla="*/ 7 h 31"/>
                <a:gd name="T4" fmla="*/ 12 w 28"/>
                <a:gd name="T5" fmla="*/ 9 h 31"/>
                <a:gd name="T6" fmla="*/ 28 w 28"/>
                <a:gd name="T7" fmla="*/ 21 h 31"/>
                <a:gd name="T8" fmla="*/ 13 w 28"/>
                <a:gd name="T9" fmla="*/ 31 h 31"/>
                <a:gd name="T10" fmla="*/ 1 w 28"/>
                <a:gd name="T11" fmla="*/ 29 h 31"/>
                <a:gd name="T12" fmla="*/ 1 w 28"/>
                <a:gd name="T13" fmla="*/ 21 h 31"/>
                <a:gd name="T14" fmla="*/ 11 w 28"/>
                <a:gd name="T15" fmla="*/ 23 h 31"/>
                <a:gd name="T16" fmla="*/ 16 w 28"/>
                <a:gd name="T17" fmla="*/ 21 h 31"/>
                <a:gd name="T18" fmla="*/ 0 w 28"/>
                <a:gd name="T19" fmla="*/ 9 h 31"/>
                <a:gd name="T20" fmla="*/ 16 w 28"/>
                <a:gd name="T21" fmla="*/ 0 h 31"/>
                <a:gd name="T22" fmla="*/ 26 w 28"/>
                <a:gd name="T23" fmla="*/ 1 h 31"/>
                <a:gd name="T24" fmla="*/ 26 w 28"/>
                <a:gd name="T25" fmla="*/ 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31">
                  <a:moveTo>
                    <a:pt x="26" y="8"/>
                  </a:moveTo>
                  <a:cubicBezTo>
                    <a:pt x="23" y="7"/>
                    <a:pt x="20" y="7"/>
                    <a:pt x="17" y="7"/>
                  </a:cubicBezTo>
                  <a:cubicBezTo>
                    <a:pt x="15" y="7"/>
                    <a:pt x="12" y="7"/>
                    <a:pt x="12" y="9"/>
                  </a:cubicBezTo>
                  <a:cubicBezTo>
                    <a:pt x="12" y="13"/>
                    <a:pt x="28" y="9"/>
                    <a:pt x="28" y="21"/>
                  </a:cubicBezTo>
                  <a:cubicBezTo>
                    <a:pt x="28" y="29"/>
                    <a:pt x="20" y="31"/>
                    <a:pt x="13" y="31"/>
                  </a:cubicBezTo>
                  <a:cubicBezTo>
                    <a:pt x="9" y="31"/>
                    <a:pt x="5" y="30"/>
                    <a:pt x="1" y="29"/>
                  </a:cubicBezTo>
                  <a:cubicBezTo>
                    <a:pt x="1" y="21"/>
                    <a:pt x="1" y="21"/>
                    <a:pt x="1" y="21"/>
                  </a:cubicBezTo>
                  <a:cubicBezTo>
                    <a:pt x="4" y="23"/>
                    <a:pt x="7" y="23"/>
                    <a:pt x="11" y="23"/>
                  </a:cubicBezTo>
                  <a:cubicBezTo>
                    <a:pt x="14" y="23"/>
                    <a:pt x="16" y="23"/>
                    <a:pt x="16" y="21"/>
                  </a:cubicBezTo>
                  <a:cubicBezTo>
                    <a:pt x="16" y="17"/>
                    <a:pt x="0" y="21"/>
                    <a:pt x="0" y="9"/>
                  </a:cubicBezTo>
                  <a:cubicBezTo>
                    <a:pt x="0" y="1"/>
                    <a:pt x="9" y="0"/>
                    <a:pt x="16" y="0"/>
                  </a:cubicBezTo>
                  <a:cubicBezTo>
                    <a:pt x="19" y="0"/>
                    <a:pt x="23" y="0"/>
                    <a:pt x="26" y="1"/>
                  </a:cubicBezTo>
                  <a:lnTo>
                    <a:pt x="26"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117">
              <a:extLst>
                <a:ext uri="{FF2B5EF4-FFF2-40B4-BE49-F238E27FC236}">
                  <a16:creationId xmlns="" xmlns:a16="http://schemas.microsoft.com/office/drawing/2014/main" id="{626408C1-64F7-4352-BE41-63C1EA8B0D23}"/>
                </a:ext>
              </a:extLst>
            </p:cNvPr>
            <p:cNvSpPr>
              <a:spLocks/>
            </p:cNvSpPr>
            <p:nvPr/>
          </p:nvSpPr>
          <p:spPr bwMode="auto">
            <a:xfrm>
              <a:off x="546" y="2497"/>
              <a:ext cx="73" cy="83"/>
            </a:xfrm>
            <a:custGeom>
              <a:avLst/>
              <a:gdLst>
                <a:gd name="T0" fmla="*/ 27 w 27"/>
                <a:gd name="T1" fmla="*/ 30 h 31"/>
                <a:gd name="T2" fmla="*/ 18 w 27"/>
                <a:gd name="T3" fmla="*/ 31 h 31"/>
                <a:gd name="T4" fmla="*/ 0 w 27"/>
                <a:gd name="T5" fmla="*/ 15 h 31"/>
                <a:gd name="T6" fmla="*/ 18 w 27"/>
                <a:gd name="T7" fmla="*/ 0 h 31"/>
                <a:gd name="T8" fmla="*/ 26 w 27"/>
                <a:gd name="T9" fmla="*/ 1 h 31"/>
                <a:gd name="T10" fmla="*/ 26 w 27"/>
                <a:gd name="T11" fmla="*/ 8 h 31"/>
                <a:gd name="T12" fmla="*/ 21 w 27"/>
                <a:gd name="T13" fmla="*/ 7 h 31"/>
                <a:gd name="T14" fmla="*/ 12 w 27"/>
                <a:gd name="T15" fmla="*/ 15 h 31"/>
                <a:gd name="T16" fmla="*/ 20 w 27"/>
                <a:gd name="T17" fmla="*/ 23 h 31"/>
                <a:gd name="T18" fmla="*/ 27 w 27"/>
                <a:gd name="T19" fmla="*/ 22 h 31"/>
                <a:gd name="T20" fmla="*/ 27 w 27"/>
                <a:gd name="T21" fmla="*/ 3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31">
                  <a:moveTo>
                    <a:pt x="27" y="30"/>
                  </a:moveTo>
                  <a:cubicBezTo>
                    <a:pt x="24" y="30"/>
                    <a:pt x="21" y="31"/>
                    <a:pt x="18" y="31"/>
                  </a:cubicBezTo>
                  <a:cubicBezTo>
                    <a:pt x="8" y="31"/>
                    <a:pt x="0" y="25"/>
                    <a:pt x="0" y="15"/>
                  </a:cubicBezTo>
                  <a:cubicBezTo>
                    <a:pt x="0" y="5"/>
                    <a:pt x="9" y="0"/>
                    <a:pt x="18" y="0"/>
                  </a:cubicBezTo>
                  <a:cubicBezTo>
                    <a:pt x="21" y="0"/>
                    <a:pt x="23" y="0"/>
                    <a:pt x="26" y="1"/>
                  </a:cubicBezTo>
                  <a:cubicBezTo>
                    <a:pt x="26" y="8"/>
                    <a:pt x="26" y="8"/>
                    <a:pt x="26" y="8"/>
                  </a:cubicBezTo>
                  <a:cubicBezTo>
                    <a:pt x="25" y="8"/>
                    <a:pt x="23" y="7"/>
                    <a:pt x="21" y="7"/>
                  </a:cubicBezTo>
                  <a:cubicBezTo>
                    <a:pt x="16" y="7"/>
                    <a:pt x="12" y="10"/>
                    <a:pt x="12" y="15"/>
                  </a:cubicBezTo>
                  <a:cubicBezTo>
                    <a:pt x="12" y="20"/>
                    <a:pt x="16" y="23"/>
                    <a:pt x="20" y="23"/>
                  </a:cubicBezTo>
                  <a:cubicBezTo>
                    <a:pt x="22" y="23"/>
                    <a:pt x="24" y="22"/>
                    <a:pt x="27" y="22"/>
                  </a:cubicBezTo>
                  <a:lnTo>
                    <a:pt x="27"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118">
              <a:extLst>
                <a:ext uri="{FF2B5EF4-FFF2-40B4-BE49-F238E27FC236}">
                  <a16:creationId xmlns="" xmlns:a16="http://schemas.microsoft.com/office/drawing/2014/main" id="{D4F2F2FD-280D-4A61-8414-6E452868B914}"/>
                </a:ext>
              </a:extLst>
            </p:cNvPr>
            <p:cNvSpPr>
              <a:spLocks/>
            </p:cNvSpPr>
            <p:nvPr/>
          </p:nvSpPr>
          <p:spPr bwMode="auto">
            <a:xfrm>
              <a:off x="680" y="2497"/>
              <a:ext cx="83" cy="80"/>
            </a:xfrm>
            <a:custGeom>
              <a:avLst/>
              <a:gdLst>
                <a:gd name="T0" fmla="*/ 53 w 83"/>
                <a:gd name="T1" fmla="*/ 0 h 80"/>
                <a:gd name="T2" fmla="*/ 83 w 83"/>
                <a:gd name="T3" fmla="*/ 0 h 80"/>
                <a:gd name="T4" fmla="*/ 83 w 83"/>
                <a:gd name="T5" fmla="*/ 80 h 80"/>
                <a:gd name="T6" fmla="*/ 53 w 83"/>
                <a:gd name="T7" fmla="*/ 80 h 80"/>
                <a:gd name="T8" fmla="*/ 53 w 83"/>
                <a:gd name="T9" fmla="*/ 51 h 80"/>
                <a:gd name="T10" fmla="*/ 32 w 83"/>
                <a:gd name="T11" fmla="*/ 51 h 80"/>
                <a:gd name="T12" fmla="*/ 32 w 83"/>
                <a:gd name="T13" fmla="*/ 80 h 80"/>
                <a:gd name="T14" fmla="*/ 0 w 83"/>
                <a:gd name="T15" fmla="*/ 80 h 80"/>
                <a:gd name="T16" fmla="*/ 0 w 83"/>
                <a:gd name="T17" fmla="*/ 0 h 80"/>
                <a:gd name="T18" fmla="*/ 32 w 83"/>
                <a:gd name="T19" fmla="*/ 0 h 80"/>
                <a:gd name="T20" fmla="*/ 32 w 83"/>
                <a:gd name="T21" fmla="*/ 27 h 80"/>
                <a:gd name="T22" fmla="*/ 53 w 83"/>
                <a:gd name="T23" fmla="*/ 27 h 80"/>
                <a:gd name="T24" fmla="*/ 53 w 83"/>
                <a:gd name="T25"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80">
                  <a:moveTo>
                    <a:pt x="53" y="0"/>
                  </a:moveTo>
                  <a:lnTo>
                    <a:pt x="83" y="0"/>
                  </a:lnTo>
                  <a:lnTo>
                    <a:pt x="83" y="80"/>
                  </a:lnTo>
                  <a:lnTo>
                    <a:pt x="53" y="80"/>
                  </a:lnTo>
                  <a:lnTo>
                    <a:pt x="53" y="51"/>
                  </a:lnTo>
                  <a:lnTo>
                    <a:pt x="32" y="51"/>
                  </a:lnTo>
                  <a:lnTo>
                    <a:pt x="32" y="80"/>
                  </a:lnTo>
                  <a:lnTo>
                    <a:pt x="0" y="80"/>
                  </a:lnTo>
                  <a:lnTo>
                    <a:pt x="0" y="0"/>
                  </a:lnTo>
                  <a:lnTo>
                    <a:pt x="32" y="0"/>
                  </a:lnTo>
                  <a:lnTo>
                    <a:pt x="32" y="27"/>
                  </a:lnTo>
                  <a:lnTo>
                    <a:pt x="53" y="27"/>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119">
              <a:extLst>
                <a:ext uri="{FF2B5EF4-FFF2-40B4-BE49-F238E27FC236}">
                  <a16:creationId xmlns="" xmlns:a16="http://schemas.microsoft.com/office/drawing/2014/main" id="{2060FB61-5BF3-4DDB-8C0C-292E1F5DFFA7}"/>
                </a:ext>
              </a:extLst>
            </p:cNvPr>
            <p:cNvSpPr>
              <a:spLocks noEditPoints="1"/>
            </p:cNvSpPr>
            <p:nvPr/>
          </p:nvSpPr>
          <p:spPr bwMode="auto">
            <a:xfrm>
              <a:off x="827" y="2497"/>
              <a:ext cx="88" cy="83"/>
            </a:xfrm>
            <a:custGeom>
              <a:avLst/>
              <a:gdLst>
                <a:gd name="T0" fmla="*/ 16 w 33"/>
                <a:gd name="T1" fmla="*/ 31 h 31"/>
                <a:gd name="T2" fmla="*/ 0 w 33"/>
                <a:gd name="T3" fmla="*/ 15 h 31"/>
                <a:gd name="T4" fmla="*/ 16 w 33"/>
                <a:gd name="T5" fmla="*/ 0 h 31"/>
                <a:gd name="T6" fmla="*/ 33 w 33"/>
                <a:gd name="T7" fmla="*/ 15 h 31"/>
                <a:gd name="T8" fmla="*/ 16 w 33"/>
                <a:gd name="T9" fmla="*/ 31 h 31"/>
                <a:gd name="T10" fmla="*/ 16 w 33"/>
                <a:gd name="T11" fmla="*/ 23 h 31"/>
                <a:gd name="T12" fmla="*/ 21 w 33"/>
                <a:gd name="T13" fmla="*/ 15 h 31"/>
                <a:gd name="T14" fmla="*/ 16 w 33"/>
                <a:gd name="T15" fmla="*/ 7 h 31"/>
                <a:gd name="T16" fmla="*/ 12 w 33"/>
                <a:gd name="T17" fmla="*/ 15 h 31"/>
                <a:gd name="T18" fmla="*/ 16 w 33"/>
                <a:gd name="T1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1">
                  <a:moveTo>
                    <a:pt x="16" y="31"/>
                  </a:moveTo>
                  <a:cubicBezTo>
                    <a:pt x="6" y="31"/>
                    <a:pt x="0" y="25"/>
                    <a:pt x="0" y="15"/>
                  </a:cubicBezTo>
                  <a:cubicBezTo>
                    <a:pt x="0" y="5"/>
                    <a:pt x="6" y="0"/>
                    <a:pt x="16" y="0"/>
                  </a:cubicBezTo>
                  <a:cubicBezTo>
                    <a:pt x="27" y="0"/>
                    <a:pt x="33" y="5"/>
                    <a:pt x="33" y="15"/>
                  </a:cubicBezTo>
                  <a:cubicBezTo>
                    <a:pt x="33" y="25"/>
                    <a:pt x="27" y="31"/>
                    <a:pt x="16" y="31"/>
                  </a:cubicBezTo>
                  <a:close/>
                  <a:moveTo>
                    <a:pt x="16" y="23"/>
                  </a:moveTo>
                  <a:cubicBezTo>
                    <a:pt x="21" y="23"/>
                    <a:pt x="21" y="18"/>
                    <a:pt x="21" y="15"/>
                  </a:cubicBezTo>
                  <a:cubicBezTo>
                    <a:pt x="21" y="12"/>
                    <a:pt x="21" y="7"/>
                    <a:pt x="16" y="7"/>
                  </a:cubicBezTo>
                  <a:cubicBezTo>
                    <a:pt x="12" y="7"/>
                    <a:pt x="12" y="12"/>
                    <a:pt x="12" y="15"/>
                  </a:cubicBezTo>
                  <a:cubicBezTo>
                    <a:pt x="12" y="18"/>
                    <a:pt x="12" y="23"/>
                    <a:pt x="16" y="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120">
              <a:extLst>
                <a:ext uri="{FF2B5EF4-FFF2-40B4-BE49-F238E27FC236}">
                  <a16:creationId xmlns="" xmlns:a16="http://schemas.microsoft.com/office/drawing/2014/main" id="{4F969BEF-9AD0-49EC-890F-4515A57E7D7C}"/>
                </a:ext>
              </a:extLst>
            </p:cNvPr>
            <p:cNvSpPr>
              <a:spLocks noEditPoints="1"/>
            </p:cNvSpPr>
            <p:nvPr/>
          </p:nvSpPr>
          <p:spPr bwMode="auto">
            <a:xfrm>
              <a:off x="977" y="2497"/>
              <a:ext cx="88" cy="83"/>
            </a:xfrm>
            <a:custGeom>
              <a:avLst/>
              <a:gdLst>
                <a:gd name="T0" fmla="*/ 16 w 33"/>
                <a:gd name="T1" fmla="*/ 31 h 31"/>
                <a:gd name="T2" fmla="*/ 0 w 33"/>
                <a:gd name="T3" fmla="*/ 15 h 31"/>
                <a:gd name="T4" fmla="*/ 16 w 33"/>
                <a:gd name="T5" fmla="*/ 0 h 31"/>
                <a:gd name="T6" fmla="*/ 33 w 33"/>
                <a:gd name="T7" fmla="*/ 15 h 31"/>
                <a:gd name="T8" fmla="*/ 16 w 33"/>
                <a:gd name="T9" fmla="*/ 31 h 31"/>
                <a:gd name="T10" fmla="*/ 16 w 33"/>
                <a:gd name="T11" fmla="*/ 23 h 31"/>
                <a:gd name="T12" fmla="*/ 21 w 33"/>
                <a:gd name="T13" fmla="*/ 15 h 31"/>
                <a:gd name="T14" fmla="*/ 16 w 33"/>
                <a:gd name="T15" fmla="*/ 7 h 31"/>
                <a:gd name="T16" fmla="*/ 12 w 33"/>
                <a:gd name="T17" fmla="*/ 15 h 31"/>
                <a:gd name="T18" fmla="*/ 16 w 33"/>
                <a:gd name="T1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1">
                  <a:moveTo>
                    <a:pt x="16" y="31"/>
                  </a:moveTo>
                  <a:cubicBezTo>
                    <a:pt x="6" y="31"/>
                    <a:pt x="0" y="25"/>
                    <a:pt x="0" y="15"/>
                  </a:cubicBezTo>
                  <a:cubicBezTo>
                    <a:pt x="0" y="5"/>
                    <a:pt x="6" y="0"/>
                    <a:pt x="16" y="0"/>
                  </a:cubicBezTo>
                  <a:cubicBezTo>
                    <a:pt x="27" y="0"/>
                    <a:pt x="33" y="5"/>
                    <a:pt x="33" y="15"/>
                  </a:cubicBezTo>
                  <a:cubicBezTo>
                    <a:pt x="33" y="25"/>
                    <a:pt x="27" y="31"/>
                    <a:pt x="16" y="31"/>
                  </a:cubicBezTo>
                  <a:close/>
                  <a:moveTo>
                    <a:pt x="16" y="23"/>
                  </a:moveTo>
                  <a:cubicBezTo>
                    <a:pt x="21" y="23"/>
                    <a:pt x="21" y="18"/>
                    <a:pt x="21" y="15"/>
                  </a:cubicBezTo>
                  <a:cubicBezTo>
                    <a:pt x="21" y="12"/>
                    <a:pt x="21" y="7"/>
                    <a:pt x="16" y="7"/>
                  </a:cubicBezTo>
                  <a:cubicBezTo>
                    <a:pt x="12" y="7"/>
                    <a:pt x="12" y="12"/>
                    <a:pt x="12" y="15"/>
                  </a:cubicBezTo>
                  <a:cubicBezTo>
                    <a:pt x="12" y="18"/>
                    <a:pt x="12" y="23"/>
                    <a:pt x="16" y="2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21">
              <a:extLst>
                <a:ext uri="{FF2B5EF4-FFF2-40B4-BE49-F238E27FC236}">
                  <a16:creationId xmlns="" xmlns:a16="http://schemas.microsoft.com/office/drawing/2014/main" id="{66557D22-01AA-46D5-A9FC-BB4F8C217E50}"/>
                </a:ext>
              </a:extLst>
            </p:cNvPr>
            <p:cNvSpPr>
              <a:spLocks/>
            </p:cNvSpPr>
            <p:nvPr/>
          </p:nvSpPr>
          <p:spPr bwMode="auto">
            <a:xfrm>
              <a:off x="1129" y="2497"/>
              <a:ext cx="69" cy="80"/>
            </a:xfrm>
            <a:custGeom>
              <a:avLst/>
              <a:gdLst>
                <a:gd name="T0" fmla="*/ 0 w 69"/>
                <a:gd name="T1" fmla="*/ 0 h 80"/>
                <a:gd name="T2" fmla="*/ 29 w 69"/>
                <a:gd name="T3" fmla="*/ 0 h 80"/>
                <a:gd name="T4" fmla="*/ 29 w 69"/>
                <a:gd name="T5" fmla="*/ 56 h 80"/>
                <a:gd name="T6" fmla="*/ 69 w 69"/>
                <a:gd name="T7" fmla="*/ 56 h 80"/>
                <a:gd name="T8" fmla="*/ 69 w 69"/>
                <a:gd name="T9" fmla="*/ 80 h 80"/>
                <a:gd name="T10" fmla="*/ 0 w 69"/>
                <a:gd name="T11" fmla="*/ 80 h 80"/>
                <a:gd name="T12" fmla="*/ 0 w 69"/>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69" h="80">
                  <a:moveTo>
                    <a:pt x="0" y="0"/>
                  </a:moveTo>
                  <a:lnTo>
                    <a:pt x="29" y="0"/>
                  </a:lnTo>
                  <a:lnTo>
                    <a:pt x="29" y="56"/>
                  </a:lnTo>
                  <a:lnTo>
                    <a:pt x="69" y="56"/>
                  </a:lnTo>
                  <a:lnTo>
                    <a:pt x="69" y="8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2">
              <a:extLst>
                <a:ext uri="{FF2B5EF4-FFF2-40B4-BE49-F238E27FC236}">
                  <a16:creationId xmlns="" xmlns:a16="http://schemas.microsoft.com/office/drawing/2014/main" id="{4FC3A496-07AB-4FE0-BC57-CD11C7B55E86}"/>
                </a:ext>
              </a:extLst>
            </p:cNvPr>
            <p:cNvSpPr>
              <a:spLocks noChangeArrowheads="1"/>
            </p:cNvSpPr>
            <p:nvPr/>
          </p:nvSpPr>
          <p:spPr bwMode="auto">
            <a:xfrm>
              <a:off x="1265" y="2233"/>
              <a:ext cx="1802" cy="344"/>
            </a:xfrm>
            <a:prstGeom prst="rect">
              <a:avLst/>
            </a:prstGeom>
            <a:solidFill>
              <a:srgbClr val="1C3F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23">
              <a:extLst>
                <a:ext uri="{FF2B5EF4-FFF2-40B4-BE49-F238E27FC236}">
                  <a16:creationId xmlns="" xmlns:a16="http://schemas.microsoft.com/office/drawing/2014/main" id="{E0707CC6-7A27-4AB8-9E60-1198547B2B50}"/>
                </a:ext>
              </a:extLst>
            </p:cNvPr>
            <p:cNvSpPr>
              <a:spLocks noEditPoints="1"/>
            </p:cNvSpPr>
            <p:nvPr/>
          </p:nvSpPr>
          <p:spPr bwMode="auto">
            <a:xfrm>
              <a:off x="1337" y="2287"/>
              <a:ext cx="89" cy="89"/>
            </a:xfrm>
            <a:custGeom>
              <a:avLst/>
              <a:gdLst>
                <a:gd name="T0" fmla="*/ 54 w 89"/>
                <a:gd name="T1" fmla="*/ 0 h 89"/>
                <a:gd name="T2" fmla="*/ 73 w 89"/>
                <a:gd name="T3" fmla="*/ 0 h 89"/>
                <a:gd name="T4" fmla="*/ 89 w 89"/>
                <a:gd name="T5" fmla="*/ 89 h 89"/>
                <a:gd name="T6" fmla="*/ 70 w 89"/>
                <a:gd name="T7" fmla="*/ 89 h 89"/>
                <a:gd name="T8" fmla="*/ 67 w 89"/>
                <a:gd name="T9" fmla="*/ 67 h 89"/>
                <a:gd name="T10" fmla="*/ 30 w 89"/>
                <a:gd name="T11" fmla="*/ 67 h 89"/>
                <a:gd name="T12" fmla="*/ 19 w 89"/>
                <a:gd name="T13" fmla="*/ 89 h 89"/>
                <a:gd name="T14" fmla="*/ 0 w 89"/>
                <a:gd name="T15" fmla="*/ 89 h 89"/>
                <a:gd name="T16" fmla="*/ 54 w 89"/>
                <a:gd name="T17" fmla="*/ 0 h 89"/>
                <a:gd name="T18" fmla="*/ 38 w 89"/>
                <a:gd name="T19" fmla="*/ 54 h 89"/>
                <a:gd name="T20" fmla="*/ 65 w 89"/>
                <a:gd name="T21" fmla="*/ 54 h 89"/>
                <a:gd name="T22" fmla="*/ 59 w 89"/>
                <a:gd name="T23" fmla="*/ 16 h 89"/>
                <a:gd name="T24" fmla="*/ 59 w 89"/>
                <a:gd name="T25" fmla="*/ 16 h 89"/>
                <a:gd name="T26" fmla="*/ 38 w 89"/>
                <a:gd name="T2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9" h="89">
                  <a:moveTo>
                    <a:pt x="54" y="0"/>
                  </a:moveTo>
                  <a:lnTo>
                    <a:pt x="73" y="0"/>
                  </a:lnTo>
                  <a:lnTo>
                    <a:pt x="89" y="89"/>
                  </a:lnTo>
                  <a:lnTo>
                    <a:pt x="70" y="89"/>
                  </a:lnTo>
                  <a:lnTo>
                    <a:pt x="67" y="67"/>
                  </a:lnTo>
                  <a:lnTo>
                    <a:pt x="30" y="67"/>
                  </a:lnTo>
                  <a:lnTo>
                    <a:pt x="19" y="89"/>
                  </a:lnTo>
                  <a:lnTo>
                    <a:pt x="0" y="89"/>
                  </a:lnTo>
                  <a:lnTo>
                    <a:pt x="54" y="0"/>
                  </a:lnTo>
                  <a:close/>
                  <a:moveTo>
                    <a:pt x="38" y="54"/>
                  </a:moveTo>
                  <a:lnTo>
                    <a:pt x="65" y="54"/>
                  </a:lnTo>
                  <a:lnTo>
                    <a:pt x="59" y="16"/>
                  </a:lnTo>
                  <a:lnTo>
                    <a:pt x="59" y="16"/>
                  </a:lnTo>
                  <a:lnTo>
                    <a:pt x="38"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24">
              <a:extLst>
                <a:ext uri="{FF2B5EF4-FFF2-40B4-BE49-F238E27FC236}">
                  <a16:creationId xmlns="" xmlns:a16="http://schemas.microsoft.com/office/drawing/2014/main" id="{5AA2D896-E198-4CEB-8947-E78F864EDF35}"/>
                </a:ext>
              </a:extLst>
            </p:cNvPr>
            <p:cNvSpPr>
              <a:spLocks/>
            </p:cNvSpPr>
            <p:nvPr/>
          </p:nvSpPr>
          <p:spPr bwMode="auto">
            <a:xfrm>
              <a:off x="1476" y="2284"/>
              <a:ext cx="75" cy="92"/>
            </a:xfrm>
            <a:custGeom>
              <a:avLst/>
              <a:gdLst>
                <a:gd name="T0" fmla="*/ 27 w 28"/>
                <a:gd name="T1" fmla="*/ 7 h 34"/>
                <a:gd name="T2" fmla="*/ 19 w 28"/>
                <a:gd name="T3" fmla="*/ 5 h 34"/>
                <a:gd name="T4" fmla="*/ 7 w 28"/>
                <a:gd name="T5" fmla="*/ 19 h 34"/>
                <a:gd name="T6" fmla="*/ 16 w 28"/>
                <a:gd name="T7" fmla="*/ 29 h 34"/>
                <a:gd name="T8" fmla="*/ 23 w 28"/>
                <a:gd name="T9" fmla="*/ 27 h 34"/>
                <a:gd name="T10" fmla="*/ 22 w 28"/>
                <a:gd name="T11" fmla="*/ 33 h 34"/>
                <a:gd name="T12" fmla="*/ 15 w 28"/>
                <a:gd name="T13" fmla="*/ 34 h 34"/>
                <a:gd name="T14" fmla="*/ 0 w 28"/>
                <a:gd name="T15" fmla="*/ 19 h 34"/>
                <a:gd name="T16" fmla="*/ 19 w 28"/>
                <a:gd name="T17" fmla="*/ 0 h 34"/>
                <a:gd name="T18" fmla="*/ 28 w 28"/>
                <a:gd name="T19" fmla="*/ 2 h 34"/>
                <a:gd name="T20" fmla="*/ 27 w 28"/>
                <a:gd name="T21"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4">
                  <a:moveTo>
                    <a:pt x="27" y="7"/>
                  </a:moveTo>
                  <a:cubicBezTo>
                    <a:pt x="25" y="6"/>
                    <a:pt x="23" y="5"/>
                    <a:pt x="19" y="5"/>
                  </a:cubicBezTo>
                  <a:cubicBezTo>
                    <a:pt x="12" y="5"/>
                    <a:pt x="7" y="11"/>
                    <a:pt x="7" y="19"/>
                  </a:cubicBezTo>
                  <a:cubicBezTo>
                    <a:pt x="7" y="24"/>
                    <a:pt x="10" y="29"/>
                    <a:pt x="16" y="29"/>
                  </a:cubicBezTo>
                  <a:cubicBezTo>
                    <a:pt x="19" y="29"/>
                    <a:pt x="21" y="28"/>
                    <a:pt x="23" y="27"/>
                  </a:cubicBezTo>
                  <a:cubicBezTo>
                    <a:pt x="22" y="33"/>
                    <a:pt x="22" y="33"/>
                    <a:pt x="22" y="33"/>
                  </a:cubicBezTo>
                  <a:cubicBezTo>
                    <a:pt x="20" y="34"/>
                    <a:pt x="17" y="34"/>
                    <a:pt x="15" y="34"/>
                  </a:cubicBezTo>
                  <a:cubicBezTo>
                    <a:pt x="5" y="34"/>
                    <a:pt x="0" y="27"/>
                    <a:pt x="0" y="19"/>
                  </a:cubicBezTo>
                  <a:cubicBezTo>
                    <a:pt x="0" y="8"/>
                    <a:pt x="7" y="0"/>
                    <a:pt x="19" y="0"/>
                  </a:cubicBezTo>
                  <a:cubicBezTo>
                    <a:pt x="22" y="0"/>
                    <a:pt x="26" y="1"/>
                    <a:pt x="28" y="2"/>
                  </a:cubicBezTo>
                  <a:lnTo>
                    <a:pt x="27"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25">
              <a:extLst>
                <a:ext uri="{FF2B5EF4-FFF2-40B4-BE49-F238E27FC236}">
                  <a16:creationId xmlns="" xmlns:a16="http://schemas.microsoft.com/office/drawing/2014/main" id="{F5521A2C-B002-4E3A-A8A4-AFEB57FDC3E3}"/>
                </a:ext>
              </a:extLst>
            </p:cNvPr>
            <p:cNvSpPr>
              <a:spLocks noEditPoints="1"/>
            </p:cNvSpPr>
            <p:nvPr/>
          </p:nvSpPr>
          <p:spPr bwMode="auto">
            <a:xfrm>
              <a:off x="1549" y="2309"/>
              <a:ext cx="69" cy="67"/>
            </a:xfrm>
            <a:custGeom>
              <a:avLst/>
              <a:gdLst>
                <a:gd name="T0" fmla="*/ 26 w 26"/>
                <a:gd name="T1" fmla="*/ 10 h 25"/>
                <a:gd name="T2" fmla="*/ 11 w 26"/>
                <a:gd name="T3" fmla="*/ 25 h 25"/>
                <a:gd name="T4" fmla="*/ 0 w 26"/>
                <a:gd name="T5" fmla="*/ 14 h 25"/>
                <a:gd name="T6" fmla="*/ 15 w 26"/>
                <a:gd name="T7" fmla="*/ 0 h 25"/>
                <a:gd name="T8" fmla="*/ 26 w 26"/>
                <a:gd name="T9" fmla="*/ 10 h 25"/>
                <a:gd name="T10" fmla="*/ 19 w 26"/>
                <a:gd name="T11" fmla="*/ 10 h 25"/>
                <a:gd name="T12" fmla="*/ 14 w 26"/>
                <a:gd name="T13" fmla="*/ 5 h 25"/>
                <a:gd name="T14" fmla="*/ 7 w 26"/>
                <a:gd name="T15" fmla="*/ 15 h 25"/>
                <a:gd name="T16" fmla="*/ 12 w 26"/>
                <a:gd name="T17" fmla="*/ 20 h 25"/>
                <a:gd name="T18" fmla="*/ 19 w 26"/>
                <a:gd name="T1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5">
                  <a:moveTo>
                    <a:pt x="26" y="10"/>
                  </a:moveTo>
                  <a:cubicBezTo>
                    <a:pt x="26" y="19"/>
                    <a:pt x="20" y="25"/>
                    <a:pt x="11" y="25"/>
                  </a:cubicBezTo>
                  <a:cubicBezTo>
                    <a:pt x="4" y="25"/>
                    <a:pt x="0" y="21"/>
                    <a:pt x="0" y="14"/>
                  </a:cubicBezTo>
                  <a:cubicBezTo>
                    <a:pt x="0" y="6"/>
                    <a:pt x="7" y="0"/>
                    <a:pt x="15" y="0"/>
                  </a:cubicBezTo>
                  <a:cubicBezTo>
                    <a:pt x="21" y="0"/>
                    <a:pt x="26" y="4"/>
                    <a:pt x="26" y="10"/>
                  </a:cubicBezTo>
                  <a:close/>
                  <a:moveTo>
                    <a:pt x="19" y="10"/>
                  </a:moveTo>
                  <a:cubicBezTo>
                    <a:pt x="19" y="7"/>
                    <a:pt x="18" y="5"/>
                    <a:pt x="14" y="5"/>
                  </a:cubicBezTo>
                  <a:cubicBezTo>
                    <a:pt x="9" y="5"/>
                    <a:pt x="7" y="10"/>
                    <a:pt x="7" y="15"/>
                  </a:cubicBezTo>
                  <a:cubicBezTo>
                    <a:pt x="7" y="18"/>
                    <a:pt x="8" y="20"/>
                    <a:pt x="12" y="20"/>
                  </a:cubicBezTo>
                  <a:cubicBezTo>
                    <a:pt x="17" y="20"/>
                    <a:pt x="19" y="15"/>
                    <a:pt x="19"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26">
              <a:extLst>
                <a:ext uri="{FF2B5EF4-FFF2-40B4-BE49-F238E27FC236}">
                  <a16:creationId xmlns="" xmlns:a16="http://schemas.microsoft.com/office/drawing/2014/main" id="{36B77638-2FF0-4A31-8D6F-BD73E6C768F7}"/>
                </a:ext>
              </a:extLst>
            </p:cNvPr>
            <p:cNvSpPr>
              <a:spLocks/>
            </p:cNvSpPr>
            <p:nvPr/>
          </p:nvSpPr>
          <p:spPr bwMode="auto">
            <a:xfrm>
              <a:off x="1623" y="2309"/>
              <a:ext cx="105" cy="67"/>
            </a:xfrm>
            <a:custGeom>
              <a:avLst/>
              <a:gdLst>
                <a:gd name="T0" fmla="*/ 5 w 39"/>
                <a:gd name="T1" fmla="*/ 3 h 25"/>
                <a:gd name="T2" fmla="*/ 5 w 39"/>
                <a:gd name="T3" fmla="*/ 0 h 25"/>
                <a:gd name="T4" fmla="*/ 11 w 39"/>
                <a:gd name="T5" fmla="*/ 0 h 25"/>
                <a:gd name="T6" fmla="*/ 10 w 39"/>
                <a:gd name="T7" fmla="*/ 4 h 25"/>
                <a:gd name="T8" fmla="*/ 10 w 39"/>
                <a:gd name="T9" fmla="*/ 4 h 25"/>
                <a:gd name="T10" fmla="*/ 18 w 39"/>
                <a:gd name="T11" fmla="*/ 0 h 25"/>
                <a:gd name="T12" fmla="*/ 24 w 39"/>
                <a:gd name="T13" fmla="*/ 4 h 25"/>
                <a:gd name="T14" fmla="*/ 24 w 39"/>
                <a:gd name="T15" fmla="*/ 4 h 25"/>
                <a:gd name="T16" fmla="*/ 33 w 39"/>
                <a:gd name="T17" fmla="*/ 0 h 25"/>
                <a:gd name="T18" fmla="*/ 39 w 39"/>
                <a:gd name="T19" fmla="*/ 6 h 25"/>
                <a:gd name="T20" fmla="*/ 38 w 39"/>
                <a:gd name="T21" fmla="*/ 13 h 25"/>
                <a:gd name="T22" fmla="*/ 36 w 39"/>
                <a:gd name="T23" fmla="*/ 25 h 25"/>
                <a:gd name="T24" fmla="*/ 29 w 39"/>
                <a:gd name="T25" fmla="*/ 25 h 25"/>
                <a:gd name="T26" fmla="*/ 32 w 39"/>
                <a:gd name="T27" fmla="*/ 13 h 25"/>
                <a:gd name="T28" fmla="*/ 33 w 39"/>
                <a:gd name="T29" fmla="*/ 8 h 25"/>
                <a:gd name="T30" fmla="*/ 30 w 39"/>
                <a:gd name="T31" fmla="*/ 5 h 25"/>
                <a:gd name="T32" fmla="*/ 24 w 39"/>
                <a:gd name="T33" fmla="*/ 13 h 25"/>
                <a:gd name="T34" fmla="*/ 21 w 39"/>
                <a:gd name="T35" fmla="*/ 25 h 25"/>
                <a:gd name="T36" fmla="*/ 15 w 39"/>
                <a:gd name="T37" fmla="*/ 25 h 25"/>
                <a:gd name="T38" fmla="*/ 17 w 39"/>
                <a:gd name="T39" fmla="*/ 13 h 25"/>
                <a:gd name="T40" fmla="*/ 18 w 39"/>
                <a:gd name="T41" fmla="*/ 8 h 25"/>
                <a:gd name="T42" fmla="*/ 15 w 39"/>
                <a:gd name="T43" fmla="*/ 5 h 25"/>
                <a:gd name="T44" fmla="*/ 9 w 39"/>
                <a:gd name="T45" fmla="*/ 13 h 25"/>
                <a:gd name="T46" fmla="*/ 6 w 39"/>
                <a:gd name="T47" fmla="*/ 25 h 25"/>
                <a:gd name="T48" fmla="*/ 0 w 39"/>
                <a:gd name="T49" fmla="*/ 25 h 25"/>
                <a:gd name="T50" fmla="*/ 5 w 39"/>
                <a:gd name="T5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 h="25">
                  <a:moveTo>
                    <a:pt x="5" y="3"/>
                  </a:moveTo>
                  <a:cubicBezTo>
                    <a:pt x="5" y="2"/>
                    <a:pt x="5" y="1"/>
                    <a:pt x="5" y="0"/>
                  </a:cubicBezTo>
                  <a:cubicBezTo>
                    <a:pt x="11" y="0"/>
                    <a:pt x="11" y="0"/>
                    <a:pt x="11" y="0"/>
                  </a:cubicBezTo>
                  <a:cubicBezTo>
                    <a:pt x="10" y="4"/>
                    <a:pt x="10" y="4"/>
                    <a:pt x="10" y="4"/>
                  </a:cubicBezTo>
                  <a:cubicBezTo>
                    <a:pt x="10" y="4"/>
                    <a:pt x="10" y="4"/>
                    <a:pt x="10" y="4"/>
                  </a:cubicBezTo>
                  <a:cubicBezTo>
                    <a:pt x="12" y="1"/>
                    <a:pt x="15" y="0"/>
                    <a:pt x="18" y="0"/>
                  </a:cubicBezTo>
                  <a:cubicBezTo>
                    <a:pt x="21" y="0"/>
                    <a:pt x="24" y="2"/>
                    <a:pt x="24" y="4"/>
                  </a:cubicBezTo>
                  <a:cubicBezTo>
                    <a:pt x="24" y="4"/>
                    <a:pt x="24" y="4"/>
                    <a:pt x="24" y="4"/>
                  </a:cubicBezTo>
                  <a:cubicBezTo>
                    <a:pt x="26" y="1"/>
                    <a:pt x="29" y="0"/>
                    <a:pt x="33" y="0"/>
                  </a:cubicBezTo>
                  <a:cubicBezTo>
                    <a:pt x="36" y="0"/>
                    <a:pt x="39" y="3"/>
                    <a:pt x="39" y="6"/>
                  </a:cubicBezTo>
                  <a:cubicBezTo>
                    <a:pt x="39" y="9"/>
                    <a:pt x="39" y="11"/>
                    <a:pt x="38" y="13"/>
                  </a:cubicBezTo>
                  <a:cubicBezTo>
                    <a:pt x="36" y="25"/>
                    <a:pt x="36" y="25"/>
                    <a:pt x="36" y="25"/>
                  </a:cubicBezTo>
                  <a:cubicBezTo>
                    <a:pt x="29" y="25"/>
                    <a:pt x="29" y="25"/>
                    <a:pt x="29" y="25"/>
                  </a:cubicBezTo>
                  <a:cubicBezTo>
                    <a:pt x="32" y="13"/>
                    <a:pt x="32" y="13"/>
                    <a:pt x="32" y="13"/>
                  </a:cubicBezTo>
                  <a:cubicBezTo>
                    <a:pt x="32" y="11"/>
                    <a:pt x="33" y="9"/>
                    <a:pt x="33" y="8"/>
                  </a:cubicBezTo>
                  <a:cubicBezTo>
                    <a:pt x="33" y="6"/>
                    <a:pt x="31" y="5"/>
                    <a:pt x="30" y="5"/>
                  </a:cubicBezTo>
                  <a:cubicBezTo>
                    <a:pt x="25" y="5"/>
                    <a:pt x="24" y="10"/>
                    <a:pt x="24" y="13"/>
                  </a:cubicBezTo>
                  <a:cubicBezTo>
                    <a:pt x="21" y="25"/>
                    <a:pt x="21" y="25"/>
                    <a:pt x="21" y="25"/>
                  </a:cubicBezTo>
                  <a:cubicBezTo>
                    <a:pt x="15" y="25"/>
                    <a:pt x="15" y="25"/>
                    <a:pt x="15" y="25"/>
                  </a:cubicBezTo>
                  <a:cubicBezTo>
                    <a:pt x="17" y="13"/>
                    <a:pt x="17" y="13"/>
                    <a:pt x="17" y="13"/>
                  </a:cubicBezTo>
                  <a:cubicBezTo>
                    <a:pt x="18" y="11"/>
                    <a:pt x="18" y="9"/>
                    <a:pt x="18" y="8"/>
                  </a:cubicBezTo>
                  <a:cubicBezTo>
                    <a:pt x="18" y="6"/>
                    <a:pt x="17" y="5"/>
                    <a:pt x="15" y="5"/>
                  </a:cubicBezTo>
                  <a:cubicBezTo>
                    <a:pt x="11" y="5"/>
                    <a:pt x="10" y="10"/>
                    <a:pt x="9" y="13"/>
                  </a:cubicBezTo>
                  <a:cubicBezTo>
                    <a:pt x="6" y="25"/>
                    <a:pt x="6" y="25"/>
                    <a:pt x="6" y="25"/>
                  </a:cubicBezTo>
                  <a:cubicBezTo>
                    <a:pt x="0" y="25"/>
                    <a:pt x="0" y="25"/>
                    <a:pt x="0" y="25"/>
                  </a:cubicBezTo>
                  <a:lnTo>
                    <a:pt x="5"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27">
              <a:extLst>
                <a:ext uri="{FF2B5EF4-FFF2-40B4-BE49-F238E27FC236}">
                  <a16:creationId xmlns="" xmlns:a16="http://schemas.microsoft.com/office/drawing/2014/main" id="{9B797679-8E08-4B42-886B-30DACB271683}"/>
                </a:ext>
              </a:extLst>
            </p:cNvPr>
            <p:cNvSpPr>
              <a:spLocks/>
            </p:cNvSpPr>
            <p:nvPr/>
          </p:nvSpPr>
          <p:spPr bwMode="auto">
            <a:xfrm>
              <a:off x="1736" y="2309"/>
              <a:ext cx="104" cy="67"/>
            </a:xfrm>
            <a:custGeom>
              <a:avLst/>
              <a:gdLst>
                <a:gd name="T0" fmla="*/ 4 w 39"/>
                <a:gd name="T1" fmla="*/ 3 h 25"/>
                <a:gd name="T2" fmla="*/ 5 w 39"/>
                <a:gd name="T3" fmla="*/ 0 h 25"/>
                <a:gd name="T4" fmla="*/ 11 w 39"/>
                <a:gd name="T5" fmla="*/ 0 h 25"/>
                <a:gd name="T6" fmla="*/ 10 w 39"/>
                <a:gd name="T7" fmla="*/ 4 h 25"/>
                <a:gd name="T8" fmla="*/ 10 w 39"/>
                <a:gd name="T9" fmla="*/ 4 h 25"/>
                <a:gd name="T10" fmla="*/ 18 w 39"/>
                <a:gd name="T11" fmla="*/ 0 h 25"/>
                <a:gd name="T12" fmla="*/ 24 w 39"/>
                <a:gd name="T13" fmla="*/ 4 h 25"/>
                <a:gd name="T14" fmla="*/ 24 w 39"/>
                <a:gd name="T15" fmla="*/ 4 h 25"/>
                <a:gd name="T16" fmla="*/ 32 w 39"/>
                <a:gd name="T17" fmla="*/ 0 h 25"/>
                <a:gd name="T18" fmla="*/ 39 w 39"/>
                <a:gd name="T19" fmla="*/ 6 h 25"/>
                <a:gd name="T20" fmla="*/ 38 w 39"/>
                <a:gd name="T21" fmla="*/ 13 h 25"/>
                <a:gd name="T22" fmla="*/ 35 w 39"/>
                <a:gd name="T23" fmla="*/ 25 h 25"/>
                <a:gd name="T24" fmla="*/ 29 w 39"/>
                <a:gd name="T25" fmla="*/ 25 h 25"/>
                <a:gd name="T26" fmla="*/ 32 w 39"/>
                <a:gd name="T27" fmla="*/ 13 h 25"/>
                <a:gd name="T28" fmla="*/ 32 w 39"/>
                <a:gd name="T29" fmla="*/ 8 h 25"/>
                <a:gd name="T30" fmla="*/ 30 w 39"/>
                <a:gd name="T31" fmla="*/ 5 h 25"/>
                <a:gd name="T32" fmla="*/ 23 w 39"/>
                <a:gd name="T33" fmla="*/ 13 h 25"/>
                <a:gd name="T34" fmla="*/ 21 w 39"/>
                <a:gd name="T35" fmla="*/ 25 h 25"/>
                <a:gd name="T36" fmla="*/ 15 w 39"/>
                <a:gd name="T37" fmla="*/ 25 h 25"/>
                <a:gd name="T38" fmla="*/ 17 w 39"/>
                <a:gd name="T39" fmla="*/ 13 h 25"/>
                <a:gd name="T40" fmla="*/ 18 w 39"/>
                <a:gd name="T41" fmla="*/ 8 h 25"/>
                <a:gd name="T42" fmla="*/ 15 w 39"/>
                <a:gd name="T43" fmla="*/ 5 h 25"/>
                <a:gd name="T44" fmla="*/ 9 w 39"/>
                <a:gd name="T45" fmla="*/ 13 h 25"/>
                <a:gd name="T46" fmla="*/ 6 w 39"/>
                <a:gd name="T47" fmla="*/ 25 h 25"/>
                <a:gd name="T48" fmla="*/ 0 w 39"/>
                <a:gd name="T49" fmla="*/ 25 h 25"/>
                <a:gd name="T50" fmla="*/ 4 w 39"/>
                <a:gd name="T5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 h="25">
                  <a:moveTo>
                    <a:pt x="4" y="3"/>
                  </a:moveTo>
                  <a:cubicBezTo>
                    <a:pt x="4" y="2"/>
                    <a:pt x="5" y="1"/>
                    <a:pt x="5" y="0"/>
                  </a:cubicBezTo>
                  <a:cubicBezTo>
                    <a:pt x="11" y="0"/>
                    <a:pt x="11" y="0"/>
                    <a:pt x="11" y="0"/>
                  </a:cubicBezTo>
                  <a:cubicBezTo>
                    <a:pt x="10" y="4"/>
                    <a:pt x="10" y="4"/>
                    <a:pt x="10" y="4"/>
                  </a:cubicBezTo>
                  <a:cubicBezTo>
                    <a:pt x="10" y="4"/>
                    <a:pt x="10" y="4"/>
                    <a:pt x="10" y="4"/>
                  </a:cubicBezTo>
                  <a:cubicBezTo>
                    <a:pt x="12" y="1"/>
                    <a:pt x="15" y="0"/>
                    <a:pt x="18" y="0"/>
                  </a:cubicBezTo>
                  <a:cubicBezTo>
                    <a:pt x="20" y="0"/>
                    <a:pt x="23" y="2"/>
                    <a:pt x="24" y="4"/>
                  </a:cubicBezTo>
                  <a:cubicBezTo>
                    <a:pt x="24" y="4"/>
                    <a:pt x="24" y="4"/>
                    <a:pt x="24" y="4"/>
                  </a:cubicBezTo>
                  <a:cubicBezTo>
                    <a:pt x="25" y="1"/>
                    <a:pt x="29" y="0"/>
                    <a:pt x="32" y="0"/>
                  </a:cubicBezTo>
                  <a:cubicBezTo>
                    <a:pt x="36" y="0"/>
                    <a:pt x="39" y="3"/>
                    <a:pt x="39" y="6"/>
                  </a:cubicBezTo>
                  <a:cubicBezTo>
                    <a:pt x="39" y="9"/>
                    <a:pt x="39" y="11"/>
                    <a:pt x="38" y="13"/>
                  </a:cubicBezTo>
                  <a:cubicBezTo>
                    <a:pt x="35" y="25"/>
                    <a:pt x="35" y="25"/>
                    <a:pt x="35" y="25"/>
                  </a:cubicBezTo>
                  <a:cubicBezTo>
                    <a:pt x="29" y="25"/>
                    <a:pt x="29" y="25"/>
                    <a:pt x="29" y="25"/>
                  </a:cubicBezTo>
                  <a:cubicBezTo>
                    <a:pt x="32" y="13"/>
                    <a:pt x="32" y="13"/>
                    <a:pt x="32" y="13"/>
                  </a:cubicBezTo>
                  <a:cubicBezTo>
                    <a:pt x="32" y="11"/>
                    <a:pt x="32" y="9"/>
                    <a:pt x="32" y="8"/>
                  </a:cubicBezTo>
                  <a:cubicBezTo>
                    <a:pt x="32" y="6"/>
                    <a:pt x="31" y="5"/>
                    <a:pt x="30" y="5"/>
                  </a:cubicBezTo>
                  <a:cubicBezTo>
                    <a:pt x="25" y="5"/>
                    <a:pt x="24" y="10"/>
                    <a:pt x="23" y="13"/>
                  </a:cubicBezTo>
                  <a:cubicBezTo>
                    <a:pt x="21" y="25"/>
                    <a:pt x="21" y="25"/>
                    <a:pt x="21" y="25"/>
                  </a:cubicBezTo>
                  <a:cubicBezTo>
                    <a:pt x="15" y="25"/>
                    <a:pt x="15" y="25"/>
                    <a:pt x="15" y="25"/>
                  </a:cubicBezTo>
                  <a:cubicBezTo>
                    <a:pt x="17" y="13"/>
                    <a:pt x="17" y="13"/>
                    <a:pt x="17" y="13"/>
                  </a:cubicBezTo>
                  <a:cubicBezTo>
                    <a:pt x="17" y="11"/>
                    <a:pt x="18" y="9"/>
                    <a:pt x="18" y="8"/>
                  </a:cubicBezTo>
                  <a:cubicBezTo>
                    <a:pt x="18" y="6"/>
                    <a:pt x="16" y="5"/>
                    <a:pt x="15" y="5"/>
                  </a:cubicBezTo>
                  <a:cubicBezTo>
                    <a:pt x="11" y="5"/>
                    <a:pt x="9" y="10"/>
                    <a:pt x="9" y="13"/>
                  </a:cubicBezTo>
                  <a:cubicBezTo>
                    <a:pt x="6" y="25"/>
                    <a:pt x="6" y="25"/>
                    <a:pt x="6" y="25"/>
                  </a:cubicBezTo>
                  <a:cubicBezTo>
                    <a:pt x="0" y="25"/>
                    <a:pt x="0" y="25"/>
                    <a:pt x="0" y="25"/>
                  </a:cubicBezTo>
                  <a:lnTo>
                    <a:pt x="4"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28">
              <a:extLst>
                <a:ext uri="{FF2B5EF4-FFF2-40B4-BE49-F238E27FC236}">
                  <a16:creationId xmlns="" xmlns:a16="http://schemas.microsoft.com/office/drawing/2014/main" id="{5CABC520-16BA-4A61-AEAB-280E321A3F2A}"/>
                </a:ext>
              </a:extLst>
            </p:cNvPr>
            <p:cNvSpPr>
              <a:spLocks noEditPoints="1"/>
            </p:cNvSpPr>
            <p:nvPr/>
          </p:nvSpPr>
          <p:spPr bwMode="auto">
            <a:xfrm>
              <a:off x="1851" y="2309"/>
              <a:ext cx="66" cy="67"/>
            </a:xfrm>
            <a:custGeom>
              <a:avLst/>
              <a:gdLst>
                <a:gd name="T0" fmla="*/ 25 w 25"/>
                <a:gd name="T1" fmla="*/ 10 h 25"/>
                <a:gd name="T2" fmla="*/ 11 w 25"/>
                <a:gd name="T3" fmla="*/ 25 h 25"/>
                <a:gd name="T4" fmla="*/ 0 w 25"/>
                <a:gd name="T5" fmla="*/ 14 h 25"/>
                <a:gd name="T6" fmla="*/ 14 w 25"/>
                <a:gd name="T7" fmla="*/ 0 h 25"/>
                <a:gd name="T8" fmla="*/ 25 w 25"/>
                <a:gd name="T9" fmla="*/ 10 h 25"/>
                <a:gd name="T10" fmla="*/ 18 w 25"/>
                <a:gd name="T11" fmla="*/ 10 h 25"/>
                <a:gd name="T12" fmla="*/ 14 w 25"/>
                <a:gd name="T13" fmla="*/ 5 h 25"/>
                <a:gd name="T14" fmla="*/ 6 w 25"/>
                <a:gd name="T15" fmla="*/ 15 h 25"/>
                <a:gd name="T16" fmla="*/ 11 w 25"/>
                <a:gd name="T17" fmla="*/ 20 h 25"/>
                <a:gd name="T18" fmla="*/ 18 w 25"/>
                <a:gd name="T1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5">
                  <a:moveTo>
                    <a:pt x="25" y="10"/>
                  </a:moveTo>
                  <a:cubicBezTo>
                    <a:pt x="25" y="19"/>
                    <a:pt x="19" y="25"/>
                    <a:pt x="11" y="25"/>
                  </a:cubicBezTo>
                  <a:cubicBezTo>
                    <a:pt x="4" y="25"/>
                    <a:pt x="0" y="21"/>
                    <a:pt x="0" y="14"/>
                  </a:cubicBezTo>
                  <a:cubicBezTo>
                    <a:pt x="0" y="6"/>
                    <a:pt x="6" y="0"/>
                    <a:pt x="14" y="0"/>
                  </a:cubicBezTo>
                  <a:cubicBezTo>
                    <a:pt x="20" y="0"/>
                    <a:pt x="25" y="4"/>
                    <a:pt x="25" y="10"/>
                  </a:cubicBezTo>
                  <a:close/>
                  <a:moveTo>
                    <a:pt x="18" y="10"/>
                  </a:moveTo>
                  <a:cubicBezTo>
                    <a:pt x="18" y="7"/>
                    <a:pt x="17" y="5"/>
                    <a:pt x="14" y="5"/>
                  </a:cubicBezTo>
                  <a:cubicBezTo>
                    <a:pt x="9" y="5"/>
                    <a:pt x="6" y="10"/>
                    <a:pt x="6" y="15"/>
                  </a:cubicBezTo>
                  <a:cubicBezTo>
                    <a:pt x="6" y="18"/>
                    <a:pt x="7" y="20"/>
                    <a:pt x="11" y="20"/>
                  </a:cubicBezTo>
                  <a:cubicBezTo>
                    <a:pt x="16" y="20"/>
                    <a:pt x="18" y="15"/>
                    <a:pt x="18"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29">
              <a:extLst>
                <a:ext uri="{FF2B5EF4-FFF2-40B4-BE49-F238E27FC236}">
                  <a16:creationId xmlns="" xmlns:a16="http://schemas.microsoft.com/office/drawing/2014/main" id="{6DE6EDA4-15D7-4756-8491-82639851B1E3}"/>
                </a:ext>
              </a:extLst>
            </p:cNvPr>
            <p:cNvSpPr>
              <a:spLocks/>
            </p:cNvSpPr>
            <p:nvPr/>
          </p:nvSpPr>
          <p:spPr bwMode="auto">
            <a:xfrm>
              <a:off x="1923" y="2309"/>
              <a:ext cx="69" cy="67"/>
            </a:xfrm>
            <a:custGeom>
              <a:avLst/>
              <a:gdLst>
                <a:gd name="T0" fmla="*/ 5 w 26"/>
                <a:gd name="T1" fmla="*/ 4 h 25"/>
                <a:gd name="T2" fmla="*/ 5 w 26"/>
                <a:gd name="T3" fmla="*/ 0 h 25"/>
                <a:gd name="T4" fmla="*/ 12 w 26"/>
                <a:gd name="T5" fmla="*/ 0 h 25"/>
                <a:gd name="T6" fmla="*/ 11 w 26"/>
                <a:gd name="T7" fmla="*/ 3 h 25"/>
                <a:gd name="T8" fmla="*/ 11 w 26"/>
                <a:gd name="T9" fmla="*/ 3 h 25"/>
                <a:gd name="T10" fmla="*/ 18 w 26"/>
                <a:gd name="T11" fmla="*/ 0 h 25"/>
                <a:gd name="T12" fmla="*/ 26 w 26"/>
                <a:gd name="T13" fmla="*/ 8 h 25"/>
                <a:gd name="T14" fmla="*/ 25 w 26"/>
                <a:gd name="T15" fmla="*/ 13 h 25"/>
                <a:gd name="T16" fmla="*/ 23 w 26"/>
                <a:gd name="T17" fmla="*/ 25 h 25"/>
                <a:gd name="T18" fmla="*/ 16 w 26"/>
                <a:gd name="T19" fmla="*/ 25 h 25"/>
                <a:gd name="T20" fmla="*/ 19 w 26"/>
                <a:gd name="T21" fmla="*/ 13 h 25"/>
                <a:gd name="T22" fmla="*/ 19 w 26"/>
                <a:gd name="T23" fmla="*/ 8 h 25"/>
                <a:gd name="T24" fmla="*/ 16 w 26"/>
                <a:gd name="T25" fmla="*/ 5 h 25"/>
                <a:gd name="T26" fmla="*/ 9 w 26"/>
                <a:gd name="T27" fmla="*/ 12 h 25"/>
                <a:gd name="T28" fmla="*/ 7 w 26"/>
                <a:gd name="T29" fmla="*/ 25 h 25"/>
                <a:gd name="T30" fmla="*/ 0 w 26"/>
                <a:gd name="T31" fmla="*/ 25 h 25"/>
                <a:gd name="T32" fmla="*/ 5 w 26"/>
                <a:gd name="T33" fmla="*/ 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5">
                  <a:moveTo>
                    <a:pt x="5" y="4"/>
                  </a:moveTo>
                  <a:cubicBezTo>
                    <a:pt x="5" y="2"/>
                    <a:pt x="5" y="1"/>
                    <a:pt x="5" y="0"/>
                  </a:cubicBezTo>
                  <a:cubicBezTo>
                    <a:pt x="12" y="0"/>
                    <a:pt x="12" y="0"/>
                    <a:pt x="12" y="0"/>
                  </a:cubicBezTo>
                  <a:cubicBezTo>
                    <a:pt x="11" y="3"/>
                    <a:pt x="11" y="3"/>
                    <a:pt x="11" y="3"/>
                  </a:cubicBezTo>
                  <a:cubicBezTo>
                    <a:pt x="11" y="3"/>
                    <a:pt x="11" y="3"/>
                    <a:pt x="11" y="3"/>
                  </a:cubicBezTo>
                  <a:cubicBezTo>
                    <a:pt x="13" y="1"/>
                    <a:pt x="15" y="0"/>
                    <a:pt x="18" y="0"/>
                  </a:cubicBezTo>
                  <a:cubicBezTo>
                    <a:pt x="23" y="0"/>
                    <a:pt x="26" y="3"/>
                    <a:pt x="26" y="8"/>
                  </a:cubicBezTo>
                  <a:cubicBezTo>
                    <a:pt x="26" y="9"/>
                    <a:pt x="25" y="11"/>
                    <a:pt x="25" y="13"/>
                  </a:cubicBezTo>
                  <a:cubicBezTo>
                    <a:pt x="23" y="25"/>
                    <a:pt x="23" y="25"/>
                    <a:pt x="23" y="25"/>
                  </a:cubicBezTo>
                  <a:cubicBezTo>
                    <a:pt x="16" y="25"/>
                    <a:pt x="16" y="25"/>
                    <a:pt x="16" y="25"/>
                  </a:cubicBezTo>
                  <a:cubicBezTo>
                    <a:pt x="19" y="13"/>
                    <a:pt x="19" y="13"/>
                    <a:pt x="19" y="13"/>
                  </a:cubicBezTo>
                  <a:cubicBezTo>
                    <a:pt x="19" y="12"/>
                    <a:pt x="19" y="10"/>
                    <a:pt x="19" y="8"/>
                  </a:cubicBezTo>
                  <a:cubicBezTo>
                    <a:pt x="19" y="6"/>
                    <a:pt x="18" y="5"/>
                    <a:pt x="16" y="5"/>
                  </a:cubicBezTo>
                  <a:cubicBezTo>
                    <a:pt x="12" y="5"/>
                    <a:pt x="10" y="9"/>
                    <a:pt x="9" y="12"/>
                  </a:cubicBezTo>
                  <a:cubicBezTo>
                    <a:pt x="7" y="25"/>
                    <a:pt x="7" y="25"/>
                    <a:pt x="7" y="25"/>
                  </a:cubicBezTo>
                  <a:cubicBezTo>
                    <a:pt x="0" y="25"/>
                    <a:pt x="0" y="25"/>
                    <a:pt x="0" y="25"/>
                  </a:cubicBezTo>
                  <a:lnTo>
                    <a:pt x="5"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30">
              <a:extLst>
                <a:ext uri="{FF2B5EF4-FFF2-40B4-BE49-F238E27FC236}">
                  <a16:creationId xmlns="" xmlns:a16="http://schemas.microsoft.com/office/drawing/2014/main" id="{8BAD52CA-BD1D-4B45-A3B1-EC3BCA4EBB22}"/>
                </a:ext>
              </a:extLst>
            </p:cNvPr>
            <p:cNvSpPr>
              <a:spLocks/>
            </p:cNvSpPr>
            <p:nvPr/>
          </p:nvSpPr>
          <p:spPr bwMode="auto">
            <a:xfrm>
              <a:off x="2006" y="2309"/>
              <a:ext cx="109" cy="67"/>
            </a:xfrm>
            <a:custGeom>
              <a:avLst/>
              <a:gdLst>
                <a:gd name="T0" fmla="*/ 0 w 109"/>
                <a:gd name="T1" fmla="*/ 0 h 67"/>
                <a:gd name="T2" fmla="*/ 16 w 109"/>
                <a:gd name="T3" fmla="*/ 0 h 67"/>
                <a:gd name="T4" fmla="*/ 21 w 109"/>
                <a:gd name="T5" fmla="*/ 51 h 67"/>
                <a:gd name="T6" fmla="*/ 21 w 109"/>
                <a:gd name="T7" fmla="*/ 51 h 67"/>
                <a:gd name="T8" fmla="*/ 45 w 109"/>
                <a:gd name="T9" fmla="*/ 0 h 67"/>
                <a:gd name="T10" fmla="*/ 64 w 109"/>
                <a:gd name="T11" fmla="*/ 0 h 67"/>
                <a:gd name="T12" fmla="*/ 66 w 109"/>
                <a:gd name="T13" fmla="*/ 51 h 67"/>
                <a:gd name="T14" fmla="*/ 69 w 109"/>
                <a:gd name="T15" fmla="*/ 51 h 67"/>
                <a:gd name="T16" fmla="*/ 93 w 109"/>
                <a:gd name="T17" fmla="*/ 0 h 67"/>
                <a:gd name="T18" fmla="*/ 109 w 109"/>
                <a:gd name="T19" fmla="*/ 0 h 67"/>
                <a:gd name="T20" fmla="*/ 74 w 109"/>
                <a:gd name="T21" fmla="*/ 67 h 67"/>
                <a:gd name="T22" fmla="*/ 56 w 109"/>
                <a:gd name="T23" fmla="*/ 67 h 67"/>
                <a:gd name="T24" fmla="*/ 50 w 109"/>
                <a:gd name="T25" fmla="*/ 16 h 67"/>
                <a:gd name="T26" fmla="*/ 50 w 109"/>
                <a:gd name="T27" fmla="*/ 16 h 67"/>
                <a:gd name="T28" fmla="*/ 26 w 109"/>
                <a:gd name="T29" fmla="*/ 67 h 67"/>
                <a:gd name="T30" fmla="*/ 8 w 109"/>
                <a:gd name="T31" fmla="*/ 67 h 67"/>
                <a:gd name="T32" fmla="*/ 0 w 109"/>
                <a:gd name="T3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 h="67">
                  <a:moveTo>
                    <a:pt x="0" y="0"/>
                  </a:moveTo>
                  <a:lnTo>
                    <a:pt x="16" y="0"/>
                  </a:lnTo>
                  <a:lnTo>
                    <a:pt x="21" y="51"/>
                  </a:lnTo>
                  <a:lnTo>
                    <a:pt x="21" y="51"/>
                  </a:lnTo>
                  <a:lnTo>
                    <a:pt x="45" y="0"/>
                  </a:lnTo>
                  <a:lnTo>
                    <a:pt x="64" y="0"/>
                  </a:lnTo>
                  <a:lnTo>
                    <a:pt x="66" y="51"/>
                  </a:lnTo>
                  <a:lnTo>
                    <a:pt x="69" y="51"/>
                  </a:lnTo>
                  <a:lnTo>
                    <a:pt x="93" y="0"/>
                  </a:lnTo>
                  <a:lnTo>
                    <a:pt x="109" y="0"/>
                  </a:lnTo>
                  <a:lnTo>
                    <a:pt x="74" y="67"/>
                  </a:lnTo>
                  <a:lnTo>
                    <a:pt x="56" y="67"/>
                  </a:lnTo>
                  <a:lnTo>
                    <a:pt x="50" y="16"/>
                  </a:lnTo>
                  <a:lnTo>
                    <a:pt x="50" y="16"/>
                  </a:lnTo>
                  <a:lnTo>
                    <a:pt x="26" y="67"/>
                  </a:lnTo>
                  <a:lnTo>
                    <a:pt x="8" y="6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31">
              <a:extLst>
                <a:ext uri="{FF2B5EF4-FFF2-40B4-BE49-F238E27FC236}">
                  <a16:creationId xmlns="" xmlns:a16="http://schemas.microsoft.com/office/drawing/2014/main" id="{9430890D-A1CF-4C86-B6AD-0FBE14EAAD57}"/>
                </a:ext>
              </a:extLst>
            </p:cNvPr>
            <p:cNvSpPr>
              <a:spLocks noEditPoints="1"/>
            </p:cNvSpPr>
            <p:nvPr/>
          </p:nvSpPr>
          <p:spPr bwMode="auto">
            <a:xfrm>
              <a:off x="2112" y="2309"/>
              <a:ext cx="65" cy="67"/>
            </a:xfrm>
            <a:custGeom>
              <a:avLst/>
              <a:gdLst>
                <a:gd name="T0" fmla="*/ 6 w 24"/>
                <a:gd name="T1" fmla="*/ 14 h 25"/>
                <a:gd name="T2" fmla="*/ 13 w 24"/>
                <a:gd name="T3" fmla="*/ 21 h 25"/>
                <a:gd name="T4" fmla="*/ 20 w 24"/>
                <a:gd name="T5" fmla="*/ 19 h 25"/>
                <a:gd name="T6" fmla="*/ 20 w 24"/>
                <a:gd name="T7" fmla="*/ 24 h 25"/>
                <a:gd name="T8" fmla="*/ 12 w 24"/>
                <a:gd name="T9" fmla="*/ 25 h 25"/>
                <a:gd name="T10" fmla="*/ 0 w 24"/>
                <a:gd name="T11" fmla="*/ 15 h 25"/>
                <a:gd name="T12" fmla="*/ 14 w 24"/>
                <a:gd name="T13" fmla="*/ 0 h 25"/>
                <a:gd name="T14" fmla="*/ 24 w 24"/>
                <a:gd name="T15" fmla="*/ 9 h 25"/>
                <a:gd name="T16" fmla="*/ 23 w 24"/>
                <a:gd name="T17" fmla="*/ 14 h 25"/>
                <a:gd name="T18" fmla="*/ 6 w 24"/>
                <a:gd name="T19" fmla="*/ 14 h 25"/>
                <a:gd name="T20" fmla="*/ 18 w 24"/>
                <a:gd name="T21" fmla="*/ 10 h 25"/>
                <a:gd name="T22" fmla="*/ 18 w 24"/>
                <a:gd name="T23" fmla="*/ 8 h 25"/>
                <a:gd name="T24" fmla="*/ 14 w 24"/>
                <a:gd name="T25" fmla="*/ 4 h 25"/>
                <a:gd name="T26" fmla="*/ 7 w 24"/>
                <a:gd name="T27" fmla="*/ 10 h 25"/>
                <a:gd name="T28" fmla="*/ 18 w 24"/>
                <a:gd name="T2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5">
                  <a:moveTo>
                    <a:pt x="6" y="14"/>
                  </a:moveTo>
                  <a:cubicBezTo>
                    <a:pt x="6" y="19"/>
                    <a:pt x="9" y="21"/>
                    <a:pt x="13" y="21"/>
                  </a:cubicBezTo>
                  <a:cubicBezTo>
                    <a:pt x="16" y="21"/>
                    <a:pt x="18" y="20"/>
                    <a:pt x="20" y="19"/>
                  </a:cubicBezTo>
                  <a:cubicBezTo>
                    <a:pt x="20" y="24"/>
                    <a:pt x="20" y="24"/>
                    <a:pt x="20" y="24"/>
                  </a:cubicBezTo>
                  <a:cubicBezTo>
                    <a:pt x="17" y="25"/>
                    <a:pt x="14" y="25"/>
                    <a:pt x="12" y="25"/>
                  </a:cubicBezTo>
                  <a:cubicBezTo>
                    <a:pt x="5" y="25"/>
                    <a:pt x="0" y="22"/>
                    <a:pt x="0" y="15"/>
                  </a:cubicBezTo>
                  <a:cubicBezTo>
                    <a:pt x="0" y="7"/>
                    <a:pt x="6" y="0"/>
                    <a:pt x="14" y="0"/>
                  </a:cubicBezTo>
                  <a:cubicBezTo>
                    <a:pt x="20" y="0"/>
                    <a:pt x="24" y="3"/>
                    <a:pt x="24" y="9"/>
                  </a:cubicBezTo>
                  <a:cubicBezTo>
                    <a:pt x="24" y="11"/>
                    <a:pt x="24" y="13"/>
                    <a:pt x="23" y="14"/>
                  </a:cubicBezTo>
                  <a:lnTo>
                    <a:pt x="6" y="14"/>
                  </a:lnTo>
                  <a:close/>
                  <a:moveTo>
                    <a:pt x="18" y="10"/>
                  </a:moveTo>
                  <a:cubicBezTo>
                    <a:pt x="18" y="10"/>
                    <a:pt x="18" y="9"/>
                    <a:pt x="18" y="8"/>
                  </a:cubicBezTo>
                  <a:cubicBezTo>
                    <a:pt x="18" y="6"/>
                    <a:pt x="17" y="4"/>
                    <a:pt x="14" y="4"/>
                  </a:cubicBezTo>
                  <a:cubicBezTo>
                    <a:pt x="10" y="4"/>
                    <a:pt x="8" y="7"/>
                    <a:pt x="7" y="10"/>
                  </a:cubicBezTo>
                  <a:lnTo>
                    <a:pt x="1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32">
              <a:extLst>
                <a:ext uri="{FF2B5EF4-FFF2-40B4-BE49-F238E27FC236}">
                  <a16:creationId xmlns="" xmlns:a16="http://schemas.microsoft.com/office/drawing/2014/main" id="{2B2EFCAD-368D-4487-8AC5-6DD71DB6F087}"/>
                </a:ext>
              </a:extLst>
            </p:cNvPr>
            <p:cNvSpPr>
              <a:spLocks noEditPoints="1"/>
            </p:cNvSpPr>
            <p:nvPr/>
          </p:nvSpPr>
          <p:spPr bwMode="auto">
            <a:xfrm>
              <a:off x="2182" y="2309"/>
              <a:ext cx="61" cy="67"/>
            </a:xfrm>
            <a:custGeom>
              <a:avLst/>
              <a:gdLst>
                <a:gd name="T0" fmla="*/ 15 w 23"/>
                <a:gd name="T1" fmla="*/ 21 h 25"/>
                <a:gd name="T2" fmla="*/ 15 w 23"/>
                <a:gd name="T3" fmla="*/ 21 h 25"/>
                <a:gd name="T4" fmla="*/ 7 w 23"/>
                <a:gd name="T5" fmla="*/ 25 h 25"/>
                <a:gd name="T6" fmla="*/ 0 w 23"/>
                <a:gd name="T7" fmla="*/ 18 h 25"/>
                <a:gd name="T8" fmla="*/ 15 w 23"/>
                <a:gd name="T9" fmla="*/ 10 h 25"/>
                <a:gd name="T10" fmla="*/ 17 w 23"/>
                <a:gd name="T11" fmla="*/ 10 h 25"/>
                <a:gd name="T12" fmla="*/ 17 w 23"/>
                <a:gd name="T13" fmla="*/ 8 h 25"/>
                <a:gd name="T14" fmla="*/ 12 w 23"/>
                <a:gd name="T15" fmla="*/ 4 h 25"/>
                <a:gd name="T16" fmla="*/ 4 w 23"/>
                <a:gd name="T17" fmla="*/ 6 h 25"/>
                <a:gd name="T18" fmla="*/ 5 w 23"/>
                <a:gd name="T19" fmla="*/ 1 h 25"/>
                <a:gd name="T20" fmla="*/ 13 w 23"/>
                <a:gd name="T21" fmla="*/ 0 h 25"/>
                <a:gd name="T22" fmla="*/ 23 w 23"/>
                <a:gd name="T23" fmla="*/ 7 h 25"/>
                <a:gd name="T24" fmla="*/ 20 w 23"/>
                <a:gd name="T25" fmla="*/ 25 h 25"/>
                <a:gd name="T26" fmla="*/ 15 w 23"/>
                <a:gd name="T27" fmla="*/ 25 h 25"/>
                <a:gd name="T28" fmla="*/ 15 w 23"/>
                <a:gd name="T29" fmla="*/ 21 h 25"/>
                <a:gd name="T30" fmla="*/ 9 w 23"/>
                <a:gd name="T31" fmla="*/ 21 h 25"/>
                <a:gd name="T32" fmla="*/ 16 w 23"/>
                <a:gd name="T33" fmla="*/ 13 h 25"/>
                <a:gd name="T34" fmla="*/ 14 w 23"/>
                <a:gd name="T35" fmla="*/ 13 h 25"/>
                <a:gd name="T36" fmla="*/ 6 w 23"/>
                <a:gd name="T37" fmla="*/ 18 h 25"/>
                <a:gd name="T38" fmla="*/ 9 w 23"/>
                <a:gd name="T39"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25">
                  <a:moveTo>
                    <a:pt x="15" y="21"/>
                  </a:moveTo>
                  <a:cubicBezTo>
                    <a:pt x="15" y="21"/>
                    <a:pt x="15" y="21"/>
                    <a:pt x="15" y="21"/>
                  </a:cubicBezTo>
                  <a:cubicBezTo>
                    <a:pt x="13" y="24"/>
                    <a:pt x="11" y="25"/>
                    <a:pt x="7" y="25"/>
                  </a:cubicBezTo>
                  <a:cubicBezTo>
                    <a:pt x="3" y="25"/>
                    <a:pt x="0" y="23"/>
                    <a:pt x="0" y="18"/>
                  </a:cubicBezTo>
                  <a:cubicBezTo>
                    <a:pt x="0" y="10"/>
                    <a:pt x="9" y="10"/>
                    <a:pt x="15" y="10"/>
                  </a:cubicBezTo>
                  <a:cubicBezTo>
                    <a:pt x="17" y="10"/>
                    <a:pt x="17" y="10"/>
                    <a:pt x="17" y="10"/>
                  </a:cubicBezTo>
                  <a:cubicBezTo>
                    <a:pt x="17" y="9"/>
                    <a:pt x="17" y="8"/>
                    <a:pt x="17" y="8"/>
                  </a:cubicBezTo>
                  <a:cubicBezTo>
                    <a:pt x="17" y="5"/>
                    <a:pt x="14" y="4"/>
                    <a:pt x="12" y="4"/>
                  </a:cubicBezTo>
                  <a:cubicBezTo>
                    <a:pt x="9" y="4"/>
                    <a:pt x="7" y="5"/>
                    <a:pt x="4" y="6"/>
                  </a:cubicBezTo>
                  <a:cubicBezTo>
                    <a:pt x="5" y="1"/>
                    <a:pt x="5" y="1"/>
                    <a:pt x="5" y="1"/>
                  </a:cubicBezTo>
                  <a:cubicBezTo>
                    <a:pt x="8" y="0"/>
                    <a:pt x="11" y="0"/>
                    <a:pt x="13" y="0"/>
                  </a:cubicBezTo>
                  <a:cubicBezTo>
                    <a:pt x="18" y="0"/>
                    <a:pt x="23" y="2"/>
                    <a:pt x="23" y="7"/>
                  </a:cubicBezTo>
                  <a:cubicBezTo>
                    <a:pt x="23" y="11"/>
                    <a:pt x="20" y="20"/>
                    <a:pt x="20" y="25"/>
                  </a:cubicBezTo>
                  <a:cubicBezTo>
                    <a:pt x="15" y="25"/>
                    <a:pt x="15" y="25"/>
                    <a:pt x="15" y="25"/>
                  </a:cubicBezTo>
                  <a:lnTo>
                    <a:pt x="15" y="21"/>
                  </a:lnTo>
                  <a:close/>
                  <a:moveTo>
                    <a:pt x="9" y="21"/>
                  </a:moveTo>
                  <a:cubicBezTo>
                    <a:pt x="14" y="21"/>
                    <a:pt x="15" y="17"/>
                    <a:pt x="16" y="13"/>
                  </a:cubicBezTo>
                  <a:cubicBezTo>
                    <a:pt x="14" y="13"/>
                    <a:pt x="14" y="13"/>
                    <a:pt x="14" y="13"/>
                  </a:cubicBezTo>
                  <a:cubicBezTo>
                    <a:pt x="11" y="13"/>
                    <a:pt x="6" y="14"/>
                    <a:pt x="6" y="18"/>
                  </a:cubicBezTo>
                  <a:cubicBezTo>
                    <a:pt x="6" y="20"/>
                    <a:pt x="7" y="21"/>
                    <a:pt x="9"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33">
              <a:extLst>
                <a:ext uri="{FF2B5EF4-FFF2-40B4-BE49-F238E27FC236}">
                  <a16:creationId xmlns="" xmlns:a16="http://schemas.microsoft.com/office/drawing/2014/main" id="{57530711-6390-47ED-AB01-117AB35F52FC}"/>
                </a:ext>
              </a:extLst>
            </p:cNvPr>
            <p:cNvSpPr>
              <a:spLocks/>
            </p:cNvSpPr>
            <p:nvPr/>
          </p:nvSpPr>
          <p:spPr bwMode="auto">
            <a:xfrm>
              <a:off x="2251" y="2279"/>
              <a:ext cx="38" cy="97"/>
            </a:xfrm>
            <a:custGeom>
              <a:avLst/>
              <a:gdLst>
                <a:gd name="T0" fmla="*/ 19 w 38"/>
                <a:gd name="T1" fmla="*/ 0 h 97"/>
                <a:gd name="T2" fmla="*/ 38 w 38"/>
                <a:gd name="T3" fmla="*/ 0 h 97"/>
                <a:gd name="T4" fmla="*/ 16 w 38"/>
                <a:gd name="T5" fmla="*/ 97 h 97"/>
                <a:gd name="T6" fmla="*/ 0 w 38"/>
                <a:gd name="T7" fmla="*/ 97 h 97"/>
                <a:gd name="T8" fmla="*/ 19 w 38"/>
                <a:gd name="T9" fmla="*/ 0 h 97"/>
              </a:gdLst>
              <a:ahLst/>
              <a:cxnLst>
                <a:cxn ang="0">
                  <a:pos x="T0" y="T1"/>
                </a:cxn>
                <a:cxn ang="0">
                  <a:pos x="T2" y="T3"/>
                </a:cxn>
                <a:cxn ang="0">
                  <a:pos x="T4" y="T5"/>
                </a:cxn>
                <a:cxn ang="0">
                  <a:pos x="T6" y="T7"/>
                </a:cxn>
                <a:cxn ang="0">
                  <a:pos x="T8" y="T9"/>
                </a:cxn>
              </a:cxnLst>
              <a:rect l="0" t="0" r="r" b="b"/>
              <a:pathLst>
                <a:path w="38" h="97">
                  <a:moveTo>
                    <a:pt x="19" y="0"/>
                  </a:moveTo>
                  <a:lnTo>
                    <a:pt x="38" y="0"/>
                  </a:lnTo>
                  <a:lnTo>
                    <a:pt x="16" y="97"/>
                  </a:lnTo>
                  <a:lnTo>
                    <a:pt x="0" y="97"/>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34">
              <a:extLst>
                <a:ext uri="{FF2B5EF4-FFF2-40B4-BE49-F238E27FC236}">
                  <a16:creationId xmlns="" xmlns:a16="http://schemas.microsoft.com/office/drawing/2014/main" id="{C0D9EC07-F539-4631-9224-D44EEEC54282}"/>
                </a:ext>
              </a:extLst>
            </p:cNvPr>
            <p:cNvSpPr>
              <a:spLocks/>
            </p:cNvSpPr>
            <p:nvPr/>
          </p:nvSpPr>
          <p:spPr bwMode="auto">
            <a:xfrm>
              <a:off x="2292" y="2290"/>
              <a:ext cx="45" cy="86"/>
            </a:xfrm>
            <a:custGeom>
              <a:avLst/>
              <a:gdLst>
                <a:gd name="T0" fmla="*/ 1 w 17"/>
                <a:gd name="T1" fmla="*/ 7 h 32"/>
                <a:gd name="T2" fmla="*/ 5 w 17"/>
                <a:gd name="T3" fmla="*/ 7 h 32"/>
                <a:gd name="T4" fmla="*/ 6 w 17"/>
                <a:gd name="T5" fmla="*/ 2 h 32"/>
                <a:gd name="T6" fmla="*/ 13 w 17"/>
                <a:gd name="T7" fmla="*/ 0 h 32"/>
                <a:gd name="T8" fmla="*/ 11 w 17"/>
                <a:gd name="T9" fmla="*/ 7 h 32"/>
                <a:gd name="T10" fmla="*/ 17 w 17"/>
                <a:gd name="T11" fmla="*/ 7 h 32"/>
                <a:gd name="T12" fmla="*/ 16 w 17"/>
                <a:gd name="T13" fmla="*/ 12 h 32"/>
                <a:gd name="T14" fmla="*/ 10 w 17"/>
                <a:gd name="T15" fmla="*/ 12 h 32"/>
                <a:gd name="T16" fmla="*/ 8 w 17"/>
                <a:gd name="T17" fmla="*/ 23 h 32"/>
                <a:gd name="T18" fmla="*/ 8 w 17"/>
                <a:gd name="T19" fmla="*/ 25 h 32"/>
                <a:gd name="T20" fmla="*/ 10 w 17"/>
                <a:gd name="T21" fmla="*/ 27 h 32"/>
                <a:gd name="T22" fmla="*/ 13 w 17"/>
                <a:gd name="T23" fmla="*/ 27 h 32"/>
                <a:gd name="T24" fmla="*/ 12 w 17"/>
                <a:gd name="T25" fmla="*/ 32 h 32"/>
                <a:gd name="T26" fmla="*/ 9 w 17"/>
                <a:gd name="T27" fmla="*/ 32 h 32"/>
                <a:gd name="T28" fmla="*/ 1 w 17"/>
                <a:gd name="T29" fmla="*/ 26 h 32"/>
                <a:gd name="T30" fmla="*/ 2 w 17"/>
                <a:gd name="T31" fmla="*/ 20 h 32"/>
                <a:gd name="T32" fmla="*/ 4 w 17"/>
                <a:gd name="T33" fmla="*/ 12 h 32"/>
                <a:gd name="T34" fmla="*/ 0 w 17"/>
                <a:gd name="T35" fmla="*/ 12 h 32"/>
                <a:gd name="T36" fmla="*/ 1 w 17"/>
                <a:gd name="T37" fmla="*/ 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 h="32">
                  <a:moveTo>
                    <a:pt x="1" y="7"/>
                  </a:moveTo>
                  <a:cubicBezTo>
                    <a:pt x="5" y="7"/>
                    <a:pt x="5" y="7"/>
                    <a:pt x="5" y="7"/>
                  </a:cubicBezTo>
                  <a:cubicBezTo>
                    <a:pt x="6" y="2"/>
                    <a:pt x="6" y="2"/>
                    <a:pt x="6" y="2"/>
                  </a:cubicBezTo>
                  <a:cubicBezTo>
                    <a:pt x="13" y="0"/>
                    <a:pt x="13" y="0"/>
                    <a:pt x="13" y="0"/>
                  </a:cubicBezTo>
                  <a:cubicBezTo>
                    <a:pt x="11" y="7"/>
                    <a:pt x="11" y="7"/>
                    <a:pt x="11" y="7"/>
                  </a:cubicBezTo>
                  <a:cubicBezTo>
                    <a:pt x="17" y="7"/>
                    <a:pt x="17" y="7"/>
                    <a:pt x="17" y="7"/>
                  </a:cubicBezTo>
                  <a:cubicBezTo>
                    <a:pt x="16" y="12"/>
                    <a:pt x="16" y="12"/>
                    <a:pt x="16" y="12"/>
                  </a:cubicBezTo>
                  <a:cubicBezTo>
                    <a:pt x="10" y="12"/>
                    <a:pt x="10" y="12"/>
                    <a:pt x="10" y="12"/>
                  </a:cubicBezTo>
                  <a:cubicBezTo>
                    <a:pt x="8" y="23"/>
                    <a:pt x="8" y="23"/>
                    <a:pt x="8" y="23"/>
                  </a:cubicBezTo>
                  <a:cubicBezTo>
                    <a:pt x="8" y="23"/>
                    <a:pt x="8" y="24"/>
                    <a:pt x="8" y="25"/>
                  </a:cubicBezTo>
                  <a:cubicBezTo>
                    <a:pt x="8" y="26"/>
                    <a:pt x="9" y="27"/>
                    <a:pt x="10" y="27"/>
                  </a:cubicBezTo>
                  <a:cubicBezTo>
                    <a:pt x="11" y="27"/>
                    <a:pt x="12" y="27"/>
                    <a:pt x="13" y="27"/>
                  </a:cubicBezTo>
                  <a:cubicBezTo>
                    <a:pt x="12" y="32"/>
                    <a:pt x="12" y="32"/>
                    <a:pt x="12" y="32"/>
                  </a:cubicBezTo>
                  <a:cubicBezTo>
                    <a:pt x="11" y="32"/>
                    <a:pt x="10" y="32"/>
                    <a:pt x="9" y="32"/>
                  </a:cubicBezTo>
                  <a:cubicBezTo>
                    <a:pt x="4" y="32"/>
                    <a:pt x="1" y="30"/>
                    <a:pt x="1" y="26"/>
                  </a:cubicBezTo>
                  <a:cubicBezTo>
                    <a:pt x="1" y="24"/>
                    <a:pt x="2" y="22"/>
                    <a:pt x="2" y="20"/>
                  </a:cubicBezTo>
                  <a:cubicBezTo>
                    <a:pt x="4" y="12"/>
                    <a:pt x="4" y="12"/>
                    <a:pt x="4" y="12"/>
                  </a:cubicBezTo>
                  <a:cubicBezTo>
                    <a:pt x="0" y="12"/>
                    <a:pt x="0" y="12"/>
                    <a:pt x="0" y="12"/>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35">
              <a:extLst>
                <a:ext uri="{FF2B5EF4-FFF2-40B4-BE49-F238E27FC236}">
                  <a16:creationId xmlns="" xmlns:a16="http://schemas.microsoft.com/office/drawing/2014/main" id="{0D0B27B4-2D94-4286-95E1-48DFA81BA4A4}"/>
                </a:ext>
              </a:extLst>
            </p:cNvPr>
            <p:cNvSpPr>
              <a:spLocks/>
            </p:cNvSpPr>
            <p:nvPr/>
          </p:nvSpPr>
          <p:spPr bwMode="auto">
            <a:xfrm>
              <a:off x="2334" y="2279"/>
              <a:ext cx="70" cy="97"/>
            </a:xfrm>
            <a:custGeom>
              <a:avLst/>
              <a:gdLst>
                <a:gd name="T0" fmla="*/ 8 w 26"/>
                <a:gd name="T1" fmla="*/ 0 h 36"/>
                <a:gd name="T2" fmla="*/ 14 w 26"/>
                <a:gd name="T3" fmla="*/ 0 h 36"/>
                <a:gd name="T4" fmla="*/ 11 w 26"/>
                <a:gd name="T5" fmla="*/ 14 h 36"/>
                <a:gd name="T6" fmla="*/ 11 w 26"/>
                <a:gd name="T7" fmla="*/ 14 h 36"/>
                <a:gd name="T8" fmla="*/ 18 w 26"/>
                <a:gd name="T9" fmla="*/ 11 h 36"/>
                <a:gd name="T10" fmla="*/ 26 w 26"/>
                <a:gd name="T11" fmla="*/ 19 h 36"/>
                <a:gd name="T12" fmla="*/ 25 w 26"/>
                <a:gd name="T13" fmla="*/ 24 h 36"/>
                <a:gd name="T14" fmla="*/ 23 w 26"/>
                <a:gd name="T15" fmla="*/ 36 h 36"/>
                <a:gd name="T16" fmla="*/ 16 w 26"/>
                <a:gd name="T17" fmla="*/ 36 h 36"/>
                <a:gd name="T18" fmla="*/ 19 w 26"/>
                <a:gd name="T19" fmla="*/ 24 h 36"/>
                <a:gd name="T20" fmla="*/ 19 w 26"/>
                <a:gd name="T21" fmla="*/ 19 h 36"/>
                <a:gd name="T22" fmla="*/ 16 w 26"/>
                <a:gd name="T23" fmla="*/ 16 h 36"/>
                <a:gd name="T24" fmla="*/ 9 w 26"/>
                <a:gd name="T25" fmla="*/ 23 h 36"/>
                <a:gd name="T26" fmla="*/ 7 w 26"/>
                <a:gd name="T27" fmla="*/ 36 h 36"/>
                <a:gd name="T28" fmla="*/ 0 w 26"/>
                <a:gd name="T29" fmla="*/ 36 h 36"/>
                <a:gd name="T30" fmla="*/ 8 w 26"/>
                <a:gd name="T3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36">
                  <a:moveTo>
                    <a:pt x="8" y="0"/>
                  </a:moveTo>
                  <a:cubicBezTo>
                    <a:pt x="14" y="0"/>
                    <a:pt x="14" y="0"/>
                    <a:pt x="14" y="0"/>
                  </a:cubicBezTo>
                  <a:cubicBezTo>
                    <a:pt x="11" y="14"/>
                    <a:pt x="11" y="14"/>
                    <a:pt x="11" y="14"/>
                  </a:cubicBezTo>
                  <a:cubicBezTo>
                    <a:pt x="11" y="14"/>
                    <a:pt x="11" y="14"/>
                    <a:pt x="11" y="14"/>
                  </a:cubicBezTo>
                  <a:cubicBezTo>
                    <a:pt x="13" y="12"/>
                    <a:pt x="15" y="11"/>
                    <a:pt x="18" y="11"/>
                  </a:cubicBezTo>
                  <a:cubicBezTo>
                    <a:pt x="23" y="11"/>
                    <a:pt x="26" y="14"/>
                    <a:pt x="26" y="19"/>
                  </a:cubicBezTo>
                  <a:cubicBezTo>
                    <a:pt x="26" y="20"/>
                    <a:pt x="25" y="22"/>
                    <a:pt x="25" y="24"/>
                  </a:cubicBezTo>
                  <a:cubicBezTo>
                    <a:pt x="23" y="36"/>
                    <a:pt x="23" y="36"/>
                    <a:pt x="23" y="36"/>
                  </a:cubicBezTo>
                  <a:cubicBezTo>
                    <a:pt x="16" y="36"/>
                    <a:pt x="16" y="36"/>
                    <a:pt x="16" y="36"/>
                  </a:cubicBezTo>
                  <a:cubicBezTo>
                    <a:pt x="19" y="24"/>
                    <a:pt x="19" y="24"/>
                    <a:pt x="19" y="24"/>
                  </a:cubicBezTo>
                  <a:cubicBezTo>
                    <a:pt x="19" y="23"/>
                    <a:pt x="19" y="21"/>
                    <a:pt x="19" y="19"/>
                  </a:cubicBezTo>
                  <a:cubicBezTo>
                    <a:pt x="19" y="17"/>
                    <a:pt x="18" y="16"/>
                    <a:pt x="16" y="16"/>
                  </a:cubicBezTo>
                  <a:cubicBezTo>
                    <a:pt x="12" y="16"/>
                    <a:pt x="10" y="20"/>
                    <a:pt x="9" y="23"/>
                  </a:cubicBezTo>
                  <a:cubicBezTo>
                    <a:pt x="7" y="36"/>
                    <a:pt x="7" y="36"/>
                    <a:pt x="7" y="36"/>
                  </a:cubicBezTo>
                  <a:cubicBezTo>
                    <a:pt x="0" y="36"/>
                    <a:pt x="0" y="36"/>
                    <a:pt x="0" y="36"/>
                  </a:cubicBez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36">
              <a:extLst>
                <a:ext uri="{FF2B5EF4-FFF2-40B4-BE49-F238E27FC236}">
                  <a16:creationId xmlns="" xmlns:a16="http://schemas.microsoft.com/office/drawing/2014/main" id="{D94615D4-4395-4021-BD13-B33B895CB082}"/>
                </a:ext>
              </a:extLst>
            </p:cNvPr>
            <p:cNvSpPr>
              <a:spLocks/>
            </p:cNvSpPr>
            <p:nvPr/>
          </p:nvSpPr>
          <p:spPr bwMode="auto">
            <a:xfrm>
              <a:off x="2447" y="2287"/>
              <a:ext cx="117" cy="89"/>
            </a:xfrm>
            <a:custGeom>
              <a:avLst/>
              <a:gdLst>
                <a:gd name="T0" fmla="*/ 18 w 117"/>
                <a:gd name="T1" fmla="*/ 0 h 89"/>
                <a:gd name="T2" fmla="*/ 48 w 117"/>
                <a:gd name="T3" fmla="*/ 0 h 89"/>
                <a:gd name="T4" fmla="*/ 56 w 117"/>
                <a:gd name="T5" fmla="*/ 62 h 89"/>
                <a:gd name="T6" fmla="*/ 56 w 117"/>
                <a:gd name="T7" fmla="*/ 62 h 89"/>
                <a:gd name="T8" fmla="*/ 90 w 117"/>
                <a:gd name="T9" fmla="*/ 0 h 89"/>
                <a:gd name="T10" fmla="*/ 117 w 117"/>
                <a:gd name="T11" fmla="*/ 0 h 89"/>
                <a:gd name="T12" fmla="*/ 98 w 117"/>
                <a:gd name="T13" fmla="*/ 89 h 89"/>
                <a:gd name="T14" fmla="*/ 82 w 117"/>
                <a:gd name="T15" fmla="*/ 89 h 89"/>
                <a:gd name="T16" fmla="*/ 98 w 117"/>
                <a:gd name="T17" fmla="*/ 13 h 89"/>
                <a:gd name="T18" fmla="*/ 98 w 117"/>
                <a:gd name="T19" fmla="*/ 13 h 89"/>
                <a:gd name="T20" fmla="*/ 58 w 117"/>
                <a:gd name="T21" fmla="*/ 89 h 89"/>
                <a:gd name="T22" fmla="*/ 40 w 117"/>
                <a:gd name="T23" fmla="*/ 89 h 89"/>
                <a:gd name="T24" fmla="*/ 34 w 117"/>
                <a:gd name="T25" fmla="*/ 13 h 89"/>
                <a:gd name="T26" fmla="*/ 34 w 117"/>
                <a:gd name="T27" fmla="*/ 13 h 89"/>
                <a:gd name="T28" fmla="*/ 18 w 117"/>
                <a:gd name="T29" fmla="*/ 89 h 89"/>
                <a:gd name="T30" fmla="*/ 0 w 117"/>
                <a:gd name="T31" fmla="*/ 89 h 89"/>
                <a:gd name="T32" fmla="*/ 18 w 117"/>
                <a:gd name="T33"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89">
                  <a:moveTo>
                    <a:pt x="18" y="0"/>
                  </a:moveTo>
                  <a:lnTo>
                    <a:pt x="48" y="0"/>
                  </a:lnTo>
                  <a:lnTo>
                    <a:pt x="56" y="62"/>
                  </a:lnTo>
                  <a:lnTo>
                    <a:pt x="56" y="62"/>
                  </a:lnTo>
                  <a:lnTo>
                    <a:pt x="90" y="0"/>
                  </a:lnTo>
                  <a:lnTo>
                    <a:pt x="117" y="0"/>
                  </a:lnTo>
                  <a:lnTo>
                    <a:pt x="98" y="89"/>
                  </a:lnTo>
                  <a:lnTo>
                    <a:pt x="82" y="89"/>
                  </a:lnTo>
                  <a:lnTo>
                    <a:pt x="98" y="13"/>
                  </a:lnTo>
                  <a:lnTo>
                    <a:pt x="98" y="13"/>
                  </a:lnTo>
                  <a:lnTo>
                    <a:pt x="58" y="89"/>
                  </a:lnTo>
                  <a:lnTo>
                    <a:pt x="40" y="89"/>
                  </a:lnTo>
                  <a:lnTo>
                    <a:pt x="34" y="13"/>
                  </a:lnTo>
                  <a:lnTo>
                    <a:pt x="34" y="13"/>
                  </a:lnTo>
                  <a:lnTo>
                    <a:pt x="18" y="89"/>
                  </a:lnTo>
                  <a:lnTo>
                    <a:pt x="0" y="89"/>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37">
              <a:extLst>
                <a:ext uri="{FF2B5EF4-FFF2-40B4-BE49-F238E27FC236}">
                  <a16:creationId xmlns="" xmlns:a16="http://schemas.microsoft.com/office/drawing/2014/main" id="{8A51619C-E45B-4014-AB53-9D2ABD068E82}"/>
                </a:ext>
              </a:extLst>
            </p:cNvPr>
            <p:cNvSpPr>
              <a:spLocks noEditPoints="1"/>
            </p:cNvSpPr>
            <p:nvPr/>
          </p:nvSpPr>
          <p:spPr bwMode="auto">
            <a:xfrm>
              <a:off x="2567" y="2309"/>
              <a:ext cx="64" cy="67"/>
            </a:xfrm>
            <a:custGeom>
              <a:avLst/>
              <a:gdLst>
                <a:gd name="T0" fmla="*/ 6 w 24"/>
                <a:gd name="T1" fmla="*/ 14 h 25"/>
                <a:gd name="T2" fmla="*/ 13 w 24"/>
                <a:gd name="T3" fmla="*/ 21 h 25"/>
                <a:gd name="T4" fmla="*/ 20 w 24"/>
                <a:gd name="T5" fmla="*/ 19 h 25"/>
                <a:gd name="T6" fmla="*/ 19 w 24"/>
                <a:gd name="T7" fmla="*/ 24 h 25"/>
                <a:gd name="T8" fmla="*/ 12 w 24"/>
                <a:gd name="T9" fmla="*/ 25 h 25"/>
                <a:gd name="T10" fmla="*/ 0 w 24"/>
                <a:gd name="T11" fmla="*/ 15 h 25"/>
                <a:gd name="T12" fmla="*/ 14 w 24"/>
                <a:gd name="T13" fmla="*/ 0 h 25"/>
                <a:gd name="T14" fmla="*/ 24 w 24"/>
                <a:gd name="T15" fmla="*/ 9 h 25"/>
                <a:gd name="T16" fmla="*/ 23 w 24"/>
                <a:gd name="T17" fmla="*/ 14 h 25"/>
                <a:gd name="T18" fmla="*/ 6 w 24"/>
                <a:gd name="T19" fmla="*/ 14 h 25"/>
                <a:gd name="T20" fmla="*/ 17 w 24"/>
                <a:gd name="T21" fmla="*/ 10 h 25"/>
                <a:gd name="T22" fmla="*/ 18 w 24"/>
                <a:gd name="T23" fmla="*/ 8 h 25"/>
                <a:gd name="T24" fmla="*/ 14 w 24"/>
                <a:gd name="T25" fmla="*/ 4 h 25"/>
                <a:gd name="T26" fmla="*/ 7 w 24"/>
                <a:gd name="T27" fmla="*/ 10 h 25"/>
                <a:gd name="T28" fmla="*/ 17 w 24"/>
                <a:gd name="T2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5">
                  <a:moveTo>
                    <a:pt x="6" y="14"/>
                  </a:moveTo>
                  <a:cubicBezTo>
                    <a:pt x="6" y="19"/>
                    <a:pt x="8" y="21"/>
                    <a:pt x="13" y="21"/>
                  </a:cubicBezTo>
                  <a:cubicBezTo>
                    <a:pt x="15" y="21"/>
                    <a:pt x="18" y="20"/>
                    <a:pt x="20" y="19"/>
                  </a:cubicBezTo>
                  <a:cubicBezTo>
                    <a:pt x="19" y="24"/>
                    <a:pt x="19" y="24"/>
                    <a:pt x="19" y="24"/>
                  </a:cubicBezTo>
                  <a:cubicBezTo>
                    <a:pt x="17" y="25"/>
                    <a:pt x="14" y="25"/>
                    <a:pt x="12" y="25"/>
                  </a:cubicBezTo>
                  <a:cubicBezTo>
                    <a:pt x="5" y="25"/>
                    <a:pt x="0" y="22"/>
                    <a:pt x="0" y="15"/>
                  </a:cubicBezTo>
                  <a:cubicBezTo>
                    <a:pt x="0" y="7"/>
                    <a:pt x="6" y="0"/>
                    <a:pt x="14" y="0"/>
                  </a:cubicBezTo>
                  <a:cubicBezTo>
                    <a:pt x="20" y="0"/>
                    <a:pt x="24" y="3"/>
                    <a:pt x="24" y="9"/>
                  </a:cubicBezTo>
                  <a:cubicBezTo>
                    <a:pt x="24" y="11"/>
                    <a:pt x="23" y="13"/>
                    <a:pt x="23" y="14"/>
                  </a:cubicBezTo>
                  <a:lnTo>
                    <a:pt x="6" y="14"/>
                  </a:lnTo>
                  <a:close/>
                  <a:moveTo>
                    <a:pt x="17" y="10"/>
                  </a:moveTo>
                  <a:cubicBezTo>
                    <a:pt x="17" y="10"/>
                    <a:pt x="18" y="9"/>
                    <a:pt x="18" y="8"/>
                  </a:cubicBezTo>
                  <a:cubicBezTo>
                    <a:pt x="18" y="6"/>
                    <a:pt x="16" y="4"/>
                    <a:pt x="14" y="4"/>
                  </a:cubicBezTo>
                  <a:cubicBezTo>
                    <a:pt x="10" y="4"/>
                    <a:pt x="8" y="7"/>
                    <a:pt x="7" y="10"/>
                  </a:cubicBezTo>
                  <a:lnTo>
                    <a:pt x="17"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38">
              <a:extLst>
                <a:ext uri="{FF2B5EF4-FFF2-40B4-BE49-F238E27FC236}">
                  <a16:creationId xmlns="" xmlns:a16="http://schemas.microsoft.com/office/drawing/2014/main" id="{F7F068C2-182C-4E79-A1BB-ED55949D2C87}"/>
                </a:ext>
              </a:extLst>
            </p:cNvPr>
            <p:cNvSpPr>
              <a:spLocks noEditPoints="1"/>
            </p:cNvSpPr>
            <p:nvPr/>
          </p:nvSpPr>
          <p:spPr bwMode="auto">
            <a:xfrm>
              <a:off x="2636" y="2279"/>
              <a:ext cx="78" cy="97"/>
            </a:xfrm>
            <a:custGeom>
              <a:avLst/>
              <a:gdLst>
                <a:gd name="T0" fmla="*/ 29 w 29"/>
                <a:gd name="T1" fmla="*/ 0 h 36"/>
                <a:gd name="T2" fmla="*/ 23 w 29"/>
                <a:gd name="T3" fmla="*/ 30 h 36"/>
                <a:gd name="T4" fmla="*/ 22 w 29"/>
                <a:gd name="T5" fmla="*/ 36 h 36"/>
                <a:gd name="T6" fmla="*/ 16 w 29"/>
                <a:gd name="T7" fmla="*/ 36 h 36"/>
                <a:gd name="T8" fmla="*/ 17 w 29"/>
                <a:gd name="T9" fmla="*/ 32 h 36"/>
                <a:gd name="T10" fmla="*/ 17 w 29"/>
                <a:gd name="T11" fmla="*/ 32 h 36"/>
                <a:gd name="T12" fmla="*/ 9 w 29"/>
                <a:gd name="T13" fmla="*/ 36 h 36"/>
                <a:gd name="T14" fmla="*/ 0 w 29"/>
                <a:gd name="T15" fmla="*/ 26 h 36"/>
                <a:gd name="T16" fmla="*/ 13 w 29"/>
                <a:gd name="T17" fmla="*/ 11 h 36"/>
                <a:gd name="T18" fmla="*/ 20 w 29"/>
                <a:gd name="T19" fmla="*/ 14 h 36"/>
                <a:gd name="T20" fmla="*/ 23 w 29"/>
                <a:gd name="T21" fmla="*/ 0 h 36"/>
                <a:gd name="T22" fmla="*/ 29 w 29"/>
                <a:gd name="T23" fmla="*/ 0 h 36"/>
                <a:gd name="T24" fmla="*/ 7 w 29"/>
                <a:gd name="T25" fmla="*/ 26 h 36"/>
                <a:gd name="T26" fmla="*/ 11 w 29"/>
                <a:gd name="T27" fmla="*/ 31 h 36"/>
                <a:gd name="T28" fmla="*/ 18 w 29"/>
                <a:gd name="T29" fmla="*/ 21 h 36"/>
                <a:gd name="T30" fmla="*/ 14 w 29"/>
                <a:gd name="T31" fmla="*/ 16 h 36"/>
                <a:gd name="T32" fmla="*/ 7 w 29"/>
                <a:gd name="T33"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36">
                  <a:moveTo>
                    <a:pt x="29" y="0"/>
                  </a:moveTo>
                  <a:cubicBezTo>
                    <a:pt x="23" y="30"/>
                    <a:pt x="23" y="30"/>
                    <a:pt x="23" y="30"/>
                  </a:cubicBezTo>
                  <a:cubicBezTo>
                    <a:pt x="22" y="32"/>
                    <a:pt x="22" y="34"/>
                    <a:pt x="22" y="36"/>
                  </a:cubicBezTo>
                  <a:cubicBezTo>
                    <a:pt x="16" y="36"/>
                    <a:pt x="16" y="36"/>
                    <a:pt x="16" y="36"/>
                  </a:cubicBezTo>
                  <a:cubicBezTo>
                    <a:pt x="17" y="32"/>
                    <a:pt x="17" y="32"/>
                    <a:pt x="17" y="32"/>
                  </a:cubicBezTo>
                  <a:cubicBezTo>
                    <a:pt x="17" y="32"/>
                    <a:pt x="17" y="32"/>
                    <a:pt x="17" y="32"/>
                  </a:cubicBezTo>
                  <a:cubicBezTo>
                    <a:pt x="15" y="35"/>
                    <a:pt x="12" y="36"/>
                    <a:pt x="9" y="36"/>
                  </a:cubicBezTo>
                  <a:cubicBezTo>
                    <a:pt x="3" y="36"/>
                    <a:pt x="0" y="31"/>
                    <a:pt x="0" y="26"/>
                  </a:cubicBezTo>
                  <a:cubicBezTo>
                    <a:pt x="0" y="19"/>
                    <a:pt x="4" y="11"/>
                    <a:pt x="13" y="11"/>
                  </a:cubicBezTo>
                  <a:cubicBezTo>
                    <a:pt x="16" y="11"/>
                    <a:pt x="18" y="12"/>
                    <a:pt x="20" y="14"/>
                  </a:cubicBezTo>
                  <a:cubicBezTo>
                    <a:pt x="23" y="0"/>
                    <a:pt x="23" y="0"/>
                    <a:pt x="23" y="0"/>
                  </a:cubicBezTo>
                  <a:lnTo>
                    <a:pt x="29" y="0"/>
                  </a:lnTo>
                  <a:close/>
                  <a:moveTo>
                    <a:pt x="7" y="26"/>
                  </a:moveTo>
                  <a:cubicBezTo>
                    <a:pt x="7" y="28"/>
                    <a:pt x="8" y="31"/>
                    <a:pt x="11" y="31"/>
                  </a:cubicBezTo>
                  <a:cubicBezTo>
                    <a:pt x="15" y="31"/>
                    <a:pt x="18" y="26"/>
                    <a:pt x="18" y="21"/>
                  </a:cubicBezTo>
                  <a:cubicBezTo>
                    <a:pt x="18" y="19"/>
                    <a:pt x="17" y="16"/>
                    <a:pt x="14" y="16"/>
                  </a:cubicBezTo>
                  <a:cubicBezTo>
                    <a:pt x="9" y="16"/>
                    <a:pt x="7" y="22"/>
                    <a:pt x="7"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39">
              <a:extLst>
                <a:ext uri="{FF2B5EF4-FFF2-40B4-BE49-F238E27FC236}">
                  <a16:creationId xmlns="" xmlns:a16="http://schemas.microsoft.com/office/drawing/2014/main" id="{023525BD-2CA8-437B-AE1D-C79E6BEF674D}"/>
                </a:ext>
              </a:extLst>
            </p:cNvPr>
            <p:cNvSpPr>
              <a:spLocks noEditPoints="1"/>
            </p:cNvSpPr>
            <p:nvPr/>
          </p:nvSpPr>
          <p:spPr bwMode="auto">
            <a:xfrm>
              <a:off x="2711" y="2282"/>
              <a:ext cx="38" cy="94"/>
            </a:xfrm>
            <a:custGeom>
              <a:avLst/>
              <a:gdLst>
                <a:gd name="T0" fmla="*/ 13 w 38"/>
                <a:gd name="T1" fmla="*/ 27 h 94"/>
                <a:gd name="T2" fmla="*/ 32 w 38"/>
                <a:gd name="T3" fmla="*/ 27 h 94"/>
                <a:gd name="T4" fmla="*/ 16 w 38"/>
                <a:gd name="T5" fmla="*/ 94 h 94"/>
                <a:gd name="T6" fmla="*/ 0 w 38"/>
                <a:gd name="T7" fmla="*/ 94 h 94"/>
                <a:gd name="T8" fmla="*/ 13 w 38"/>
                <a:gd name="T9" fmla="*/ 27 h 94"/>
                <a:gd name="T10" fmla="*/ 22 w 38"/>
                <a:gd name="T11" fmla="*/ 0 h 94"/>
                <a:gd name="T12" fmla="*/ 38 w 38"/>
                <a:gd name="T13" fmla="*/ 0 h 94"/>
                <a:gd name="T14" fmla="*/ 35 w 38"/>
                <a:gd name="T15" fmla="*/ 16 h 94"/>
                <a:gd name="T16" fmla="*/ 16 w 38"/>
                <a:gd name="T17" fmla="*/ 16 h 94"/>
                <a:gd name="T18" fmla="*/ 22 w 38"/>
                <a:gd name="T1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94">
                  <a:moveTo>
                    <a:pt x="13" y="27"/>
                  </a:moveTo>
                  <a:lnTo>
                    <a:pt x="32" y="27"/>
                  </a:lnTo>
                  <a:lnTo>
                    <a:pt x="16" y="94"/>
                  </a:lnTo>
                  <a:lnTo>
                    <a:pt x="0" y="94"/>
                  </a:lnTo>
                  <a:lnTo>
                    <a:pt x="13" y="27"/>
                  </a:lnTo>
                  <a:close/>
                  <a:moveTo>
                    <a:pt x="22" y="0"/>
                  </a:moveTo>
                  <a:lnTo>
                    <a:pt x="38" y="0"/>
                  </a:lnTo>
                  <a:lnTo>
                    <a:pt x="35" y="16"/>
                  </a:lnTo>
                  <a:lnTo>
                    <a:pt x="16" y="16"/>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40">
              <a:extLst>
                <a:ext uri="{FF2B5EF4-FFF2-40B4-BE49-F238E27FC236}">
                  <a16:creationId xmlns="" xmlns:a16="http://schemas.microsoft.com/office/drawing/2014/main" id="{7F1C6E22-379A-4DFD-B143-259BE21E29D7}"/>
                </a:ext>
              </a:extLst>
            </p:cNvPr>
            <p:cNvSpPr>
              <a:spLocks/>
            </p:cNvSpPr>
            <p:nvPr/>
          </p:nvSpPr>
          <p:spPr bwMode="auto">
            <a:xfrm>
              <a:off x="2749" y="2309"/>
              <a:ext cx="56" cy="67"/>
            </a:xfrm>
            <a:custGeom>
              <a:avLst/>
              <a:gdLst>
                <a:gd name="T0" fmla="*/ 19 w 21"/>
                <a:gd name="T1" fmla="*/ 6 h 25"/>
                <a:gd name="T2" fmla="*/ 15 w 21"/>
                <a:gd name="T3" fmla="*/ 5 h 25"/>
                <a:gd name="T4" fmla="*/ 7 w 21"/>
                <a:gd name="T5" fmla="*/ 14 h 25"/>
                <a:gd name="T6" fmla="*/ 12 w 21"/>
                <a:gd name="T7" fmla="*/ 20 h 25"/>
                <a:gd name="T8" fmla="*/ 17 w 21"/>
                <a:gd name="T9" fmla="*/ 19 h 25"/>
                <a:gd name="T10" fmla="*/ 16 w 21"/>
                <a:gd name="T11" fmla="*/ 24 h 25"/>
                <a:gd name="T12" fmla="*/ 10 w 21"/>
                <a:gd name="T13" fmla="*/ 25 h 25"/>
                <a:gd name="T14" fmla="*/ 0 w 21"/>
                <a:gd name="T15" fmla="*/ 15 h 25"/>
                <a:gd name="T16" fmla="*/ 14 w 21"/>
                <a:gd name="T17" fmla="*/ 0 h 25"/>
                <a:gd name="T18" fmla="*/ 21 w 21"/>
                <a:gd name="T19" fmla="*/ 1 h 25"/>
                <a:gd name="T20" fmla="*/ 19 w 21"/>
                <a:gd name="T21"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5">
                  <a:moveTo>
                    <a:pt x="19" y="6"/>
                  </a:moveTo>
                  <a:cubicBezTo>
                    <a:pt x="18" y="5"/>
                    <a:pt x="16" y="5"/>
                    <a:pt x="15" y="5"/>
                  </a:cubicBezTo>
                  <a:cubicBezTo>
                    <a:pt x="10" y="5"/>
                    <a:pt x="7" y="9"/>
                    <a:pt x="7" y="14"/>
                  </a:cubicBezTo>
                  <a:cubicBezTo>
                    <a:pt x="7" y="17"/>
                    <a:pt x="8" y="20"/>
                    <a:pt x="12" y="20"/>
                  </a:cubicBezTo>
                  <a:cubicBezTo>
                    <a:pt x="14" y="20"/>
                    <a:pt x="16" y="20"/>
                    <a:pt x="17" y="19"/>
                  </a:cubicBezTo>
                  <a:cubicBezTo>
                    <a:pt x="16" y="24"/>
                    <a:pt x="16" y="24"/>
                    <a:pt x="16" y="24"/>
                  </a:cubicBezTo>
                  <a:cubicBezTo>
                    <a:pt x="15" y="25"/>
                    <a:pt x="13" y="25"/>
                    <a:pt x="10" y="25"/>
                  </a:cubicBezTo>
                  <a:cubicBezTo>
                    <a:pt x="4" y="25"/>
                    <a:pt x="0" y="21"/>
                    <a:pt x="0" y="15"/>
                  </a:cubicBezTo>
                  <a:cubicBezTo>
                    <a:pt x="0" y="6"/>
                    <a:pt x="6" y="0"/>
                    <a:pt x="14" y="0"/>
                  </a:cubicBezTo>
                  <a:cubicBezTo>
                    <a:pt x="17" y="0"/>
                    <a:pt x="19" y="0"/>
                    <a:pt x="21" y="1"/>
                  </a:cubicBezTo>
                  <a:lnTo>
                    <a:pt x="19"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41">
              <a:extLst>
                <a:ext uri="{FF2B5EF4-FFF2-40B4-BE49-F238E27FC236}">
                  <a16:creationId xmlns="" xmlns:a16="http://schemas.microsoft.com/office/drawing/2014/main" id="{35B855D5-D6C1-48DC-B0FA-1D5C9B09F8C9}"/>
                </a:ext>
              </a:extLst>
            </p:cNvPr>
            <p:cNvSpPr>
              <a:spLocks noEditPoints="1"/>
            </p:cNvSpPr>
            <p:nvPr/>
          </p:nvSpPr>
          <p:spPr bwMode="auto">
            <a:xfrm>
              <a:off x="2802" y="2282"/>
              <a:ext cx="37" cy="94"/>
            </a:xfrm>
            <a:custGeom>
              <a:avLst/>
              <a:gdLst>
                <a:gd name="T0" fmla="*/ 13 w 37"/>
                <a:gd name="T1" fmla="*/ 27 h 94"/>
                <a:gd name="T2" fmla="*/ 32 w 37"/>
                <a:gd name="T3" fmla="*/ 27 h 94"/>
                <a:gd name="T4" fmla="*/ 16 w 37"/>
                <a:gd name="T5" fmla="*/ 94 h 94"/>
                <a:gd name="T6" fmla="*/ 0 w 37"/>
                <a:gd name="T7" fmla="*/ 94 h 94"/>
                <a:gd name="T8" fmla="*/ 13 w 37"/>
                <a:gd name="T9" fmla="*/ 27 h 94"/>
                <a:gd name="T10" fmla="*/ 21 w 37"/>
                <a:gd name="T11" fmla="*/ 0 h 94"/>
                <a:gd name="T12" fmla="*/ 37 w 37"/>
                <a:gd name="T13" fmla="*/ 0 h 94"/>
                <a:gd name="T14" fmla="*/ 32 w 37"/>
                <a:gd name="T15" fmla="*/ 16 h 94"/>
                <a:gd name="T16" fmla="*/ 16 w 37"/>
                <a:gd name="T17" fmla="*/ 16 h 94"/>
                <a:gd name="T18" fmla="*/ 21 w 37"/>
                <a:gd name="T19"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94">
                  <a:moveTo>
                    <a:pt x="13" y="27"/>
                  </a:moveTo>
                  <a:lnTo>
                    <a:pt x="32" y="27"/>
                  </a:lnTo>
                  <a:lnTo>
                    <a:pt x="16" y="94"/>
                  </a:lnTo>
                  <a:lnTo>
                    <a:pt x="0" y="94"/>
                  </a:lnTo>
                  <a:lnTo>
                    <a:pt x="13" y="27"/>
                  </a:lnTo>
                  <a:close/>
                  <a:moveTo>
                    <a:pt x="21" y="0"/>
                  </a:moveTo>
                  <a:lnTo>
                    <a:pt x="37" y="0"/>
                  </a:lnTo>
                  <a:lnTo>
                    <a:pt x="32" y="16"/>
                  </a:lnTo>
                  <a:lnTo>
                    <a:pt x="16" y="16"/>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42">
              <a:extLst>
                <a:ext uri="{FF2B5EF4-FFF2-40B4-BE49-F238E27FC236}">
                  <a16:creationId xmlns="" xmlns:a16="http://schemas.microsoft.com/office/drawing/2014/main" id="{155695EC-410A-4DF4-80B6-8A4D93633FB1}"/>
                </a:ext>
              </a:extLst>
            </p:cNvPr>
            <p:cNvSpPr>
              <a:spLocks/>
            </p:cNvSpPr>
            <p:nvPr/>
          </p:nvSpPr>
          <p:spPr bwMode="auto">
            <a:xfrm>
              <a:off x="2837" y="2309"/>
              <a:ext cx="69" cy="67"/>
            </a:xfrm>
            <a:custGeom>
              <a:avLst/>
              <a:gdLst>
                <a:gd name="T0" fmla="*/ 5 w 26"/>
                <a:gd name="T1" fmla="*/ 4 h 25"/>
                <a:gd name="T2" fmla="*/ 5 w 26"/>
                <a:gd name="T3" fmla="*/ 0 h 25"/>
                <a:gd name="T4" fmla="*/ 11 w 26"/>
                <a:gd name="T5" fmla="*/ 0 h 25"/>
                <a:gd name="T6" fmla="*/ 11 w 26"/>
                <a:gd name="T7" fmla="*/ 3 h 25"/>
                <a:gd name="T8" fmla="*/ 11 w 26"/>
                <a:gd name="T9" fmla="*/ 3 h 25"/>
                <a:gd name="T10" fmla="*/ 18 w 26"/>
                <a:gd name="T11" fmla="*/ 0 h 25"/>
                <a:gd name="T12" fmla="*/ 26 w 26"/>
                <a:gd name="T13" fmla="*/ 8 h 25"/>
                <a:gd name="T14" fmla="*/ 25 w 26"/>
                <a:gd name="T15" fmla="*/ 13 h 25"/>
                <a:gd name="T16" fmla="*/ 22 w 26"/>
                <a:gd name="T17" fmla="*/ 25 h 25"/>
                <a:gd name="T18" fmla="*/ 16 w 26"/>
                <a:gd name="T19" fmla="*/ 25 h 25"/>
                <a:gd name="T20" fmla="*/ 18 w 26"/>
                <a:gd name="T21" fmla="*/ 13 h 25"/>
                <a:gd name="T22" fmla="*/ 19 w 26"/>
                <a:gd name="T23" fmla="*/ 8 h 25"/>
                <a:gd name="T24" fmla="*/ 16 w 26"/>
                <a:gd name="T25" fmla="*/ 5 h 25"/>
                <a:gd name="T26" fmla="*/ 9 w 26"/>
                <a:gd name="T27" fmla="*/ 12 h 25"/>
                <a:gd name="T28" fmla="*/ 6 w 26"/>
                <a:gd name="T29" fmla="*/ 25 h 25"/>
                <a:gd name="T30" fmla="*/ 0 w 26"/>
                <a:gd name="T31" fmla="*/ 25 h 25"/>
                <a:gd name="T32" fmla="*/ 5 w 26"/>
                <a:gd name="T33" fmla="*/ 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5">
                  <a:moveTo>
                    <a:pt x="5" y="4"/>
                  </a:moveTo>
                  <a:cubicBezTo>
                    <a:pt x="5" y="2"/>
                    <a:pt x="5" y="1"/>
                    <a:pt x="5" y="0"/>
                  </a:cubicBezTo>
                  <a:cubicBezTo>
                    <a:pt x="11" y="0"/>
                    <a:pt x="11" y="0"/>
                    <a:pt x="11" y="0"/>
                  </a:cubicBezTo>
                  <a:cubicBezTo>
                    <a:pt x="11" y="3"/>
                    <a:pt x="11" y="3"/>
                    <a:pt x="11" y="3"/>
                  </a:cubicBezTo>
                  <a:cubicBezTo>
                    <a:pt x="11" y="3"/>
                    <a:pt x="11" y="3"/>
                    <a:pt x="11" y="3"/>
                  </a:cubicBezTo>
                  <a:cubicBezTo>
                    <a:pt x="13" y="1"/>
                    <a:pt x="15" y="0"/>
                    <a:pt x="18" y="0"/>
                  </a:cubicBezTo>
                  <a:cubicBezTo>
                    <a:pt x="23" y="0"/>
                    <a:pt x="26" y="3"/>
                    <a:pt x="26" y="8"/>
                  </a:cubicBezTo>
                  <a:cubicBezTo>
                    <a:pt x="26" y="9"/>
                    <a:pt x="25" y="11"/>
                    <a:pt x="25" y="13"/>
                  </a:cubicBezTo>
                  <a:cubicBezTo>
                    <a:pt x="22" y="25"/>
                    <a:pt x="22" y="25"/>
                    <a:pt x="22" y="25"/>
                  </a:cubicBezTo>
                  <a:cubicBezTo>
                    <a:pt x="16" y="25"/>
                    <a:pt x="16" y="25"/>
                    <a:pt x="16" y="25"/>
                  </a:cubicBezTo>
                  <a:cubicBezTo>
                    <a:pt x="18" y="13"/>
                    <a:pt x="18" y="13"/>
                    <a:pt x="18" y="13"/>
                  </a:cubicBezTo>
                  <a:cubicBezTo>
                    <a:pt x="19" y="12"/>
                    <a:pt x="19" y="10"/>
                    <a:pt x="19" y="8"/>
                  </a:cubicBezTo>
                  <a:cubicBezTo>
                    <a:pt x="19" y="6"/>
                    <a:pt x="18" y="5"/>
                    <a:pt x="16" y="5"/>
                  </a:cubicBezTo>
                  <a:cubicBezTo>
                    <a:pt x="11" y="5"/>
                    <a:pt x="10" y="9"/>
                    <a:pt x="9" y="12"/>
                  </a:cubicBezTo>
                  <a:cubicBezTo>
                    <a:pt x="6" y="25"/>
                    <a:pt x="6" y="25"/>
                    <a:pt x="6" y="25"/>
                  </a:cubicBezTo>
                  <a:cubicBezTo>
                    <a:pt x="0" y="25"/>
                    <a:pt x="0" y="25"/>
                    <a:pt x="0" y="25"/>
                  </a:cubicBezTo>
                  <a:lnTo>
                    <a:pt x="5"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43">
              <a:extLst>
                <a:ext uri="{FF2B5EF4-FFF2-40B4-BE49-F238E27FC236}">
                  <a16:creationId xmlns="" xmlns:a16="http://schemas.microsoft.com/office/drawing/2014/main" id="{5AA644C4-AC0A-408E-92E5-7E6F1A975621}"/>
                </a:ext>
              </a:extLst>
            </p:cNvPr>
            <p:cNvSpPr>
              <a:spLocks noEditPoints="1"/>
            </p:cNvSpPr>
            <p:nvPr/>
          </p:nvSpPr>
          <p:spPr bwMode="auto">
            <a:xfrm>
              <a:off x="2914" y="2309"/>
              <a:ext cx="64" cy="67"/>
            </a:xfrm>
            <a:custGeom>
              <a:avLst/>
              <a:gdLst>
                <a:gd name="T0" fmla="*/ 6 w 24"/>
                <a:gd name="T1" fmla="*/ 14 h 25"/>
                <a:gd name="T2" fmla="*/ 13 w 24"/>
                <a:gd name="T3" fmla="*/ 21 h 25"/>
                <a:gd name="T4" fmla="*/ 20 w 24"/>
                <a:gd name="T5" fmla="*/ 19 h 25"/>
                <a:gd name="T6" fmla="*/ 20 w 24"/>
                <a:gd name="T7" fmla="*/ 24 h 25"/>
                <a:gd name="T8" fmla="*/ 12 w 24"/>
                <a:gd name="T9" fmla="*/ 25 h 25"/>
                <a:gd name="T10" fmla="*/ 0 w 24"/>
                <a:gd name="T11" fmla="*/ 15 h 25"/>
                <a:gd name="T12" fmla="*/ 14 w 24"/>
                <a:gd name="T13" fmla="*/ 0 h 25"/>
                <a:gd name="T14" fmla="*/ 24 w 24"/>
                <a:gd name="T15" fmla="*/ 9 h 25"/>
                <a:gd name="T16" fmla="*/ 23 w 24"/>
                <a:gd name="T17" fmla="*/ 14 h 25"/>
                <a:gd name="T18" fmla="*/ 6 w 24"/>
                <a:gd name="T19" fmla="*/ 14 h 25"/>
                <a:gd name="T20" fmla="*/ 18 w 24"/>
                <a:gd name="T21" fmla="*/ 10 h 25"/>
                <a:gd name="T22" fmla="*/ 18 w 24"/>
                <a:gd name="T23" fmla="*/ 8 h 25"/>
                <a:gd name="T24" fmla="*/ 14 w 24"/>
                <a:gd name="T25" fmla="*/ 4 h 25"/>
                <a:gd name="T26" fmla="*/ 7 w 24"/>
                <a:gd name="T27" fmla="*/ 10 h 25"/>
                <a:gd name="T28" fmla="*/ 18 w 24"/>
                <a:gd name="T2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5">
                  <a:moveTo>
                    <a:pt x="6" y="14"/>
                  </a:moveTo>
                  <a:cubicBezTo>
                    <a:pt x="6" y="19"/>
                    <a:pt x="9" y="21"/>
                    <a:pt x="13" y="21"/>
                  </a:cubicBezTo>
                  <a:cubicBezTo>
                    <a:pt x="16" y="21"/>
                    <a:pt x="18" y="20"/>
                    <a:pt x="20" y="19"/>
                  </a:cubicBezTo>
                  <a:cubicBezTo>
                    <a:pt x="20" y="24"/>
                    <a:pt x="20" y="24"/>
                    <a:pt x="20" y="24"/>
                  </a:cubicBezTo>
                  <a:cubicBezTo>
                    <a:pt x="17" y="25"/>
                    <a:pt x="15" y="25"/>
                    <a:pt x="12" y="25"/>
                  </a:cubicBezTo>
                  <a:cubicBezTo>
                    <a:pt x="5" y="25"/>
                    <a:pt x="0" y="22"/>
                    <a:pt x="0" y="15"/>
                  </a:cubicBezTo>
                  <a:cubicBezTo>
                    <a:pt x="0" y="7"/>
                    <a:pt x="6" y="0"/>
                    <a:pt x="14" y="0"/>
                  </a:cubicBezTo>
                  <a:cubicBezTo>
                    <a:pt x="20" y="0"/>
                    <a:pt x="24" y="3"/>
                    <a:pt x="24" y="9"/>
                  </a:cubicBezTo>
                  <a:cubicBezTo>
                    <a:pt x="24" y="11"/>
                    <a:pt x="24" y="13"/>
                    <a:pt x="23" y="14"/>
                  </a:cubicBezTo>
                  <a:lnTo>
                    <a:pt x="6" y="14"/>
                  </a:lnTo>
                  <a:close/>
                  <a:moveTo>
                    <a:pt x="18" y="10"/>
                  </a:moveTo>
                  <a:cubicBezTo>
                    <a:pt x="18" y="10"/>
                    <a:pt x="18" y="9"/>
                    <a:pt x="18" y="8"/>
                  </a:cubicBezTo>
                  <a:cubicBezTo>
                    <a:pt x="18" y="6"/>
                    <a:pt x="17" y="4"/>
                    <a:pt x="14" y="4"/>
                  </a:cubicBezTo>
                  <a:cubicBezTo>
                    <a:pt x="10" y="4"/>
                    <a:pt x="8" y="7"/>
                    <a:pt x="7" y="10"/>
                  </a:cubicBezTo>
                  <a:lnTo>
                    <a:pt x="1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4">
              <a:extLst>
                <a:ext uri="{FF2B5EF4-FFF2-40B4-BE49-F238E27FC236}">
                  <a16:creationId xmlns="" xmlns:a16="http://schemas.microsoft.com/office/drawing/2014/main" id="{386F67AA-6A87-4D59-AE83-EE89E71303B7}"/>
                </a:ext>
              </a:extLst>
            </p:cNvPr>
            <p:cNvSpPr>
              <a:spLocks/>
            </p:cNvSpPr>
            <p:nvPr/>
          </p:nvSpPr>
          <p:spPr bwMode="auto">
            <a:xfrm>
              <a:off x="1351" y="2421"/>
              <a:ext cx="75" cy="92"/>
            </a:xfrm>
            <a:custGeom>
              <a:avLst/>
              <a:gdLst>
                <a:gd name="T0" fmla="*/ 27 w 28"/>
                <a:gd name="T1" fmla="*/ 7 h 34"/>
                <a:gd name="T2" fmla="*/ 19 w 28"/>
                <a:gd name="T3" fmla="*/ 5 h 34"/>
                <a:gd name="T4" fmla="*/ 7 w 28"/>
                <a:gd name="T5" fmla="*/ 18 h 34"/>
                <a:gd name="T6" fmla="*/ 16 w 28"/>
                <a:gd name="T7" fmla="*/ 29 h 34"/>
                <a:gd name="T8" fmla="*/ 23 w 28"/>
                <a:gd name="T9" fmla="*/ 27 h 34"/>
                <a:gd name="T10" fmla="*/ 22 w 28"/>
                <a:gd name="T11" fmla="*/ 33 h 34"/>
                <a:gd name="T12" fmla="*/ 15 w 28"/>
                <a:gd name="T13" fmla="*/ 34 h 34"/>
                <a:gd name="T14" fmla="*/ 0 w 28"/>
                <a:gd name="T15" fmla="*/ 18 h 34"/>
                <a:gd name="T16" fmla="*/ 19 w 28"/>
                <a:gd name="T17" fmla="*/ 0 h 34"/>
                <a:gd name="T18" fmla="*/ 28 w 28"/>
                <a:gd name="T19" fmla="*/ 2 h 34"/>
                <a:gd name="T20" fmla="*/ 27 w 28"/>
                <a:gd name="T21"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4">
                  <a:moveTo>
                    <a:pt x="27" y="7"/>
                  </a:moveTo>
                  <a:cubicBezTo>
                    <a:pt x="25" y="6"/>
                    <a:pt x="23" y="5"/>
                    <a:pt x="19" y="5"/>
                  </a:cubicBezTo>
                  <a:cubicBezTo>
                    <a:pt x="12" y="5"/>
                    <a:pt x="7" y="11"/>
                    <a:pt x="7" y="18"/>
                  </a:cubicBezTo>
                  <a:cubicBezTo>
                    <a:pt x="7" y="24"/>
                    <a:pt x="10" y="29"/>
                    <a:pt x="16" y="29"/>
                  </a:cubicBezTo>
                  <a:cubicBezTo>
                    <a:pt x="19" y="29"/>
                    <a:pt x="21" y="28"/>
                    <a:pt x="23" y="27"/>
                  </a:cubicBezTo>
                  <a:cubicBezTo>
                    <a:pt x="22" y="33"/>
                    <a:pt x="22" y="33"/>
                    <a:pt x="22" y="33"/>
                  </a:cubicBezTo>
                  <a:cubicBezTo>
                    <a:pt x="20" y="34"/>
                    <a:pt x="17" y="34"/>
                    <a:pt x="15" y="34"/>
                  </a:cubicBezTo>
                  <a:cubicBezTo>
                    <a:pt x="5" y="34"/>
                    <a:pt x="0" y="27"/>
                    <a:pt x="0" y="18"/>
                  </a:cubicBezTo>
                  <a:cubicBezTo>
                    <a:pt x="0" y="8"/>
                    <a:pt x="7" y="0"/>
                    <a:pt x="19" y="0"/>
                  </a:cubicBezTo>
                  <a:cubicBezTo>
                    <a:pt x="22" y="0"/>
                    <a:pt x="26" y="1"/>
                    <a:pt x="28" y="2"/>
                  </a:cubicBezTo>
                  <a:lnTo>
                    <a:pt x="27"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45">
              <a:extLst>
                <a:ext uri="{FF2B5EF4-FFF2-40B4-BE49-F238E27FC236}">
                  <a16:creationId xmlns="" xmlns:a16="http://schemas.microsoft.com/office/drawing/2014/main" id="{91374705-58C9-4075-A300-AAFAD84BA652}"/>
                </a:ext>
              </a:extLst>
            </p:cNvPr>
            <p:cNvSpPr>
              <a:spLocks noEditPoints="1"/>
            </p:cNvSpPr>
            <p:nvPr/>
          </p:nvSpPr>
          <p:spPr bwMode="auto">
            <a:xfrm>
              <a:off x="1423" y="2446"/>
              <a:ext cx="64" cy="67"/>
            </a:xfrm>
            <a:custGeom>
              <a:avLst/>
              <a:gdLst>
                <a:gd name="T0" fmla="*/ 6 w 24"/>
                <a:gd name="T1" fmla="*/ 14 h 25"/>
                <a:gd name="T2" fmla="*/ 13 w 24"/>
                <a:gd name="T3" fmla="*/ 20 h 25"/>
                <a:gd name="T4" fmla="*/ 20 w 24"/>
                <a:gd name="T5" fmla="*/ 19 h 25"/>
                <a:gd name="T6" fmla="*/ 19 w 24"/>
                <a:gd name="T7" fmla="*/ 24 h 25"/>
                <a:gd name="T8" fmla="*/ 12 w 24"/>
                <a:gd name="T9" fmla="*/ 25 h 25"/>
                <a:gd name="T10" fmla="*/ 0 w 24"/>
                <a:gd name="T11" fmla="*/ 14 h 25"/>
                <a:gd name="T12" fmla="*/ 14 w 24"/>
                <a:gd name="T13" fmla="*/ 0 h 25"/>
                <a:gd name="T14" fmla="*/ 24 w 24"/>
                <a:gd name="T15" fmla="*/ 9 h 25"/>
                <a:gd name="T16" fmla="*/ 23 w 24"/>
                <a:gd name="T17" fmla="*/ 14 h 25"/>
                <a:gd name="T18" fmla="*/ 6 w 24"/>
                <a:gd name="T19" fmla="*/ 14 h 25"/>
                <a:gd name="T20" fmla="*/ 17 w 24"/>
                <a:gd name="T21" fmla="*/ 10 h 25"/>
                <a:gd name="T22" fmla="*/ 18 w 24"/>
                <a:gd name="T23" fmla="*/ 8 h 25"/>
                <a:gd name="T24" fmla="*/ 14 w 24"/>
                <a:gd name="T25" fmla="*/ 4 h 25"/>
                <a:gd name="T26" fmla="*/ 7 w 24"/>
                <a:gd name="T27" fmla="*/ 10 h 25"/>
                <a:gd name="T28" fmla="*/ 17 w 24"/>
                <a:gd name="T2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5">
                  <a:moveTo>
                    <a:pt x="6" y="14"/>
                  </a:moveTo>
                  <a:cubicBezTo>
                    <a:pt x="6" y="19"/>
                    <a:pt x="8" y="20"/>
                    <a:pt x="13" y="20"/>
                  </a:cubicBezTo>
                  <a:cubicBezTo>
                    <a:pt x="15" y="20"/>
                    <a:pt x="18" y="20"/>
                    <a:pt x="20" y="19"/>
                  </a:cubicBezTo>
                  <a:cubicBezTo>
                    <a:pt x="19" y="24"/>
                    <a:pt x="19" y="24"/>
                    <a:pt x="19" y="24"/>
                  </a:cubicBezTo>
                  <a:cubicBezTo>
                    <a:pt x="17" y="24"/>
                    <a:pt x="14" y="25"/>
                    <a:pt x="12" y="25"/>
                  </a:cubicBezTo>
                  <a:cubicBezTo>
                    <a:pt x="5" y="25"/>
                    <a:pt x="0" y="22"/>
                    <a:pt x="0" y="14"/>
                  </a:cubicBezTo>
                  <a:cubicBezTo>
                    <a:pt x="0" y="7"/>
                    <a:pt x="6" y="0"/>
                    <a:pt x="14" y="0"/>
                  </a:cubicBezTo>
                  <a:cubicBezTo>
                    <a:pt x="20" y="0"/>
                    <a:pt x="24" y="3"/>
                    <a:pt x="24" y="9"/>
                  </a:cubicBezTo>
                  <a:cubicBezTo>
                    <a:pt x="24" y="11"/>
                    <a:pt x="23" y="13"/>
                    <a:pt x="23" y="14"/>
                  </a:cubicBezTo>
                  <a:lnTo>
                    <a:pt x="6" y="14"/>
                  </a:lnTo>
                  <a:close/>
                  <a:moveTo>
                    <a:pt x="17" y="10"/>
                  </a:moveTo>
                  <a:cubicBezTo>
                    <a:pt x="18" y="9"/>
                    <a:pt x="18" y="9"/>
                    <a:pt x="18" y="8"/>
                  </a:cubicBezTo>
                  <a:cubicBezTo>
                    <a:pt x="18" y="6"/>
                    <a:pt x="16" y="4"/>
                    <a:pt x="14" y="4"/>
                  </a:cubicBezTo>
                  <a:cubicBezTo>
                    <a:pt x="10" y="4"/>
                    <a:pt x="8" y="7"/>
                    <a:pt x="7" y="10"/>
                  </a:cubicBezTo>
                  <a:lnTo>
                    <a:pt x="17"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46">
              <a:extLst>
                <a:ext uri="{FF2B5EF4-FFF2-40B4-BE49-F238E27FC236}">
                  <a16:creationId xmlns="" xmlns:a16="http://schemas.microsoft.com/office/drawing/2014/main" id="{C5CFDFDF-492E-4E25-B72A-486D3C4DC6FA}"/>
                </a:ext>
              </a:extLst>
            </p:cNvPr>
            <p:cNvSpPr>
              <a:spLocks/>
            </p:cNvSpPr>
            <p:nvPr/>
          </p:nvSpPr>
          <p:spPr bwMode="auto">
            <a:xfrm>
              <a:off x="1492" y="2446"/>
              <a:ext cx="67" cy="64"/>
            </a:xfrm>
            <a:custGeom>
              <a:avLst/>
              <a:gdLst>
                <a:gd name="T0" fmla="*/ 4 w 25"/>
                <a:gd name="T1" fmla="*/ 4 h 24"/>
                <a:gd name="T2" fmla="*/ 5 w 25"/>
                <a:gd name="T3" fmla="*/ 0 h 24"/>
                <a:gd name="T4" fmla="*/ 11 w 25"/>
                <a:gd name="T5" fmla="*/ 0 h 24"/>
                <a:gd name="T6" fmla="*/ 10 w 25"/>
                <a:gd name="T7" fmla="*/ 3 h 24"/>
                <a:gd name="T8" fmla="*/ 10 w 25"/>
                <a:gd name="T9" fmla="*/ 3 h 24"/>
                <a:gd name="T10" fmla="*/ 17 w 25"/>
                <a:gd name="T11" fmla="*/ 0 h 24"/>
                <a:gd name="T12" fmla="*/ 25 w 25"/>
                <a:gd name="T13" fmla="*/ 7 h 24"/>
                <a:gd name="T14" fmla="*/ 24 w 25"/>
                <a:gd name="T15" fmla="*/ 13 h 24"/>
                <a:gd name="T16" fmla="*/ 22 w 25"/>
                <a:gd name="T17" fmla="*/ 24 h 24"/>
                <a:gd name="T18" fmla="*/ 16 w 25"/>
                <a:gd name="T19" fmla="*/ 24 h 24"/>
                <a:gd name="T20" fmla="*/ 18 w 25"/>
                <a:gd name="T21" fmla="*/ 13 h 24"/>
                <a:gd name="T22" fmla="*/ 19 w 25"/>
                <a:gd name="T23" fmla="*/ 8 h 24"/>
                <a:gd name="T24" fmla="*/ 15 w 25"/>
                <a:gd name="T25" fmla="*/ 5 h 24"/>
                <a:gd name="T26" fmla="*/ 8 w 25"/>
                <a:gd name="T27" fmla="*/ 12 h 24"/>
                <a:gd name="T28" fmla="*/ 6 w 25"/>
                <a:gd name="T29" fmla="*/ 24 h 24"/>
                <a:gd name="T30" fmla="*/ 0 w 25"/>
                <a:gd name="T31" fmla="*/ 24 h 24"/>
                <a:gd name="T32" fmla="*/ 4 w 25"/>
                <a:gd name="T33"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4">
                  <a:moveTo>
                    <a:pt x="4" y="4"/>
                  </a:moveTo>
                  <a:cubicBezTo>
                    <a:pt x="4" y="2"/>
                    <a:pt x="5" y="1"/>
                    <a:pt x="5" y="0"/>
                  </a:cubicBezTo>
                  <a:cubicBezTo>
                    <a:pt x="11" y="0"/>
                    <a:pt x="11" y="0"/>
                    <a:pt x="11" y="0"/>
                  </a:cubicBezTo>
                  <a:cubicBezTo>
                    <a:pt x="10" y="3"/>
                    <a:pt x="10" y="3"/>
                    <a:pt x="10" y="3"/>
                  </a:cubicBezTo>
                  <a:cubicBezTo>
                    <a:pt x="10" y="3"/>
                    <a:pt x="10" y="3"/>
                    <a:pt x="10" y="3"/>
                  </a:cubicBezTo>
                  <a:cubicBezTo>
                    <a:pt x="12" y="1"/>
                    <a:pt x="15" y="0"/>
                    <a:pt x="17" y="0"/>
                  </a:cubicBezTo>
                  <a:cubicBezTo>
                    <a:pt x="22" y="0"/>
                    <a:pt x="25" y="3"/>
                    <a:pt x="25" y="7"/>
                  </a:cubicBezTo>
                  <a:cubicBezTo>
                    <a:pt x="25" y="9"/>
                    <a:pt x="25" y="11"/>
                    <a:pt x="24" y="13"/>
                  </a:cubicBezTo>
                  <a:cubicBezTo>
                    <a:pt x="22" y="24"/>
                    <a:pt x="22" y="24"/>
                    <a:pt x="22" y="24"/>
                  </a:cubicBezTo>
                  <a:cubicBezTo>
                    <a:pt x="16" y="24"/>
                    <a:pt x="16" y="24"/>
                    <a:pt x="16" y="24"/>
                  </a:cubicBezTo>
                  <a:cubicBezTo>
                    <a:pt x="18" y="13"/>
                    <a:pt x="18" y="13"/>
                    <a:pt x="18" y="13"/>
                  </a:cubicBezTo>
                  <a:cubicBezTo>
                    <a:pt x="18" y="11"/>
                    <a:pt x="19" y="10"/>
                    <a:pt x="19" y="8"/>
                  </a:cubicBezTo>
                  <a:cubicBezTo>
                    <a:pt x="19" y="6"/>
                    <a:pt x="17" y="5"/>
                    <a:pt x="15" y="5"/>
                  </a:cubicBezTo>
                  <a:cubicBezTo>
                    <a:pt x="11" y="5"/>
                    <a:pt x="9" y="9"/>
                    <a:pt x="8" y="12"/>
                  </a:cubicBezTo>
                  <a:cubicBezTo>
                    <a:pt x="6" y="24"/>
                    <a:pt x="6" y="24"/>
                    <a:pt x="6" y="24"/>
                  </a:cubicBezTo>
                  <a:cubicBezTo>
                    <a:pt x="0" y="24"/>
                    <a:pt x="0" y="24"/>
                    <a:pt x="0" y="24"/>
                  </a:cubicBezTo>
                  <a:lnTo>
                    <a:pt x="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47">
              <a:extLst>
                <a:ext uri="{FF2B5EF4-FFF2-40B4-BE49-F238E27FC236}">
                  <a16:creationId xmlns="" xmlns:a16="http://schemas.microsoft.com/office/drawing/2014/main" id="{B0D309CC-D4A0-45FB-A16D-AC70EA4BB76C}"/>
                </a:ext>
              </a:extLst>
            </p:cNvPr>
            <p:cNvSpPr>
              <a:spLocks/>
            </p:cNvSpPr>
            <p:nvPr/>
          </p:nvSpPr>
          <p:spPr bwMode="auto">
            <a:xfrm>
              <a:off x="1573" y="2427"/>
              <a:ext cx="45" cy="86"/>
            </a:xfrm>
            <a:custGeom>
              <a:avLst/>
              <a:gdLst>
                <a:gd name="T0" fmla="*/ 1 w 17"/>
                <a:gd name="T1" fmla="*/ 7 h 32"/>
                <a:gd name="T2" fmla="*/ 5 w 17"/>
                <a:gd name="T3" fmla="*/ 7 h 32"/>
                <a:gd name="T4" fmla="*/ 6 w 17"/>
                <a:gd name="T5" fmla="*/ 2 h 32"/>
                <a:gd name="T6" fmla="*/ 13 w 17"/>
                <a:gd name="T7" fmla="*/ 0 h 32"/>
                <a:gd name="T8" fmla="*/ 12 w 17"/>
                <a:gd name="T9" fmla="*/ 7 h 32"/>
                <a:gd name="T10" fmla="*/ 17 w 17"/>
                <a:gd name="T11" fmla="*/ 7 h 32"/>
                <a:gd name="T12" fmla="*/ 16 w 17"/>
                <a:gd name="T13" fmla="*/ 12 h 32"/>
                <a:gd name="T14" fmla="*/ 11 w 17"/>
                <a:gd name="T15" fmla="*/ 12 h 32"/>
                <a:gd name="T16" fmla="*/ 8 w 17"/>
                <a:gd name="T17" fmla="*/ 22 h 32"/>
                <a:gd name="T18" fmla="*/ 8 w 17"/>
                <a:gd name="T19" fmla="*/ 25 h 32"/>
                <a:gd name="T20" fmla="*/ 10 w 17"/>
                <a:gd name="T21" fmla="*/ 27 h 32"/>
                <a:gd name="T22" fmla="*/ 13 w 17"/>
                <a:gd name="T23" fmla="*/ 27 h 32"/>
                <a:gd name="T24" fmla="*/ 12 w 17"/>
                <a:gd name="T25" fmla="*/ 31 h 32"/>
                <a:gd name="T26" fmla="*/ 9 w 17"/>
                <a:gd name="T27" fmla="*/ 32 h 32"/>
                <a:gd name="T28" fmla="*/ 2 w 17"/>
                <a:gd name="T29" fmla="*/ 26 h 32"/>
                <a:gd name="T30" fmla="*/ 3 w 17"/>
                <a:gd name="T31" fmla="*/ 20 h 32"/>
                <a:gd name="T32" fmla="*/ 4 w 17"/>
                <a:gd name="T33" fmla="*/ 12 h 32"/>
                <a:gd name="T34" fmla="*/ 0 w 17"/>
                <a:gd name="T35" fmla="*/ 12 h 32"/>
                <a:gd name="T36" fmla="*/ 1 w 17"/>
                <a:gd name="T37" fmla="*/ 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 h="32">
                  <a:moveTo>
                    <a:pt x="1" y="7"/>
                  </a:moveTo>
                  <a:cubicBezTo>
                    <a:pt x="5" y="7"/>
                    <a:pt x="5" y="7"/>
                    <a:pt x="5" y="7"/>
                  </a:cubicBezTo>
                  <a:cubicBezTo>
                    <a:pt x="6" y="2"/>
                    <a:pt x="6" y="2"/>
                    <a:pt x="6" y="2"/>
                  </a:cubicBezTo>
                  <a:cubicBezTo>
                    <a:pt x="13" y="0"/>
                    <a:pt x="13" y="0"/>
                    <a:pt x="13" y="0"/>
                  </a:cubicBezTo>
                  <a:cubicBezTo>
                    <a:pt x="12" y="7"/>
                    <a:pt x="12" y="7"/>
                    <a:pt x="12" y="7"/>
                  </a:cubicBezTo>
                  <a:cubicBezTo>
                    <a:pt x="17" y="7"/>
                    <a:pt x="17" y="7"/>
                    <a:pt x="17" y="7"/>
                  </a:cubicBezTo>
                  <a:cubicBezTo>
                    <a:pt x="16" y="12"/>
                    <a:pt x="16" y="12"/>
                    <a:pt x="16" y="12"/>
                  </a:cubicBezTo>
                  <a:cubicBezTo>
                    <a:pt x="11" y="12"/>
                    <a:pt x="11" y="12"/>
                    <a:pt x="11" y="12"/>
                  </a:cubicBezTo>
                  <a:cubicBezTo>
                    <a:pt x="8" y="22"/>
                    <a:pt x="8" y="22"/>
                    <a:pt x="8" y="22"/>
                  </a:cubicBezTo>
                  <a:cubicBezTo>
                    <a:pt x="8" y="23"/>
                    <a:pt x="8" y="24"/>
                    <a:pt x="8" y="25"/>
                  </a:cubicBezTo>
                  <a:cubicBezTo>
                    <a:pt x="8" y="26"/>
                    <a:pt x="9" y="27"/>
                    <a:pt x="10" y="27"/>
                  </a:cubicBezTo>
                  <a:cubicBezTo>
                    <a:pt x="12" y="27"/>
                    <a:pt x="13" y="27"/>
                    <a:pt x="13" y="27"/>
                  </a:cubicBezTo>
                  <a:cubicBezTo>
                    <a:pt x="12" y="31"/>
                    <a:pt x="12" y="31"/>
                    <a:pt x="12" y="31"/>
                  </a:cubicBezTo>
                  <a:cubicBezTo>
                    <a:pt x="11" y="32"/>
                    <a:pt x="10" y="32"/>
                    <a:pt x="9" y="32"/>
                  </a:cubicBezTo>
                  <a:cubicBezTo>
                    <a:pt x="5" y="32"/>
                    <a:pt x="2" y="30"/>
                    <a:pt x="2" y="26"/>
                  </a:cubicBezTo>
                  <a:cubicBezTo>
                    <a:pt x="2" y="24"/>
                    <a:pt x="2" y="22"/>
                    <a:pt x="3" y="20"/>
                  </a:cubicBezTo>
                  <a:cubicBezTo>
                    <a:pt x="4" y="12"/>
                    <a:pt x="4" y="12"/>
                    <a:pt x="4" y="12"/>
                  </a:cubicBezTo>
                  <a:cubicBezTo>
                    <a:pt x="0" y="12"/>
                    <a:pt x="0" y="12"/>
                    <a:pt x="0" y="12"/>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48">
              <a:extLst>
                <a:ext uri="{FF2B5EF4-FFF2-40B4-BE49-F238E27FC236}">
                  <a16:creationId xmlns="" xmlns:a16="http://schemas.microsoft.com/office/drawing/2014/main" id="{93D86336-AA52-4075-83FC-ED7E8BFDACE3}"/>
                </a:ext>
              </a:extLst>
            </p:cNvPr>
            <p:cNvSpPr>
              <a:spLocks noEditPoints="1"/>
            </p:cNvSpPr>
            <p:nvPr/>
          </p:nvSpPr>
          <p:spPr bwMode="auto">
            <a:xfrm>
              <a:off x="1618" y="2446"/>
              <a:ext cx="64" cy="67"/>
            </a:xfrm>
            <a:custGeom>
              <a:avLst/>
              <a:gdLst>
                <a:gd name="T0" fmla="*/ 6 w 24"/>
                <a:gd name="T1" fmla="*/ 14 h 25"/>
                <a:gd name="T2" fmla="*/ 13 w 24"/>
                <a:gd name="T3" fmla="*/ 20 h 25"/>
                <a:gd name="T4" fmla="*/ 20 w 24"/>
                <a:gd name="T5" fmla="*/ 19 h 25"/>
                <a:gd name="T6" fmla="*/ 19 w 24"/>
                <a:gd name="T7" fmla="*/ 24 h 25"/>
                <a:gd name="T8" fmla="*/ 12 w 24"/>
                <a:gd name="T9" fmla="*/ 25 h 25"/>
                <a:gd name="T10" fmla="*/ 0 w 24"/>
                <a:gd name="T11" fmla="*/ 14 h 25"/>
                <a:gd name="T12" fmla="*/ 14 w 24"/>
                <a:gd name="T13" fmla="*/ 0 h 25"/>
                <a:gd name="T14" fmla="*/ 24 w 24"/>
                <a:gd name="T15" fmla="*/ 9 h 25"/>
                <a:gd name="T16" fmla="*/ 23 w 24"/>
                <a:gd name="T17" fmla="*/ 14 h 25"/>
                <a:gd name="T18" fmla="*/ 6 w 24"/>
                <a:gd name="T19" fmla="*/ 14 h 25"/>
                <a:gd name="T20" fmla="*/ 18 w 24"/>
                <a:gd name="T21" fmla="*/ 10 h 25"/>
                <a:gd name="T22" fmla="*/ 18 w 24"/>
                <a:gd name="T23" fmla="*/ 8 h 25"/>
                <a:gd name="T24" fmla="*/ 14 w 24"/>
                <a:gd name="T25" fmla="*/ 4 h 25"/>
                <a:gd name="T26" fmla="*/ 7 w 24"/>
                <a:gd name="T27" fmla="*/ 10 h 25"/>
                <a:gd name="T28" fmla="*/ 18 w 24"/>
                <a:gd name="T2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25">
                  <a:moveTo>
                    <a:pt x="6" y="14"/>
                  </a:moveTo>
                  <a:cubicBezTo>
                    <a:pt x="6" y="19"/>
                    <a:pt x="8" y="20"/>
                    <a:pt x="13" y="20"/>
                  </a:cubicBezTo>
                  <a:cubicBezTo>
                    <a:pt x="15" y="20"/>
                    <a:pt x="18" y="20"/>
                    <a:pt x="20" y="19"/>
                  </a:cubicBezTo>
                  <a:cubicBezTo>
                    <a:pt x="19" y="24"/>
                    <a:pt x="19" y="24"/>
                    <a:pt x="19" y="24"/>
                  </a:cubicBezTo>
                  <a:cubicBezTo>
                    <a:pt x="17" y="24"/>
                    <a:pt x="14" y="25"/>
                    <a:pt x="12" y="25"/>
                  </a:cubicBezTo>
                  <a:cubicBezTo>
                    <a:pt x="5" y="25"/>
                    <a:pt x="0" y="22"/>
                    <a:pt x="0" y="14"/>
                  </a:cubicBezTo>
                  <a:cubicBezTo>
                    <a:pt x="0" y="7"/>
                    <a:pt x="6" y="0"/>
                    <a:pt x="14" y="0"/>
                  </a:cubicBezTo>
                  <a:cubicBezTo>
                    <a:pt x="20" y="0"/>
                    <a:pt x="24" y="3"/>
                    <a:pt x="24" y="9"/>
                  </a:cubicBezTo>
                  <a:cubicBezTo>
                    <a:pt x="24" y="11"/>
                    <a:pt x="23" y="13"/>
                    <a:pt x="23" y="14"/>
                  </a:cubicBezTo>
                  <a:lnTo>
                    <a:pt x="6" y="14"/>
                  </a:lnTo>
                  <a:close/>
                  <a:moveTo>
                    <a:pt x="18" y="10"/>
                  </a:moveTo>
                  <a:cubicBezTo>
                    <a:pt x="18" y="9"/>
                    <a:pt x="18" y="9"/>
                    <a:pt x="18" y="8"/>
                  </a:cubicBezTo>
                  <a:cubicBezTo>
                    <a:pt x="18" y="6"/>
                    <a:pt x="16" y="4"/>
                    <a:pt x="14" y="4"/>
                  </a:cubicBezTo>
                  <a:cubicBezTo>
                    <a:pt x="10" y="4"/>
                    <a:pt x="8" y="7"/>
                    <a:pt x="7" y="10"/>
                  </a:cubicBezTo>
                  <a:lnTo>
                    <a:pt x="1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49">
              <a:extLst>
                <a:ext uri="{FF2B5EF4-FFF2-40B4-BE49-F238E27FC236}">
                  <a16:creationId xmlns="" xmlns:a16="http://schemas.microsoft.com/office/drawing/2014/main" id="{B0F96F95-1715-47FE-9B12-067BAEC7860B}"/>
                </a:ext>
              </a:extLst>
            </p:cNvPr>
            <p:cNvSpPr>
              <a:spLocks/>
            </p:cNvSpPr>
            <p:nvPr/>
          </p:nvSpPr>
          <p:spPr bwMode="auto">
            <a:xfrm>
              <a:off x="1688" y="2446"/>
              <a:ext cx="50" cy="64"/>
            </a:xfrm>
            <a:custGeom>
              <a:avLst/>
              <a:gdLst>
                <a:gd name="T0" fmla="*/ 4 w 19"/>
                <a:gd name="T1" fmla="*/ 4 h 24"/>
                <a:gd name="T2" fmla="*/ 5 w 19"/>
                <a:gd name="T3" fmla="*/ 0 h 24"/>
                <a:gd name="T4" fmla="*/ 11 w 19"/>
                <a:gd name="T5" fmla="*/ 0 h 24"/>
                <a:gd name="T6" fmla="*/ 10 w 19"/>
                <a:gd name="T7" fmla="*/ 5 h 24"/>
                <a:gd name="T8" fmla="*/ 10 w 19"/>
                <a:gd name="T9" fmla="*/ 5 h 24"/>
                <a:gd name="T10" fmla="*/ 17 w 19"/>
                <a:gd name="T11" fmla="*/ 0 h 24"/>
                <a:gd name="T12" fmla="*/ 19 w 19"/>
                <a:gd name="T13" fmla="*/ 0 h 24"/>
                <a:gd name="T14" fmla="*/ 18 w 19"/>
                <a:gd name="T15" fmla="*/ 6 h 24"/>
                <a:gd name="T16" fmla="*/ 16 w 19"/>
                <a:gd name="T17" fmla="*/ 6 h 24"/>
                <a:gd name="T18" fmla="*/ 8 w 19"/>
                <a:gd name="T19" fmla="*/ 14 h 24"/>
                <a:gd name="T20" fmla="*/ 6 w 19"/>
                <a:gd name="T21" fmla="*/ 24 h 24"/>
                <a:gd name="T22" fmla="*/ 0 w 19"/>
                <a:gd name="T23" fmla="*/ 24 h 24"/>
                <a:gd name="T24" fmla="*/ 4 w 19"/>
                <a:gd name="T25"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24">
                  <a:moveTo>
                    <a:pt x="4" y="4"/>
                  </a:moveTo>
                  <a:cubicBezTo>
                    <a:pt x="4" y="2"/>
                    <a:pt x="4" y="1"/>
                    <a:pt x="5" y="0"/>
                  </a:cubicBezTo>
                  <a:cubicBezTo>
                    <a:pt x="11" y="0"/>
                    <a:pt x="11" y="0"/>
                    <a:pt x="11" y="0"/>
                  </a:cubicBezTo>
                  <a:cubicBezTo>
                    <a:pt x="10" y="5"/>
                    <a:pt x="10" y="5"/>
                    <a:pt x="10" y="5"/>
                  </a:cubicBezTo>
                  <a:cubicBezTo>
                    <a:pt x="10" y="5"/>
                    <a:pt x="10" y="5"/>
                    <a:pt x="10" y="5"/>
                  </a:cubicBezTo>
                  <a:cubicBezTo>
                    <a:pt x="11" y="2"/>
                    <a:pt x="14" y="0"/>
                    <a:pt x="17" y="0"/>
                  </a:cubicBezTo>
                  <a:cubicBezTo>
                    <a:pt x="18" y="0"/>
                    <a:pt x="19" y="0"/>
                    <a:pt x="19" y="0"/>
                  </a:cubicBezTo>
                  <a:cubicBezTo>
                    <a:pt x="18" y="6"/>
                    <a:pt x="18" y="6"/>
                    <a:pt x="18" y="6"/>
                  </a:cubicBezTo>
                  <a:cubicBezTo>
                    <a:pt x="17" y="6"/>
                    <a:pt x="16" y="6"/>
                    <a:pt x="16" y="6"/>
                  </a:cubicBezTo>
                  <a:cubicBezTo>
                    <a:pt x="11" y="6"/>
                    <a:pt x="9" y="10"/>
                    <a:pt x="8" y="14"/>
                  </a:cubicBezTo>
                  <a:cubicBezTo>
                    <a:pt x="6" y="24"/>
                    <a:pt x="6" y="24"/>
                    <a:pt x="6" y="24"/>
                  </a:cubicBezTo>
                  <a:cubicBezTo>
                    <a:pt x="0" y="24"/>
                    <a:pt x="0" y="24"/>
                    <a:pt x="0" y="24"/>
                  </a:cubicBezTo>
                  <a:lnTo>
                    <a:pt x="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0">
              <a:extLst>
                <a:ext uri="{FF2B5EF4-FFF2-40B4-BE49-F238E27FC236}">
                  <a16:creationId xmlns="" xmlns:a16="http://schemas.microsoft.com/office/drawing/2014/main" id="{C27ABC5A-F5B4-4048-A08A-03178D820360}"/>
                </a:ext>
              </a:extLst>
            </p:cNvPr>
            <p:cNvSpPr>
              <a:spLocks noEditPoints="1"/>
            </p:cNvSpPr>
            <p:nvPr/>
          </p:nvSpPr>
          <p:spPr bwMode="auto">
            <a:xfrm>
              <a:off x="1773" y="2446"/>
              <a:ext cx="67" cy="67"/>
            </a:xfrm>
            <a:custGeom>
              <a:avLst/>
              <a:gdLst>
                <a:gd name="T0" fmla="*/ 25 w 25"/>
                <a:gd name="T1" fmla="*/ 10 h 25"/>
                <a:gd name="T2" fmla="*/ 11 w 25"/>
                <a:gd name="T3" fmla="*/ 25 h 25"/>
                <a:gd name="T4" fmla="*/ 0 w 25"/>
                <a:gd name="T5" fmla="*/ 14 h 25"/>
                <a:gd name="T6" fmla="*/ 14 w 25"/>
                <a:gd name="T7" fmla="*/ 0 h 25"/>
                <a:gd name="T8" fmla="*/ 25 w 25"/>
                <a:gd name="T9" fmla="*/ 10 h 25"/>
                <a:gd name="T10" fmla="*/ 19 w 25"/>
                <a:gd name="T11" fmla="*/ 10 h 25"/>
                <a:gd name="T12" fmla="*/ 14 w 25"/>
                <a:gd name="T13" fmla="*/ 5 h 25"/>
                <a:gd name="T14" fmla="*/ 6 w 25"/>
                <a:gd name="T15" fmla="*/ 14 h 25"/>
                <a:gd name="T16" fmla="*/ 11 w 25"/>
                <a:gd name="T17" fmla="*/ 20 h 25"/>
                <a:gd name="T18" fmla="*/ 19 w 25"/>
                <a:gd name="T1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5">
                  <a:moveTo>
                    <a:pt x="25" y="10"/>
                  </a:moveTo>
                  <a:cubicBezTo>
                    <a:pt x="25" y="19"/>
                    <a:pt x="19" y="25"/>
                    <a:pt x="11" y="25"/>
                  </a:cubicBezTo>
                  <a:cubicBezTo>
                    <a:pt x="4" y="25"/>
                    <a:pt x="0" y="21"/>
                    <a:pt x="0" y="14"/>
                  </a:cubicBezTo>
                  <a:cubicBezTo>
                    <a:pt x="0" y="6"/>
                    <a:pt x="6" y="0"/>
                    <a:pt x="14" y="0"/>
                  </a:cubicBezTo>
                  <a:cubicBezTo>
                    <a:pt x="21" y="0"/>
                    <a:pt x="25" y="4"/>
                    <a:pt x="25" y="10"/>
                  </a:cubicBezTo>
                  <a:close/>
                  <a:moveTo>
                    <a:pt x="19" y="10"/>
                  </a:moveTo>
                  <a:cubicBezTo>
                    <a:pt x="19" y="7"/>
                    <a:pt x="18" y="5"/>
                    <a:pt x="14" y="5"/>
                  </a:cubicBezTo>
                  <a:cubicBezTo>
                    <a:pt x="9" y="5"/>
                    <a:pt x="6" y="10"/>
                    <a:pt x="6" y="14"/>
                  </a:cubicBezTo>
                  <a:cubicBezTo>
                    <a:pt x="6" y="18"/>
                    <a:pt x="8" y="20"/>
                    <a:pt x="11" y="20"/>
                  </a:cubicBezTo>
                  <a:cubicBezTo>
                    <a:pt x="16" y="20"/>
                    <a:pt x="19" y="15"/>
                    <a:pt x="19"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1">
              <a:extLst>
                <a:ext uri="{FF2B5EF4-FFF2-40B4-BE49-F238E27FC236}">
                  <a16:creationId xmlns="" xmlns:a16="http://schemas.microsoft.com/office/drawing/2014/main" id="{056D98D2-C34C-442D-917D-AAF60CE43296}"/>
                </a:ext>
              </a:extLst>
            </p:cNvPr>
            <p:cNvSpPr>
              <a:spLocks/>
            </p:cNvSpPr>
            <p:nvPr/>
          </p:nvSpPr>
          <p:spPr bwMode="auto">
            <a:xfrm>
              <a:off x="1851" y="2416"/>
              <a:ext cx="56" cy="94"/>
            </a:xfrm>
            <a:custGeom>
              <a:avLst/>
              <a:gdLst>
                <a:gd name="T0" fmla="*/ 5 w 21"/>
                <a:gd name="T1" fmla="*/ 16 h 35"/>
                <a:gd name="T2" fmla="*/ 0 w 21"/>
                <a:gd name="T3" fmla="*/ 16 h 35"/>
                <a:gd name="T4" fmla="*/ 1 w 21"/>
                <a:gd name="T5" fmla="*/ 11 h 35"/>
                <a:gd name="T6" fmla="*/ 6 w 21"/>
                <a:gd name="T7" fmla="*/ 11 h 35"/>
                <a:gd name="T8" fmla="*/ 17 w 21"/>
                <a:gd name="T9" fmla="*/ 0 h 35"/>
                <a:gd name="T10" fmla="*/ 21 w 21"/>
                <a:gd name="T11" fmla="*/ 0 h 35"/>
                <a:gd name="T12" fmla="*/ 19 w 21"/>
                <a:gd name="T13" fmla="*/ 5 h 35"/>
                <a:gd name="T14" fmla="*/ 17 w 21"/>
                <a:gd name="T15" fmla="*/ 5 h 35"/>
                <a:gd name="T16" fmla="*/ 12 w 21"/>
                <a:gd name="T17" fmla="*/ 11 h 35"/>
                <a:gd name="T18" fmla="*/ 18 w 21"/>
                <a:gd name="T19" fmla="*/ 11 h 35"/>
                <a:gd name="T20" fmla="*/ 17 w 21"/>
                <a:gd name="T21" fmla="*/ 16 h 35"/>
                <a:gd name="T22" fmla="*/ 11 w 21"/>
                <a:gd name="T23" fmla="*/ 16 h 35"/>
                <a:gd name="T24" fmla="*/ 7 w 21"/>
                <a:gd name="T25" fmla="*/ 35 h 35"/>
                <a:gd name="T26" fmla="*/ 1 w 21"/>
                <a:gd name="T27" fmla="*/ 35 h 35"/>
                <a:gd name="T28" fmla="*/ 5 w 21"/>
                <a:gd name="T29" fmla="*/ 1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5">
                  <a:moveTo>
                    <a:pt x="5" y="16"/>
                  </a:moveTo>
                  <a:cubicBezTo>
                    <a:pt x="0" y="16"/>
                    <a:pt x="0" y="16"/>
                    <a:pt x="0" y="16"/>
                  </a:cubicBezTo>
                  <a:cubicBezTo>
                    <a:pt x="1" y="11"/>
                    <a:pt x="1" y="11"/>
                    <a:pt x="1" y="11"/>
                  </a:cubicBezTo>
                  <a:cubicBezTo>
                    <a:pt x="6" y="11"/>
                    <a:pt x="6" y="11"/>
                    <a:pt x="6" y="11"/>
                  </a:cubicBezTo>
                  <a:cubicBezTo>
                    <a:pt x="7" y="5"/>
                    <a:pt x="9" y="0"/>
                    <a:pt x="17" y="0"/>
                  </a:cubicBezTo>
                  <a:cubicBezTo>
                    <a:pt x="18" y="0"/>
                    <a:pt x="20" y="0"/>
                    <a:pt x="21" y="0"/>
                  </a:cubicBezTo>
                  <a:cubicBezTo>
                    <a:pt x="19" y="5"/>
                    <a:pt x="19" y="5"/>
                    <a:pt x="19" y="5"/>
                  </a:cubicBezTo>
                  <a:cubicBezTo>
                    <a:pt x="19" y="5"/>
                    <a:pt x="18" y="5"/>
                    <a:pt x="17" y="5"/>
                  </a:cubicBezTo>
                  <a:cubicBezTo>
                    <a:pt x="14" y="5"/>
                    <a:pt x="13" y="9"/>
                    <a:pt x="12" y="11"/>
                  </a:cubicBezTo>
                  <a:cubicBezTo>
                    <a:pt x="18" y="11"/>
                    <a:pt x="18" y="11"/>
                    <a:pt x="18" y="11"/>
                  </a:cubicBezTo>
                  <a:cubicBezTo>
                    <a:pt x="17" y="16"/>
                    <a:pt x="17" y="16"/>
                    <a:pt x="17" y="16"/>
                  </a:cubicBezTo>
                  <a:cubicBezTo>
                    <a:pt x="11" y="16"/>
                    <a:pt x="11" y="16"/>
                    <a:pt x="11" y="16"/>
                  </a:cubicBezTo>
                  <a:cubicBezTo>
                    <a:pt x="7" y="35"/>
                    <a:pt x="7" y="35"/>
                    <a:pt x="7" y="35"/>
                  </a:cubicBezTo>
                  <a:cubicBezTo>
                    <a:pt x="1" y="35"/>
                    <a:pt x="1" y="35"/>
                    <a:pt x="1" y="35"/>
                  </a:cubicBezTo>
                  <a:lnTo>
                    <a:pt x="5"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52">
              <a:extLst>
                <a:ext uri="{FF2B5EF4-FFF2-40B4-BE49-F238E27FC236}">
                  <a16:creationId xmlns="" xmlns:a16="http://schemas.microsoft.com/office/drawing/2014/main" id="{B7A5CFFE-238D-4F84-8ED1-EE2EC5016901}"/>
                </a:ext>
              </a:extLst>
            </p:cNvPr>
            <p:cNvSpPr>
              <a:spLocks noEditPoints="1"/>
            </p:cNvSpPr>
            <p:nvPr/>
          </p:nvSpPr>
          <p:spPr bwMode="auto">
            <a:xfrm>
              <a:off x="1931" y="2424"/>
              <a:ext cx="85" cy="86"/>
            </a:xfrm>
            <a:custGeom>
              <a:avLst/>
              <a:gdLst>
                <a:gd name="T0" fmla="*/ 7 w 32"/>
                <a:gd name="T1" fmla="*/ 0 h 32"/>
                <a:gd name="T2" fmla="*/ 17 w 32"/>
                <a:gd name="T3" fmla="*/ 0 h 32"/>
                <a:gd name="T4" fmla="*/ 32 w 32"/>
                <a:gd name="T5" fmla="*/ 14 h 32"/>
                <a:gd name="T6" fmla="*/ 11 w 32"/>
                <a:gd name="T7" fmla="*/ 32 h 32"/>
                <a:gd name="T8" fmla="*/ 0 w 32"/>
                <a:gd name="T9" fmla="*/ 32 h 32"/>
                <a:gd name="T10" fmla="*/ 7 w 32"/>
                <a:gd name="T11" fmla="*/ 0 h 32"/>
                <a:gd name="T12" fmla="*/ 8 w 32"/>
                <a:gd name="T13" fmla="*/ 27 h 32"/>
                <a:gd name="T14" fmla="*/ 11 w 32"/>
                <a:gd name="T15" fmla="*/ 27 h 32"/>
                <a:gd name="T16" fmla="*/ 25 w 32"/>
                <a:gd name="T17" fmla="*/ 13 h 32"/>
                <a:gd name="T18" fmla="*/ 15 w 32"/>
                <a:gd name="T19" fmla="*/ 5 h 32"/>
                <a:gd name="T20" fmla="*/ 13 w 32"/>
                <a:gd name="T21" fmla="*/ 5 h 32"/>
                <a:gd name="T22" fmla="*/ 8 w 32"/>
                <a:gd name="T23"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32">
                  <a:moveTo>
                    <a:pt x="7" y="0"/>
                  </a:moveTo>
                  <a:cubicBezTo>
                    <a:pt x="17" y="0"/>
                    <a:pt x="17" y="0"/>
                    <a:pt x="17" y="0"/>
                  </a:cubicBezTo>
                  <a:cubicBezTo>
                    <a:pt x="24" y="0"/>
                    <a:pt x="32" y="2"/>
                    <a:pt x="32" y="14"/>
                  </a:cubicBezTo>
                  <a:cubicBezTo>
                    <a:pt x="32" y="21"/>
                    <a:pt x="28" y="32"/>
                    <a:pt x="11" y="32"/>
                  </a:cubicBezTo>
                  <a:cubicBezTo>
                    <a:pt x="0" y="32"/>
                    <a:pt x="0" y="32"/>
                    <a:pt x="0" y="32"/>
                  </a:cubicBezTo>
                  <a:lnTo>
                    <a:pt x="7" y="0"/>
                  </a:lnTo>
                  <a:close/>
                  <a:moveTo>
                    <a:pt x="8" y="27"/>
                  </a:moveTo>
                  <a:cubicBezTo>
                    <a:pt x="11" y="27"/>
                    <a:pt x="11" y="27"/>
                    <a:pt x="11" y="27"/>
                  </a:cubicBezTo>
                  <a:cubicBezTo>
                    <a:pt x="21" y="27"/>
                    <a:pt x="25" y="22"/>
                    <a:pt x="25" y="13"/>
                  </a:cubicBezTo>
                  <a:cubicBezTo>
                    <a:pt x="25" y="8"/>
                    <a:pt x="21" y="5"/>
                    <a:pt x="15" y="5"/>
                  </a:cubicBezTo>
                  <a:cubicBezTo>
                    <a:pt x="13" y="5"/>
                    <a:pt x="13" y="5"/>
                    <a:pt x="13" y="5"/>
                  </a:cubicBezTo>
                  <a:lnTo>
                    <a:pt x="8"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53">
              <a:extLst>
                <a:ext uri="{FF2B5EF4-FFF2-40B4-BE49-F238E27FC236}">
                  <a16:creationId xmlns="" xmlns:a16="http://schemas.microsoft.com/office/drawing/2014/main" id="{48D5D96E-1D41-497C-9D48-833FE378596D}"/>
                </a:ext>
              </a:extLst>
            </p:cNvPr>
            <p:cNvSpPr>
              <a:spLocks noEditPoints="1"/>
            </p:cNvSpPr>
            <p:nvPr/>
          </p:nvSpPr>
          <p:spPr bwMode="auto">
            <a:xfrm>
              <a:off x="2022" y="2419"/>
              <a:ext cx="37" cy="91"/>
            </a:xfrm>
            <a:custGeom>
              <a:avLst/>
              <a:gdLst>
                <a:gd name="T0" fmla="*/ 13 w 37"/>
                <a:gd name="T1" fmla="*/ 27 h 91"/>
                <a:gd name="T2" fmla="*/ 29 w 37"/>
                <a:gd name="T3" fmla="*/ 27 h 91"/>
                <a:gd name="T4" fmla="*/ 16 w 37"/>
                <a:gd name="T5" fmla="*/ 91 h 91"/>
                <a:gd name="T6" fmla="*/ 0 w 37"/>
                <a:gd name="T7" fmla="*/ 91 h 91"/>
                <a:gd name="T8" fmla="*/ 13 w 37"/>
                <a:gd name="T9" fmla="*/ 27 h 91"/>
                <a:gd name="T10" fmla="*/ 18 w 37"/>
                <a:gd name="T11" fmla="*/ 0 h 91"/>
                <a:gd name="T12" fmla="*/ 37 w 37"/>
                <a:gd name="T13" fmla="*/ 0 h 91"/>
                <a:gd name="T14" fmla="*/ 32 w 37"/>
                <a:gd name="T15" fmla="*/ 16 h 91"/>
                <a:gd name="T16" fmla="*/ 16 w 37"/>
                <a:gd name="T17" fmla="*/ 16 h 91"/>
                <a:gd name="T18" fmla="*/ 18 w 3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91">
                  <a:moveTo>
                    <a:pt x="13" y="27"/>
                  </a:moveTo>
                  <a:lnTo>
                    <a:pt x="29" y="27"/>
                  </a:lnTo>
                  <a:lnTo>
                    <a:pt x="16" y="91"/>
                  </a:lnTo>
                  <a:lnTo>
                    <a:pt x="0" y="91"/>
                  </a:lnTo>
                  <a:lnTo>
                    <a:pt x="13" y="27"/>
                  </a:lnTo>
                  <a:close/>
                  <a:moveTo>
                    <a:pt x="18" y="0"/>
                  </a:moveTo>
                  <a:lnTo>
                    <a:pt x="37" y="0"/>
                  </a:lnTo>
                  <a:lnTo>
                    <a:pt x="32" y="16"/>
                  </a:lnTo>
                  <a:lnTo>
                    <a:pt x="16" y="16"/>
                  </a:lnTo>
                  <a:lnTo>
                    <a:pt x="1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54">
              <a:extLst>
                <a:ext uri="{FF2B5EF4-FFF2-40B4-BE49-F238E27FC236}">
                  <a16:creationId xmlns="" xmlns:a16="http://schemas.microsoft.com/office/drawing/2014/main" id="{750CDD72-3146-4310-BC8A-1AF96245C618}"/>
                </a:ext>
              </a:extLst>
            </p:cNvPr>
            <p:cNvSpPr>
              <a:spLocks/>
            </p:cNvSpPr>
            <p:nvPr/>
          </p:nvSpPr>
          <p:spPr bwMode="auto">
            <a:xfrm>
              <a:off x="2054" y="2446"/>
              <a:ext cx="56" cy="67"/>
            </a:xfrm>
            <a:custGeom>
              <a:avLst/>
              <a:gdLst>
                <a:gd name="T0" fmla="*/ 19 w 21"/>
                <a:gd name="T1" fmla="*/ 5 h 25"/>
                <a:gd name="T2" fmla="*/ 14 w 21"/>
                <a:gd name="T3" fmla="*/ 4 h 25"/>
                <a:gd name="T4" fmla="*/ 10 w 21"/>
                <a:gd name="T5" fmla="*/ 7 h 25"/>
                <a:gd name="T6" fmla="*/ 18 w 21"/>
                <a:gd name="T7" fmla="*/ 17 h 25"/>
                <a:gd name="T8" fmla="*/ 7 w 21"/>
                <a:gd name="T9" fmla="*/ 25 h 25"/>
                <a:gd name="T10" fmla="*/ 0 w 21"/>
                <a:gd name="T11" fmla="*/ 24 h 25"/>
                <a:gd name="T12" fmla="*/ 1 w 21"/>
                <a:gd name="T13" fmla="*/ 19 h 25"/>
                <a:gd name="T14" fmla="*/ 7 w 21"/>
                <a:gd name="T15" fmla="*/ 20 h 25"/>
                <a:gd name="T16" fmla="*/ 12 w 21"/>
                <a:gd name="T17" fmla="*/ 18 h 25"/>
                <a:gd name="T18" fmla="*/ 3 w 21"/>
                <a:gd name="T19" fmla="*/ 7 h 25"/>
                <a:gd name="T20" fmla="*/ 14 w 21"/>
                <a:gd name="T21" fmla="*/ 0 h 25"/>
                <a:gd name="T22" fmla="*/ 21 w 21"/>
                <a:gd name="T23" fmla="*/ 1 h 25"/>
                <a:gd name="T24" fmla="*/ 19 w 21"/>
                <a:gd name="T25" fmla="*/ 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 h="25">
                  <a:moveTo>
                    <a:pt x="19" y="5"/>
                  </a:moveTo>
                  <a:cubicBezTo>
                    <a:pt x="18" y="5"/>
                    <a:pt x="16" y="4"/>
                    <a:pt x="14" y="4"/>
                  </a:cubicBezTo>
                  <a:cubicBezTo>
                    <a:pt x="12" y="4"/>
                    <a:pt x="10" y="5"/>
                    <a:pt x="10" y="7"/>
                  </a:cubicBezTo>
                  <a:cubicBezTo>
                    <a:pt x="10" y="10"/>
                    <a:pt x="18" y="11"/>
                    <a:pt x="18" y="17"/>
                  </a:cubicBezTo>
                  <a:cubicBezTo>
                    <a:pt x="18" y="23"/>
                    <a:pt x="13" y="25"/>
                    <a:pt x="7" y="25"/>
                  </a:cubicBezTo>
                  <a:cubicBezTo>
                    <a:pt x="5" y="25"/>
                    <a:pt x="2" y="25"/>
                    <a:pt x="0" y="24"/>
                  </a:cubicBezTo>
                  <a:cubicBezTo>
                    <a:pt x="1" y="19"/>
                    <a:pt x="1" y="19"/>
                    <a:pt x="1" y="19"/>
                  </a:cubicBezTo>
                  <a:cubicBezTo>
                    <a:pt x="3" y="20"/>
                    <a:pt x="5" y="20"/>
                    <a:pt x="7" y="20"/>
                  </a:cubicBezTo>
                  <a:cubicBezTo>
                    <a:pt x="9" y="20"/>
                    <a:pt x="12" y="20"/>
                    <a:pt x="12" y="18"/>
                  </a:cubicBezTo>
                  <a:cubicBezTo>
                    <a:pt x="12" y="14"/>
                    <a:pt x="3" y="13"/>
                    <a:pt x="3" y="7"/>
                  </a:cubicBezTo>
                  <a:cubicBezTo>
                    <a:pt x="3" y="2"/>
                    <a:pt x="9" y="0"/>
                    <a:pt x="14" y="0"/>
                  </a:cubicBezTo>
                  <a:cubicBezTo>
                    <a:pt x="16" y="0"/>
                    <a:pt x="18" y="0"/>
                    <a:pt x="21" y="1"/>
                  </a:cubicBezTo>
                  <a:lnTo>
                    <a:pt x="19"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55">
              <a:extLst>
                <a:ext uri="{FF2B5EF4-FFF2-40B4-BE49-F238E27FC236}">
                  <a16:creationId xmlns="" xmlns:a16="http://schemas.microsoft.com/office/drawing/2014/main" id="{F0DC61FA-8D66-4590-AF11-0B15AB0F2D89}"/>
                </a:ext>
              </a:extLst>
            </p:cNvPr>
            <p:cNvSpPr>
              <a:spLocks/>
            </p:cNvSpPr>
            <p:nvPr/>
          </p:nvSpPr>
          <p:spPr bwMode="auto">
            <a:xfrm>
              <a:off x="2115" y="2427"/>
              <a:ext cx="48" cy="86"/>
            </a:xfrm>
            <a:custGeom>
              <a:avLst/>
              <a:gdLst>
                <a:gd name="T0" fmla="*/ 1 w 18"/>
                <a:gd name="T1" fmla="*/ 7 h 32"/>
                <a:gd name="T2" fmla="*/ 6 w 18"/>
                <a:gd name="T3" fmla="*/ 7 h 32"/>
                <a:gd name="T4" fmla="*/ 7 w 18"/>
                <a:gd name="T5" fmla="*/ 2 h 32"/>
                <a:gd name="T6" fmla="*/ 14 w 18"/>
                <a:gd name="T7" fmla="*/ 0 h 32"/>
                <a:gd name="T8" fmla="*/ 12 w 18"/>
                <a:gd name="T9" fmla="*/ 7 h 32"/>
                <a:gd name="T10" fmla="*/ 18 w 18"/>
                <a:gd name="T11" fmla="*/ 7 h 32"/>
                <a:gd name="T12" fmla="*/ 17 w 18"/>
                <a:gd name="T13" fmla="*/ 12 h 32"/>
                <a:gd name="T14" fmla="*/ 11 w 18"/>
                <a:gd name="T15" fmla="*/ 12 h 32"/>
                <a:gd name="T16" fmla="*/ 9 w 18"/>
                <a:gd name="T17" fmla="*/ 22 h 32"/>
                <a:gd name="T18" fmla="*/ 9 w 18"/>
                <a:gd name="T19" fmla="*/ 25 h 32"/>
                <a:gd name="T20" fmla="*/ 11 w 18"/>
                <a:gd name="T21" fmla="*/ 27 h 32"/>
                <a:gd name="T22" fmla="*/ 14 w 18"/>
                <a:gd name="T23" fmla="*/ 27 h 32"/>
                <a:gd name="T24" fmla="*/ 13 w 18"/>
                <a:gd name="T25" fmla="*/ 31 h 32"/>
                <a:gd name="T26" fmla="*/ 10 w 18"/>
                <a:gd name="T27" fmla="*/ 32 h 32"/>
                <a:gd name="T28" fmla="*/ 2 w 18"/>
                <a:gd name="T29" fmla="*/ 26 h 32"/>
                <a:gd name="T30" fmla="*/ 3 w 18"/>
                <a:gd name="T31" fmla="*/ 20 h 32"/>
                <a:gd name="T32" fmla="*/ 5 w 18"/>
                <a:gd name="T33" fmla="*/ 12 h 32"/>
                <a:gd name="T34" fmla="*/ 0 w 18"/>
                <a:gd name="T35" fmla="*/ 12 h 32"/>
                <a:gd name="T36" fmla="*/ 1 w 18"/>
                <a:gd name="T37" fmla="*/ 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32">
                  <a:moveTo>
                    <a:pt x="1" y="7"/>
                  </a:moveTo>
                  <a:cubicBezTo>
                    <a:pt x="6" y="7"/>
                    <a:pt x="6" y="7"/>
                    <a:pt x="6" y="7"/>
                  </a:cubicBezTo>
                  <a:cubicBezTo>
                    <a:pt x="7" y="2"/>
                    <a:pt x="7" y="2"/>
                    <a:pt x="7" y="2"/>
                  </a:cubicBezTo>
                  <a:cubicBezTo>
                    <a:pt x="14" y="0"/>
                    <a:pt x="14" y="0"/>
                    <a:pt x="14" y="0"/>
                  </a:cubicBezTo>
                  <a:cubicBezTo>
                    <a:pt x="12" y="7"/>
                    <a:pt x="12" y="7"/>
                    <a:pt x="12" y="7"/>
                  </a:cubicBezTo>
                  <a:cubicBezTo>
                    <a:pt x="18" y="7"/>
                    <a:pt x="18" y="7"/>
                    <a:pt x="18" y="7"/>
                  </a:cubicBezTo>
                  <a:cubicBezTo>
                    <a:pt x="17" y="12"/>
                    <a:pt x="17" y="12"/>
                    <a:pt x="17" y="12"/>
                  </a:cubicBezTo>
                  <a:cubicBezTo>
                    <a:pt x="11" y="12"/>
                    <a:pt x="11" y="12"/>
                    <a:pt x="11" y="12"/>
                  </a:cubicBezTo>
                  <a:cubicBezTo>
                    <a:pt x="9" y="22"/>
                    <a:pt x="9" y="22"/>
                    <a:pt x="9" y="22"/>
                  </a:cubicBezTo>
                  <a:cubicBezTo>
                    <a:pt x="9" y="23"/>
                    <a:pt x="9" y="24"/>
                    <a:pt x="9" y="25"/>
                  </a:cubicBezTo>
                  <a:cubicBezTo>
                    <a:pt x="9" y="26"/>
                    <a:pt x="10" y="27"/>
                    <a:pt x="11" y="27"/>
                  </a:cubicBezTo>
                  <a:cubicBezTo>
                    <a:pt x="12" y="27"/>
                    <a:pt x="13" y="27"/>
                    <a:pt x="14" y="27"/>
                  </a:cubicBezTo>
                  <a:cubicBezTo>
                    <a:pt x="13" y="31"/>
                    <a:pt x="13" y="31"/>
                    <a:pt x="13" y="31"/>
                  </a:cubicBezTo>
                  <a:cubicBezTo>
                    <a:pt x="12" y="32"/>
                    <a:pt x="11" y="32"/>
                    <a:pt x="10" y="32"/>
                  </a:cubicBezTo>
                  <a:cubicBezTo>
                    <a:pt x="5" y="32"/>
                    <a:pt x="2" y="30"/>
                    <a:pt x="2" y="26"/>
                  </a:cubicBezTo>
                  <a:cubicBezTo>
                    <a:pt x="2" y="24"/>
                    <a:pt x="3" y="22"/>
                    <a:pt x="3" y="20"/>
                  </a:cubicBezTo>
                  <a:cubicBezTo>
                    <a:pt x="5" y="12"/>
                    <a:pt x="5" y="12"/>
                    <a:pt x="5" y="12"/>
                  </a:cubicBezTo>
                  <a:cubicBezTo>
                    <a:pt x="0" y="12"/>
                    <a:pt x="0" y="12"/>
                    <a:pt x="0" y="12"/>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56">
              <a:extLst>
                <a:ext uri="{FF2B5EF4-FFF2-40B4-BE49-F238E27FC236}">
                  <a16:creationId xmlns="" xmlns:a16="http://schemas.microsoft.com/office/drawing/2014/main" id="{988FC15E-528D-4648-87E0-D6A58462D408}"/>
                </a:ext>
              </a:extLst>
            </p:cNvPr>
            <p:cNvSpPr>
              <a:spLocks noEditPoints="1"/>
            </p:cNvSpPr>
            <p:nvPr/>
          </p:nvSpPr>
          <p:spPr bwMode="auto">
            <a:xfrm>
              <a:off x="2161" y="2419"/>
              <a:ext cx="37" cy="91"/>
            </a:xfrm>
            <a:custGeom>
              <a:avLst/>
              <a:gdLst>
                <a:gd name="T0" fmla="*/ 13 w 37"/>
                <a:gd name="T1" fmla="*/ 27 h 91"/>
                <a:gd name="T2" fmla="*/ 32 w 37"/>
                <a:gd name="T3" fmla="*/ 27 h 91"/>
                <a:gd name="T4" fmla="*/ 16 w 37"/>
                <a:gd name="T5" fmla="*/ 91 h 91"/>
                <a:gd name="T6" fmla="*/ 0 w 37"/>
                <a:gd name="T7" fmla="*/ 91 h 91"/>
                <a:gd name="T8" fmla="*/ 13 w 37"/>
                <a:gd name="T9" fmla="*/ 27 h 91"/>
                <a:gd name="T10" fmla="*/ 21 w 37"/>
                <a:gd name="T11" fmla="*/ 0 h 91"/>
                <a:gd name="T12" fmla="*/ 37 w 37"/>
                <a:gd name="T13" fmla="*/ 0 h 91"/>
                <a:gd name="T14" fmla="*/ 32 w 37"/>
                <a:gd name="T15" fmla="*/ 16 h 91"/>
                <a:gd name="T16" fmla="*/ 16 w 37"/>
                <a:gd name="T17" fmla="*/ 16 h 91"/>
                <a:gd name="T18" fmla="*/ 21 w 3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91">
                  <a:moveTo>
                    <a:pt x="13" y="27"/>
                  </a:moveTo>
                  <a:lnTo>
                    <a:pt x="32" y="27"/>
                  </a:lnTo>
                  <a:lnTo>
                    <a:pt x="16" y="91"/>
                  </a:lnTo>
                  <a:lnTo>
                    <a:pt x="0" y="91"/>
                  </a:lnTo>
                  <a:lnTo>
                    <a:pt x="13" y="27"/>
                  </a:lnTo>
                  <a:close/>
                  <a:moveTo>
                    <a:pt x="21" y="0"/>
                  </a:moveTo>
                  <a:lnTo>
                    <a:pt x="37" y="0"/>
                  </a:lnTo>
                  <a:lnTo>
                    <a:pt x="32" y="16"/>
                  </a:lnTo>
                  <a:lnTo>
                    <a:pt x="16" y="16"/>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57">
              <a:extLst>
                <a:ext uri="{FF2B5EF4-FFF2-40B4-BE49-F238E27FC236}">
                  <a16:creationId xmlns="" xmlns:a16="http://schemas.microsoft.com/office/drawing/2014/main" id="{566325F0-0506-4830-AD58-DCD7A17DCC7F}"/>
                </a:ext>
              </a:extLst>
            </p:cNvPr>
            <p:cNvSpPr>
              <a:spLocks/>
            </p:cNvSpPr>
            <p:nvPr/>
          </p:nvSpPr>
          <p:spPr bwMode="auto">
            <a:xfrm>
              <a:off x="2195" y="2446"/>
              <a:ext cx="70" cy="64"/>
            </a:xfrm>
            <a:custGeom>
              <a:avLst/>
              <a:gdLst>
                <a:gd name="T0" fmla="*/ 5 w 26"/>
                <a:gd name="T1" fmla="*/ 4 h 24"/>
                <a:gd name="T2" fmla="*/ 5 w 26"/>
                <a:gd name="T3" fmla="*/ 0 h 24"/>
                <a:gd name="T4" fmla="*/ 11 w 26"/>
                <a:gd name="T5" fmla="*/ 0 h 24"/>
                <a:gd name="T6" fmla="*/ 11 w 26"/>
                <a:gd name="T7" fmla="*/ 3 h 24"/>
                <a:gd name="T8" fmla="*/ 11 w 26"/>
                <a:gd name="T9" fmla="*/ 3 h 24"/>
                <a:gd name="T10" fmla="*/ 18 w 26"/>
                <a:gd name="T11" fmla="*/ 0 h 24"/>
                <a:gd name="T12" fmla="*/ 26 w 26"/>
                <a:gd name="T13" fmla="*/ 7 h 24"/>
                <a:gd name="T14" fmla="*/ 25 w 26"/>
                <a:gd name="T15" fmla="*/ 13 h 24"/>
                <a:gd name="T16" fmla="*/ 22 w 26"/>
                <a:gd name="T17" fmla="*/ 24 h 24"/>
                <a:gd name="T18" fmla="*/ 16 w 26"/>
                <a:gd name="T19" fmla="*/ 24 h 24"/>
                <a:gd name="T20" fmla="*/ 18 w 26"/>
                <a:gd name="T21" fmla="*/ 13 h 24"/>
                <a:gd name="T22" fmla="*/ 19 w 26"/>
                <a:gd name="T23" fmla="*/ 8 h 24"/>
                <a:gd name="T24" fmla="*/ 16 w 26"/>
                <a:gd name="T25" fmla="*/ 5 h 24"/>
                <a:gd name="T26" fmla="*/ 9 w 26"/>
                <a:gd name="T27" fmla="*/ 12 h 24"/>
                <a:gd name="T28" fmla="*/ 6 w 26"/>
                <a:gd name="T29" fmla="*/ 24 h 24"/>
                <a:gd name="T30" fmla="*/ 0 w 26"/>
                <a:gd name="T31" fmla="*/ 24 h 24"/>
                <a:gd name="T32" fmla="*/ 5 w 26"/>
                <a:gd name="T33"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4">
                  <a:moveTo>
                    <a:pt x="5" y="4"/>
                  </a:moveTo>
                  <a:cubicBezTo>
                    <a:pt x="5" y="2"/>
                    <a:pt x="5" y="1"/>
                    <a:pt x="5" y="0"/>
                  </a:cubicBezTo>
                  <a:cubicBezTo>
                    <a:pt x="11" y="0"/>
                    <a:pt x="11" y="0"/>
                    <a:pt x="11" y="0"/>
                  </a:cubicBezTo>
                  <a:cubicBezTo>
                    <a:pt x="11" y="3"/>
                    <a:pt x="11" y="3"/>
                    <a:pt x="11" y="3"/>
                  </a:cubicBezTo>
                  <a:cubicBezTo>
                    <a:pt x="11" y="3"/>
                    <a:pt x="11" y="3"/>
                    <a:pt x="11" y="3"/>
                  </a:cubicBezTo>
                  <a:cubicBezTo>
                    <a:pt x="13" y="1"/>
                    <a:pt x="15" y="0"/>
                    <a:pt x="18" y="0"/>
                  </a:cubicBezTo>
                  <a:cubicBezTo>
                    <a:pt x="23" y="0"/>
                    <a:pt x="26" y="3"/>
                    <a:pt x="26" y="7"/>
                  </a:cubicBezTo>
                  <a:cubicBezTo>
                    <a:pt x="26" y="9"/>
                    <a:pt x="25" y="11"/>
                    <a:pt x="25" y="13"/>
                  </a:cubicBezTo>
                  <a:cubicBezTo>
                    <a:pt x="22" y="24"/>
                    <a:pt x="22" y="24"/>
                    <a:pt x="22" y="24"/>
                  </a:cubicBezTo>
                  <a:cubicBezTo>
                    <a:pt x="16" y="24"/>
                    <a:pt x="16" y="24"/>
                    <a:pt x="16" y="24"/>
                  </a:cubicBezTo>
                  <a:cubicBezTo>
                    <a:pt x="18" y="13"/>
                    <a:pt x="18" y="13"/>
                    <a:pt x="18" y="13"/>
                  </a:cubicBezTo>
                  <a:cubicBezTo>
                    <a:pt x="19" y="11"/>
                    <a:pt x="19" y="10"/>
                    <a:pt x="19" y="8"/>
                  </a:cubicBezTo>
                  <a:cubicBezTo>
                    <a:pt x="19" y="6"/>
                    <a:pt x="18" y="5"/>
                    <a:pt x="16" y="5"/>
                  </a:cubicBezTo>
                  <a:cubicBezTo>
                    <a:pt x="11" y="5"/>
                    <a:pt x="10" y="9"/>
                    <a:pt x="9" y="12"/>
                  </a:cubicBezTo>
                  <a:cubicBezTo>
                    <a:pt x="6" y="24"/>
                    <a:pt x="6" y="24"/>
                    <a:pt x="6" y="24"/>
                  </a:cubicBezTo>
                  <a:cubicBezTo>
                    <a:pt x="0" y="24"/>
                    <a:pt x="0" y="24"/>
                    <a:pt x="0" y="24"/>
                  </a:cubicBezTo>
                  <a:lnTo>
                    <a:pt x="5"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58">
              <a:extLst>
                <a:ext uri="{FF2B5EF4-FFF2-40B4-BE49-F238E27FC236}">
                  <a16:creationId xmlns="" xmlns:a16="http://schemas.microsoft.com/office/drawing/2014/main" id="{47C58906-15CE-4F2C-8894-3976BAF276F9}"/>
                </a:ext>
              </a:extLst>
            </p:cNvPr>
            <p:cNvSpPr>
              <a:spLocks/>
            </p:cNvSpPr>
            <p:nvPr/>
          </p:nvSpPr>
          <p:spPr bwMode="auto">
            <a:xfrm>
              <a:off x="2276" y="2446"/>
              <a:ext cx="53" cy="67"/>
            </a:xfrm>
            <a:custGeom>
              <a:avLst/>
              <a:gdLst>
                <a:gd name="T0" fmla="*/ 19 w 20"/>
                <a:gd name="T1" fmla="*/ 6 h 25"/>
                <a:gd name="T2" fmla="*/ 14 w 20"/>
                <a:gd name="T3" fmla="*/ 5 h 25"/>
                <a:gd name="T4" fmla="*/ 6 w 20"/>
                <a:gd name="T5" fmla="*/ 14 h 25"/>
                <a:gd name="T6" fmla="*/ 12 w 20"/>
                <a:gd name="T7" fmla="*/ 20 h 25"/>
                <a:gd name="T8" fmla="*/ 17 w 20"/>
                <a:gd name="T9" fmla="*/ 19 h 25"/>
                <a:gd name="T10" fmla="*/ 16 w 20"/>
                <a:gd name="T11" fmla="*/ 24 h 25"/>
                <a:gd name="T12" fmla="*/ 10 w 20"/>
                <a:gd name="T13" fmla="*/ 25 h 25"/>
                <a:gd name="T14" fmla="*/ 0 w 20"/>
                <a:gd name="T15" fmla="*/ 15 h 25"/>
                <a:gd name="T16" fmla="*/ 14 w 20"/>
                <a:gd name="T17" fmla="*/ 0 h 25"/>
                <a:gd name="T18" fmla="*/ 20 w 20"/>
                <a:gd name="T19" fmla="*/ 1 h 25"/>
                <a:gd name="T20" fmla="*/ 19 w 20"/>
                <a:gd name="T21"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25">
                  <a:moveTo>
                    <a:pt x="19" y="6"/>
                  </a:moveTo>
                  <a:cubicBezTo>
                    <a:pt x="18" y="5"/>
                    <a:pt x="16" y="5"/>
                    <a:pt x="14" y="5"/>
                  </a:cubicBezTo>
                  <a:cubicBezTo>
                    <a:pt x="9" y="5"/>
                    <a:pt x="6" y="9"/>
                    <a:pt x="6" y="14"/>
                  </a:cubicBezTo>
                  <a:cubicBezTo>
                    <a:pt x="6" y="17"/>
                    <a:pt x="7" y="20"/>
                    <a:pt x="12" y="20"/>
                  </a:cubicBezTo>
                  <a:cubicBezTo>
                    <a:pt x="13" y="20"/>
                    <a:pt x="15" y="20"/>
                    <a:pt x="17" y="19"/>
                  </a:cubicBezTo>
                  <a:cubicBezTo>
                    <a:pt x="16" y="24"/>
                    <a:pt x="16" y="24"/>
                    <a:pt x="16" y="24"/>
                  </a:cubicBezTo>
                  <a:cubicBezTo>
                    <a:pt x="14" y="25"/>
                    <a:pt x="12" y="25"/>
                    <a:pt x="10" y="25"/>
                  </a:cubicBezTo>
                  <a:cubicBezTo>
                    <a:pt x="4" y="25"/>
                    <a:pt x="0" y="21"/>
                    <a:pt x="0" y="15"/>
                  </a:cubicBezTo>
                  <a:cubicBezTo>
                    <a:pt x="0" y="6"/>
                    <a:pt x="5" y="0"/>
                    <a:pt x="14" y="0"/>
                  </a:cubicBezTo>
                  <a:cubicBezTo>
                    <a:pt x="16" y="0"/>
                    <a:pt x="19" y="0"/>
                    <a:pt x="20" y="1"/>
                  </a:cubicBezTo>
                  <a:lnTo>
                    <a:pt x="19"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59">
              <a:extLst>
                <a:ext uri="{FF2B5EF4-FFF2-40B4-BE49-F238E27FC236}">
                  <a16:creationId xmlns="" xmlns:a16="http://schemas.microsoft.com/office/drawing/2014/main" id="{9A017D6C-5394-4472-8DFD-40778A09D0A9}"/>
                </a:ext>
              </a:extLst>
            </p:cNvPr>
            <p:cNvSpPr>
              <a:spLocks/>
            </p:cNvSpPr>
            <p:nvPr/>
          </p:nvSpPr>
          <p:spPr bwMode="auto">
            <a:xfrm>
              <a:off x="2332" y="2427"/>
              <a:ext cx="48" cy="86"/>
            </a:xfrm>
            <a:custGeom>
              <a:avLst/>
              <a:gdLst>
                <a:gd name="T0" fmla="*/ 1 w 18"/>
                <a:gd name="T1" fmla="*/ 7 h 32"/>
                <a:gd name="T2" fmla="*/ 6 w 18"/>
                <a:gd name="T3" fmla="*/ 7 h 32"/>
                <a:gd name="T4" fmla="*/ 7 w 18"/>
                <a:gd name="T5" fmla="*/ 2 h 32"/>
                <a:gd name="T6" fmla="*/ 14 w 18"/>
                <a:gd name="T7" fmla="*/ 0 h 32"/>
                <a:gd name="T8" fmla="*/ 12 w 18"/>
                <a:gd name="T9" fmla="*/ 7 h 32"/>
                <a:gd name="T10" fmla="*/ 18 w 18"/>
                <a:gd name="T11" fmla="*/ 7 h 32"/>
                <a:gd name="T12" fmla="*/ 17 w 18"/>
                <a:gd name="T13" fmla="*/ 12 h 32"/>
                <a:gd name="T14" fmla="*/ 11 w 18"/>
                <a:gd name="T15" fmla="*/ 12 h 32"/>
                <a:gd name="T16" fmla="*/ 9 w 18"/>
                <a:gd name="T17" fmla="*/ 22 h 32"/>
                <a:gd name="T18" fmla="*/ 8 w 18"/>
                <a:gd name="T19" fmla="*/ 25 h 32"/>
                <a:gd name="T20" fmla="*/ 11 w 18"/>
                <a:gd name="T21" fmla="*/ 27 h 32"/>
                <a:gd name="T22" fmla="*/ 14 w 18"/>
                <a:gd name="T23" fmla="*/ 27 h 32"/>
                <a:gd name="T24" fmla="*/ 13 w 18"/>
                <a:gd name="T25" fmla="*/ 31 h 32"/>
                <a:gd name="T26" fmla="*/ 9 w 18"/>
                <a:gd name="T27" fmla="*/ 32 h 32"/>
                <a:gd name="T28" fmla="*/ 2 w 18"/>
                <a:gd name="T29" fmla="*/ 26 h 32"/>
                <a:gd name="T30" fmla="*/ 3 w 18"/>
                <a:gd name="T31" fmla="*/ 20 h 32"/>
                <a:gd name="T32" fmla="*/ 5 w 18"/>
                <a:gd name="T33" fmla="*/ 12 h 32"/>
                <a:gd name="T34" fmla="*/ 0 w 18"/>
                <a:gd name="T35" fmla="*/ 12 h 32"/>
                <a:gd name="T36" fmla="*/ 1 w 18"/>
                <a:gd name="T37" fmla="*/ 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 h="32">
                  <a:moveTo>
                    <a:pt x="1" y="7"/>
                  </a:moveTo>
                  <a:cubicBezTo>
                    <a:pt x="6" y="7"/>
                    <a:pt x="6" y="7"/>
                    <a:pt x="6" y="7"/>
                  </a:cubicBezTo>
                  <a:cubicBezTo>
                    <a:pt x="7" y="2"/>
                    <a:pt x="7" y="2"/>
                    <a:pt x="7" y="2"/>
                  </a:cubicBezTo>
                  <a:cubicBezTo>
                    <a:pt x="14" y="0"/>
                    <a:pt x="14" y="0"/>
                    <a:pt x="14" y="0"/>
                  </a:cubicBezTo>
                  <a:cubicBezTo>
                    <a:pt x="12" y="7"/>
                    <a:pt x="12" y="7"/>
                    <a:pt x="12" y="7"/>
                  </a:cubicBezTo>
                  <a:cubicBezTo>
                    <a:pt x="18" y="7"/>
                    <a:pt x="18" y="7"/>
                    <a:pt x="18" y="7"/>
                  </a:cubicBezTo>
                  <a:cubicBezTo>
                    <a:pt x="17" y="12"/>
                    <a:pt x="17" y="12"/>
                    <a:pt x="17" y="12"/>
                  </a:cubicBezTo>
                  <a:cubicBezTo>
                    <a:pt x="11" y="12"/>
                    <a:pt x="11" y="12"/>
                    <a:pt x="11" y="12"/>
                  </a:cubicBezTo>
                  <a:cubicBezTo>
                    <a:pt x="9" y="22"/>
                    <a:pt x="9" y="22"/>
                    <a:pt x="9" y="22"/>
                  </a:cubicBezTo>
                  <a:cubicBezTo>
                    <a:pt x="9" y="23"/>
                    <a:pt x="8" y="24"/>
                    <a:pt x="8" y="25"/>
                  </a:cubicBezTo>
                  <a:cubicBezTo>
                    <a:pt x="8" y="26"/>
                    <a:pt x="9" y="27"/>
                    <a:pt x="11" y="27"/>
                  </a:cubicBezTo>
                  <a:cubicBezTo>
                    <a:pt x="12" y="27"/>
                    <a:pt x="13" y="27"/>
                    <a:pt x="14" y="27"/>
                  </a:cubicBezTo>
                  <a:cubicBezTo>
                    <a:pt x="13" y="31"/>
                    <a:pt x="13" y="31"/>
                    <a:pt x="13" y="31"/>
                  </a:cubicBezTo>
                  <a:cubicBezTo>
                    <a:pt x="12" y="32"/>
                    <a:pt x="10" y="32"/>
                    <a:pt x="9" y="32"/>
                  </a:cubicBezTo>
                  <a:cubicBezTo>
                    <a:pt x="5" y="32"/>
                    <a:pt x="2" y="30"/>
                    <a:pt x="2" y="26"/>
                  </a:cubicBezTo>
                  <a:cubicBezTo>
                    <a:pt x="2" y="24"/>
                    <a:pt x="3" y="22"/>
                    <a:pt x="3" y="20"/>
                  </a:cubicBezTo>
                  <a:cubicBezTo>
                    <a:pt x="5" y="12"/>
                    <a:pt x="5" y="12"/>
                    <a:pt x="5" y="12"/>
                  </a:cubicBezTo>
                  <a:cubicBezTo>
                    <a:pt x="0" y="12"/>
                    <a:pt x="0" y="12"/>
                    <a:pt x="0" y="12"/>
                  </a:cubicBezTo>
                  <a:lnTo>
                    <a:pt x="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60">
              <a:extLst>
                <a:ext uri="{FF2B5EF4-FFF2-40B4-BE49-F238E27FC236}">
                  <a16:creationId xmlns="" xmlns:a16="http://schemas.microsoft.com/office/drawing/2014/main" id="{D80C03C4-DE42-482D-96E7-65FE5265476A}"/>
                </a:ext>
              </a:extLst>
            </p:cNvPr>
            <p:cNvSpPr>
              <a:spLocks noEditPoints="1"/>
            </p:cNvSpPr>
            <p:nvPr/>
          </p:nvSpPr>
          <p:spPr bwMode="auto">
            <a:xfrm>
              <a:off x="2377" y="2419"/>
              <a:ext cx="37" cy="91"/>
            </a:xfrm>
            <a:custGeom>
              <a:avLst/>
              <a:gdLst>
                <a:gd name="T0" fmla="*/ 13 w 37"/>
                <a:gd name="T1" fmla="*/ 27 h 91"/>
                <a:gd name="T2" fmla="*/ 29 w 37"/>
                <a:gd name="T3" fmla="*/ 27 h 91"/>
                <a:gd name="T4" fmla="*/ 16 w 37"/>
                <a:gd name="T5" fmla="*/ 91 h 91"/>
                <a:gd name="T6" fmla="*/ 0 w 37"/>
                <a:gd name="T7" fmla="*/ 91 h 91"/>
                <a:gd name="T8" fmla="*/ 13 w 37"/>
                <a:gd name="T9" fmla="*/ 27 h 91"/>
                <a:gd name="T10" fmla="*/ 19 w 37"/>
                <a:gd name="T11" fmla="*/ 0 h 91"/>
                <a:gd name="T12" fmla="*/ 37 w 37"/>
                <a:gd name="T13" fmla="*/ 0 h 91"/>
                <a:gd name="T14" fmla="*/ 32 w 37"/>
                <a:gd name="T15" fmla="*/ 16 h 91"/>
                <a:gd name="T16" fmla="*/ 16 w 37"/>
                <a:gd name="T17" fmla="*/ 16 h 91"/>
                <a:gd name="T18" fmla="*/ 19 w 3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91">
                  <a:moveTo>
                    <a:pt x="13" y="27"/>
                  </a:moveTo>
                  <a:lnTo>
                    <a:pt x="29" y="27"/>
                  </a:lnTo>
                  <a:lnTo>
                    <a:pt x="16" y="91"/>
                  </a:lnTo>
                  <a:lnTo>
                    <a:pt x="0" y="91"/>
                  </a:lnTo>
                  <a:lnTo>
                    <a:pt x="13" y="27"/>
                  </a:lnTo>
                  <a:close/>
                  <a:moveTo>
                    <a:pt x="19" y="0"/>
                  </a:moveTo>
                  <a:lnTo>
                    <a:pt x="37" y="0"/>
                  </a:lnTo>
                  <a:lnTo>
                    <a:pt x="32" y="16"/>
                  </a:lnTo>
                  <a:lnTo>
                    <a:pt x="16" y="16"/>
                  </a:lnTo>
                  <a:lnTo>
                    <a:pt x="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61">
              <a:extLst>
                <a:ext uri="{FF2B5EF4-FFF2-40B4-BE49-F238E27FC236}">
                  <a16:creationId xmlns="" xmlns:a16="http://schemas.microsoft.com/office/drawing/2014/main" id="{28F00669-8943-4D65-A96A-B39CD7B2EF17}"/>
                </a:ext>
              </a:extLst>
            </p:cNvPr>
            <p:cNvSpPr>
              <a:spLocks noEditPoints="1"/>
            </p:cNvSpPr>
            <p:nvPr/>
          </p:nvSpPr>
          <p:spPr bwMode="auto">
            <a:xfrm>
              <a:off x="2414" y="2446"/>
              <a:ext cx="67" cy="67"/>
            </a:xfrm>
            <a:custGeom>
              <a:avLst/>
              <a:gdLst>
                <a:gd name="T0" fmla="*/ 25 w 25"/>
                <a:gd name="T1" fmla="*/ 10 h 25"/>
                <a:gd name="T2" fmla="*/ 11 w 25"/>
                <a:gd name="T3" fmla="*/ 25 h 25"/>
                <a:gd name="T4" fmla="*/ 0 w 25"/>
                <a:gd name="T5" fmla="*/ 14 h 25"/>
                <a:gd name="T6" fmla="*/ 14 w 25"/>
                <a:gd name="T7" fmla="*/ 0 h 25"/>
                <a:gd name="T8" fmla="*/ 25 w 25"/>
                <a:gd name="T9" fmla="*/ 10 h 25"/>
                <a:gd name="T10" fmla="*/ 19 w 25"/>
                <a:gd name="T11" fmla="*/ 10 h 25"/>
                <a:gd name="T12" fmla="*/ 14 w 25"/>
                <a:gd name="T13" fmla="*/ 5 h 25"/>
                <a:gd name="T14" fmla="*/ 6 w 25"/>
                <a:gd name="T15" fmla="*/ 14 h 25"/>
                <a:gd name="T16" fmla="*/ 11 w 25"/>
                <a:gd name="T17" fmla="*/ 20 h 25"/>
                <a:gd name="T18" fmla="*/ 19 w 25"/>
                <a:gd name="T19"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5">
                  <a:moveTo>
                    <a:pt x="25" y="10"/>
                  </a:moveTo>
                  <a:cubicBezTo>
                    <a:pt x="25" y="19"/>
                    <a:pt x="19" y="25"/>
                    <a:pt x="11" y="25"/>
                  </a:cubicBezTo>
                  <a:cubicBezTo>
                    <a:pt x="4" y="25"/>
                    <a:pt x="0" y="21"/>
                    <a:pt x="0" y="14"/>
                  </a:cubicBezTo>
                  <a:cubicBezTo>
                    <a:pt x="0" y="6"/>
                    <a:pt x="6" y="0"/>
                    <a:pt x="14" y="0"/>
                  </a:cubicBezTo>
                  <a:cubicBezTo>
                    <a:pt x="21" y="0"/>
                    <a:pt x="25" y="4"/>
                    <a:pt x="25" y="10"/>
                  </a:cubicBezTo>
                  <a:close/>
                  <a:moveTo>
                    <a:pt x="19" y="10"/>
                  </a:moveTo>
                  <a:cubicBezTo>
                    <a:pt x="19" y="7"/>
                    <a:pt x="18" y="5"/>
                    <a:pt x="14" y="5"/>
                  </a:cubicBezTo>
                  <a:cubicBezTo>
                    <a:pt x="9" y="5"/>
                    <a:pt x="6" y="10"/>
                    <a:pt x="6" y="14"/>
                  </a:cubicBezTo>
                  <a:cubicBezTo>
                    <a:pt x="6" y="18"/>
                    <a:pt x="8" y="20"/>
                    <a:pt x="11" y="20"/>
                  </a:cubicBezTo>
                  <a:cubicBezTo>
                    <a:pt x="16" y="20"/>
                    <a:pt x="19" y="15"/>
                    <a:pt x="19"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62">
              <a:extLst>
                <a:ext uri="{FF2B5EF4-FFF2-40B4-BE49-F238E27FC236}">
                  <a16:creationId xmlns="" xmlns:a16="http://schemas.microsoft.com/office/drawing/2014/main" id="{920EEACA-C4AA-4B4B-9944-2788FF23ADC1}"/>
                </a:ext>
              </a:extLst>
            </p:cNvPr>
            <p:cNvSpPr>
              <a:spLocks/>
            </p:cNvSpPr>
            <p:nvPr/>
          </p:nvSpPr>
          <p:spPr bwMode="auto">
            <a:xfrm>
              <a:off x="2489" y="2446"/>
              <a:ext cx="67" cy="64"/>
            </a:xfrm>
            <a:custGeom>
              <a:avLst/>
              <a:gdLst>
                <a:gd name="T0" fmla="*/ 4 w 25"/>
                <a:gd name="T1" fmla="*/ 4 h 24"/>
                <a:gd name="T2" fmla="*/ 5 w 25"/>
                <a:gd name="T3" fmla="*/ 0 h 24"/>
                <a:gd name="T4" fmla="*/ 11 w 25"/>
                <a:gd name="T5" fmla="*/ 0 h 24"/>
                <a:gd name="T6" fmla="*/ 10 w 25"/>
                <a:gd name="T7" fmla="*/ 3 h 24"/>
                <a:gd name="T8" fmla="*/ 11 w 25"/>
                <a:gd name="T9" fmla="*/ 3 h 24"/>
                <a:gd name="T10" fmla="*/ 17 w 25"/>
                <a:gd name="T11" fmla="*/ 0 h 24"/>
                <a:gd name="T12" fmla="*/ 25 w 25"/>
                <a:gd name="T13" fmla="*/ 7 h 24"/>
                <a:gd name="T14" fmla="*/ 24 w 25"/>
                <a:gd name="T15" fmla="*/ 13 h 24"/>
                <a:gd name="T16" fmla="*/ 22 w 25"/>
                <a:gd name="T17" fmla="*/ 24 h 24"/>
                <a:gd name="T18" fmla="*/ 16 w 25"/>
                <a:gd name="T19" fmla="*/ 24 h 24"/>
                <a:gd name="T20" fmla="*/ 18 w 25"/>
                <a:gd name="T21" fmla="*/ 13 h 24"/>
                <a:gd name="T22" fmla="*/ 19 w 25"/>
                <a:gd name="T23" fmla="*/ 8 h 24"/>
                <a:gd name="T24" fmla="*/ 15 w 25"/>
                <a:gd name="T25" fmla="*/ 5 h 24"/>
                <a:gd name="T26" fmla="*/ 9 w 25"/>
                <a:gd name="T27" fmla="*/ 12 h 24"/>
                <a:gd name="T28" fmla="*/ 6 w 25"/>
                <a:gd name="T29" fmla="*/ 24 h 24"/>
                <a:gd name="T30" fmla="*/ 0 w 25"/>
                <a:gd name="T31" fmla="*/ 24 h 24"/>
                <a:gd name="T32" fmla="*/ 4 w 25"/>
                <a:gd name="T33"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4">
                  <a:moveTo>
                    <a:pt x="4" y="4"/>
                  </a:moveTo>
                  <a:cubicBezTo>
                    <a:pt x="4" y="2"/>
                    <a:pt x="5" y="1"/>
                    <a:pt x="5" y="0"/>
                  </a:cubicBezTo>
                  <a:cubicBezTo>
                    <a:pt x="11" y="0"/>
                    <a:pt x="11" y="0"/>
                    <a:pt x="11" y="0"/>
                  </a:cubicBezTo>
                  <a:cubicBezTo>
                    <a:pt x="10" y="3"/>
                    <a:pt x="10" y="3"/>
                    <a:pt x="10" y="3"/>
                  </a:cubicBezTo>
                  <a:cubicBezTo>
                    <a:pt x="11" y="3"/>
                    <a:pt x="11" y="3"/>
                    <a:pt x="11" y="3"/>
                  </a:cubicBezTo>
                  <a:cubicBezTo>
                    <a:pt x="12" y="1"/>
                    <a:pt x="15" y="0"/>
                    <a:pt x="17" y="0"/>
                  </a:cubicBezTo>
                  <a:cubicBezTo>
                    <a:pt x="22" y="0"/>
                    <a:pt x="25" y="3"/>
                    <a:pt x="25" y="7"/>
                  </a:cubicBezTo>
                  <a:cubicBezTo>
                    <a:pt x="25" y="9"/>
                    <a:pt x="25" y="11"/>
                    <a:pt x="24" y="13"/>
                  </a:cubicBezTo>
                  <a:cubicBezTo>
                    <a:pt x="22" y="24"/>
                    <a:pt x="22" y="24"/>
                    <a:pt x="22" y="24"/>
                  </a:cubicBezTo>
                  <a:cubicBezTo>
                    <a:pt x="16" y="24"/>
                    <a:pt x="16" y="24"/>
                    <a:pt x="16" y="24"/>
                  </a:cubicBezTo>
                  <a:cubicBezTo>
                    <a:pt x="18" y="13"/>
                    <a:pt x="18" y="13"/>
                    <a:pt x="18" y="13"/>
                  </a:cubicBezTo>
                  <a:cubicBezTo>
                    <a:pt x="18" y="11"/>
                    <a:pt x="19" y="10"/>
                    <a:pt x="19" y="8"/>
                  </a:cubicBezTo>
                  <a:cubicBezTo>
                    <a:pt x="19" y="6"/>
                    <a:pt x="17" y="5"/>
                    <a:pt x="15" y="5"/>
                  </a:cubicBezTo>
                  <a:cubicBezTo>
                    <a:pt x="11" y="5"/>
                    <a:pt x="9" y="9"/>
                    <a:pt x="9" y="12"/>
                  </a:cubicBezTo>
                  <a:cubicBezTo>
                    <a:pt x="6" y="24"/>
                    <a:pt x="6" y="24"/>
                    <a:pt x="6" y="24"/>
                  </a:cubicBezTo>
                  <a:cubicBezTo>
                    <a:pt x="0" y="24"/>
                    <a:pt x="0" y="24"/>
                    <a:pt x="0" y="24"/>
                  </a:cubicBezTo>
                  <a:lnTo>
                    <a:pt x="4"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63">
              <a:extLst>
                <a:ext uri="{FF2B5EF4-FFF2-40B4-BE49-F238E27FC236}">
                  <a16:creationId xmlns="" xmlns:a16="http://schemas.microsoft.com/office/drawing/2014/main" id="{0532FAB0-580B-4247-9D62-8EE3E0D1F58F}"/>
                </a:ext>
              </a:extLst>
            </p:cNvPr>
            <p:cNvSpPr>
              <a:spLocks/>
            </p:cNvSpPr>
            <p:nvPr/>
          </p:nvSpPr>
          <p:spPr bwMode="auto">
            <a:xfrm>
              <a:off x="1279" y="1540"/>
              <a:ext cx="117" cy="172"/>
            </a:xfrm>
            <a:custGeom>
              <a:avLst/>
              <a:gdLst>
                <a:gd name="T0" fmla="*/ 43 w 44"/>
                <a:gd name="T1" fmla="*/ 15 h 64"/>
                <a:gd name="T2" fmla="*/ 31 w 44"/>
                <a:gd name="T3" fmla="*/ 11 h 64"/>
                <a:gd name="T4" fmla="*/ 15 w 44"/>
                <a:gd name="T5" fmla="*/ 32 h 64"/>
                <a:gd name="T6" fmla="*/ 31 w 44"/>
                <a:gd name="T7" fmla="*/ 52 h 64"/>
                <a:gd name="T8" fmla="*/ 44 w 44"/>
                <a:gd name="T9" fmla="*/ 48 h 64"/>
                <a:gd name="T10" fmla="*/ 44 w 44"/>
                <a:gd name="T11" fmla="*/ 61 h 64"/>
                <a:gd name="T12" fmla="*/ 29 w 44"/>
                <a:gd name="T13" fmla="*/ 64 h 64"/>
                <a:gd name="T14" fmla="*/ 0 w 44"/>
                <a:gd name="T15" fmla="*/ 31 h 64"/>
                <a:gd name="T16" fmla="*/ 28 w 44"/>
                <a:gd name="T17" fmla="*/ 0 h 64"/>
                <a:gd name="T18" fmla="*/ 44 w 44"/>
                <a:gd name="T19" fmla="*/ 3 h 64"/>
                <a:gd name="T20" fmla="*/ 43 w 44"/>
                <a:gd name="T21" fmla="*/ 1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 h="64">
                  <a:moveTo>
                    <a:pt x="43" y="15"/>
                  </a:moveTo>
                  <a:cubicBezTo>
                    <a:pt x="41" y="14"/>
                    <a:pt x="37" y="11"/>
                    <a:pt x="31" y="11"/>
                  </a:cubicBezTo>
                  <a:cubicBezTo>
                    <a:pt x="21" y="11"/>
                    <a:pt x="15" y="19"/>
                    <a:pt x="15" y="32"/>
                  </a:cubicBezTo>
                  <a:cubicBezTo>
                    <a:pt x="15" y="44"/>
                    <a:pt x="22" y="52"/>
                    <a:pt x="31" y="52"/>
                  </a:cubicBezTo>
                  <a:cubicBezTo>
                    <a:pt x="38" y="52"/>
                    <a:pt x="42" y="49"/>
                    <a:pt x="44" y="48"/>
                  </a:cubicBezTo>
                  <a:cubicBezTo>
                    <a:pt x="44" y="61"/>
                    <a:pt x="44" y="61"/>
                    <a:pt x="44" y="61"/>
                  </a:cubicBezTo>
                  <a:cubicBezTo>
                    <a:pt x="42" y="62"/>
                    <a:pt x="37" y="64"/>
                    <a:pt x="29" y="64"/>
                  </a:cubicBezTo>
                  <a:cubicBezTo>
                    <a:pt x="12" y="64"/>
                    <a:pt x="0" y="51"/>
                    <a:pt x="0" y="31"/>
                  </a:cubicBezTo>
                  <a:cubicBezTo>
                    <a:pt x="0" y="9"/>
                    <a:pt x="15" y="0"/>
                    <a:pt x="28" y="0"/>
                  </a:cubicBezTo>
                  <a:cubicBezTo>
                    <a:pt x="37" y="0"/>
                    <a:pt x="42" y="2"/>
                    <a:pt x="44" y="3"/>
                  </a:cubicBezTo>
                  <a:lnTo>
                    <a:pt x="43"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64">
              <a:extLst>
                <a:ext uri="{FF2B5EF4-FFF2-40B4-BE49-F238E27FC236}">
                  <a16:creationId xmlns="" xmlns:a16="http://schemas.microsoft.com/office/drawing/2014/main" id="{ED42C2B5-EDD7-4C7F-AA88-E509A68CA0C9}"/>
                </a:ext>
              </a:extLst>
            </p:cNvPr>
            <p:cNvSpPr>
              <a:spLocks noEditPoints="1"/>
            </p:cNvSpPr>
            <p:nvPr/>
          </p:nvSpPr>
          <p:spPr bwMode="auto">
            <a:xfrm>
              <a:off x="1412" y="1583"/>
              <a:ext cx="110" cy="126"/>
            </a:xfrm>
            <a:custGeom>
              <a:avLst/>
              <a:gdLst>
                <a:gd name="T0" fmla="*/ 41 w 41"/>
                <a:gd name="T1" fmla="*/ 27 h 47"/>
                <a:gd name="T2" fmla="*/ 14 w 41"/>
                <a:gd name="T3" fmla="*/ 27 h 47"/>
                <a:gd name="T4" fmla="*/ 25 w 41"/>
                <a:gd name="T5" fmla="*/ 38 h 47"/>
                <a:gd name="T6" fmla="*/ 38 w 41"/>
                <a:gd name="T7" fmla="*/ 34 h 47"/>
                <a:gd name="T8" fmla="*/ 38 w 41"/>
                <a:gd name="T9" fmla="*/ 45 h 47"/>
                <a:gd name="T10" fmla="*/ 24 w 41"/>
                <a:gd name="T11" fmla="*/ 47 h 47"/>
                <a:gd name="T12" fmla="*/ 0 w 41"/>
                <a:gd name="T13" fmla="*/ 23 h 47"/>
                <a:gd name="T14" fmla="*/ 21 w 41"/>
                <a:gd name="T15" fmla="*/ 0 h 47"/>
                <a:gd name="T16" fmla="*/ 41 w 41"/>
                <a:gd name="T17" fmla="*/ 24 h 47"/>
                <a:gd name="T18" fmla="*/ 41 w 41"/>
                <a:gd name="T19" fmla="*/ 27 h 47"/>
                <a:gd name="T20" fmla="*/ 28 w 41"/>
                <a:gd name="T21" fmla="*/ 20 h 47"/>
                <a:gd name="T22" fmla="*/ 21 w 41"/>
                <a:gd name="T23" fmla="*/ 8 h 47"/>
                <a:gd name="T24" fmla="*/ 14 w 41"/>
                <a:gd name="T25" fmla="*/ 20 h 47"/>
                <a:gd name="T26" fmla="*/ 28 w 41"/>
                <a:gd name="T2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47">
                  <a:moveTo>
                    <a:pt x="41" y="27"/>
                  </a:moveTo>
                  <a:cubicBezTo>
                    <a:pt x="14" y="27"/>
                    <a:pt x="14" y="27"/>
                    <a:pt x="14" y="27"/>
                  </a:cubicBezTo>
                  <a:cubicBezTo>
                    <a:pt x="14" y="33"/>
                    <a:pt x="17" y="38"/>
                    <a:pt x="25" y="38"/>
                  </a:cubicBezTo>
                  <a:cubicBezTo>
                    <a:pt x="30" y="38"/>
                    <a:pt x="34" y="36"/>
                    <a:pt x="38" y="34"/>
                  </a:cubicBezTo>
                  <a:cubicBezTo>
                    <a:pt x="38" y="45"/>
                    <a:pt x="38" y="45"/>
                    <a:pt x="38" y="45"/>
                  </a:cubicBezTo>
                  <a:cubicBezTo>
                    <a:pt x="34" y="46"/>
                    <a:pt x="28" y="47"/>
                    <a:pt x="24" y="47"/>
                  </a:cubicBezTo>
                  <a:cubicBezTo>
                    <a:pt x="7" y="47"/>
                    <a:pt x="0" y="37"/>
                    <a:pt x="0" y="23"/>
                  </a:cubicBezTo>
                  <a:cubicBezTo>
                    <a:pt x="0" y="11"/>
                    <a:pt x="8" y="0"/>
                    <a:pt x="21" y="0"/>
                  </a:cubicBezTo>
                  <a:cubicBezTo>
                    <a:pt x="25" y="0"/>
                    <a:pt x="41" y="0"/>
                    <a:pt x="41" y="24"/>
                  </a:cubicBezTo>
                  <a:lnTo>
                    <a:pt x="41" y="27"/>
                  </a:lnTo>
                  <a:close/>
                  <a:moveTo>
                    <a:pt x="28" y="20"/>
                  </a:moveTo>
                  <a:cubicBezTo>
                    <a:pt x="28" y="14"/>
                    <a:pt x="26" y="8"/>
                    <a:pt x="21" y="8"/>
                  </a:cubicBezTo>
                  <a:cubicBezTo>
                    <a:pt x="14" y="8"/>
                    <a:pt x="14" y="17"/>
                    <a:pt x="14" y="20"/>
                  </a:cubicBezTo>
                  <a:lnTo>
                    <a:pt x="28"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65">
              <a:extLst>
                <a:ext uri="{FF2B5EF4-FFF2-40B4-BE49-F238E27FC236}">
                  <a16:creationId xmlns="" xmlns:a16="http://schemas.microsoft.com/office/drawing/2014/main" id="{CD51920D-65D0-4245-B1C4-CFF1F021886C}"/>
                </a:ext>
              </a:extLst>
            </p:cNvPr>
            <p:cNvSpPr>
              <a:spLocks/>
            </p:cNvSpPr>
            <p:nvPr/>
          </p:nvSpPr>
          <p:spPr bwMode="auto">
            <a:xfrm>
              <a:off x="1541" y="1583"/>
              <a:ext cx="106" cy="124"/>
            </a:xfrm>
            <a:custGeom>
              <a:avLst/>
              <a:gdLst>
                <a:gd name="T0" fmla="*/ 26 w 40"/>
                <a:gd name="T1" fmla="*/ 18 h 46"/>
                <a:gd name="T2" fmla="*/ 21 w 40"/>
                <a:gd name="T3" fmla="*/ 11 h 46"/>
                <a:gd name="T4" fmla="*/ 15 w 40"/>
                <a:gd name="T5" fmla="*/ 21 h 46"/>
                <a:gd name="T6" fmla="*/ 15 w 40"/>
                <a:gd name="T7" fmla="*/ 46 h 46"/>
                <a:gd name="T8" fmla="*/ 1 w 40"/>
                <a:gd name="T9" fmla="*/ 46 h 46"/>
                <a:gd name="T10" fmla="*/ 1 w 40"/>
                <a:gd name="T11" fmla="*/ 10 h 46"/>
                <a:gd name="T12" fmla="*/ 0 w 40"/>
                <a:gd name="T13" fmla="*/ 1 h 46"/>
                <a:gd name="T14" fmla="*/ 13 w 40"/>
                <a:gd name="T15" fmla="*/ 1 h 46"/>
                <a:gd name="T16" fmla="*/ 13 w 40"/>
                <a:gd name="T17" fmla="*/ 8 h 46"/>
                <a:gd name="T18" fmla="*/ 14 w 40"/>
                <a:gd name="T19" fmla="*/ 8 h 46"/>
                <a:gd name="T20" fmla="*/ 27 w 40"/>
                <a:gd name="T21" fmla="*/ 0 h 46"/>
                <a:gd name="T22" fmla="*/ 40 w 40"/>
                <a:gd name="T23" fmla="*/ 16 h 46"/>
                <a:gd name="T24" fmla="*/ 40 w 40"/>
                <a:gd name="T25" fmla="*/ 46 h 46"/>
                <a:gd name="T26" fmla="*/ 26 w 40"/>
                <a:gd name="T27" fmla="*/ 46 h 46"/>
                <a:gd name="T28" fmla="*/ 26 w 40"/>
                <a:gd name="T29" fmla="*/ 1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46">
                  <a:moveTo>
                    <a:pt x="26" y="18"/>
                  </a:moveTo>
                  <a:cubicBezTo>
                    <a:pt x="26" y="12"/>
                    <a:pt x="24" y="11"/>
                    <a:pt x="21" y="11"/>
                  </a:cubicBezTo>
                  <a:cubicBezTo>
                    <a:pt x="16" y="11"/>
                    <a:pt x="15" y="15"/>
                    <a:pt x="15" y="21"/>
                  </a:cubicBezTo>
                  <a:cubicBezTo>
                    <a:pt x="15" y="46"/>
                    <a:pt x="15" y="46"/>
                    <a:pt x="15" y="46"/>
                  </a:cubicBezTo>
                  <a:cubicBezTo>
                    <a:pt x="1" y="46"/>
                    <a:pt x="1" y="46"/>
                    <a:pt x="1" y="46"/>
                  </a:cubicBezTo>
                  <a:cubicBezTo>
                    <a:pt x="1" y="10"/>
                    <a:pt x="1" y="10"/>
                    <a:pt x="1" y="10"/>
                  </a:cubicBezTo>
                  <a:cubicBezTo>
                    <a:pt x="1" y="6"/>
                    <a:pt x="1" y="3"/>
                    <a:pt x="0" y="1"/>
                  </a:cubicBezTo>
                  <a:cubicBezTo>
                    <a:pt x="13" y="1"/>
                    <a:pt x="13" y="1"/>
                    <a:pt x="13" y="1"/>
                  </a:cubicBezTo>
                  <a:cubicBezTo>
                    <a:pt x="13" y="3"/>
                    <a:pt x="13" y="5"/>
                    <a:pt x="13" y="8"/>
                  </a:cubicBezTo>
                  <a:cubicBezTo>
                    <a:pt x="14" y="8"/>
                    <a:pt x="14" y="8"/>
                    <a:pt x="14" y="8"/>
                  </a:cubicBezTo>
                  <a:cubicBezTo>
                    <a:pt x="16" y="3"/>
                    <a:pt x="19" y="0"/>
                    <a:pt x="27" y="0"/>
                  </a:cubicBezTo>
                  <a:cubicBezTo>
                    <a:pt x="37" y="0"/>
                    <a:pt x="40" y="7"/>
                    <a:pt x="40" y="16"/>
                  </a:cubicBezTo>
                  <a:cubicBezTo>
                    <a:pt x="40" y="46"/>
                    <a:pt x="40" y="46"/>
                    <a:pt x="40" y="46"/>
                  </a:cubicBezTo>
                  <a:cubicBezTo>
                    <a:pt x="26" y="46"/>
                    <a:pt x="26" y="46"/>
                    <a:pt x="26" y="46"/>
                  </a:cubicBezTo>
                  <a:lnTo>
                    <a:pt x="26"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66">
              <a:extLst>
                <a:ext uri="{FF2B5EF4-FFF2-40B4-BE49-F238E27FC236}">
                  <a16:creationId xmlns="" xmlns:a16="http://schemas.microsoft.com/office/drawing/2014/main" id="{D1C2099A-E4AE-43B0-88CD-9DC8B15539A6}"/>
                </a:ext>
              </a:extLst>
            </p:cNvPr>
            <p:cNvSpPr>
              <a:spLocks/>
            </p:cNvSpPr>
            <p:nvPr/>
          </p:nvSpPr>
          <p:spPr bwMode="auto">
            <a:xfrm>
              <a:off x="1663" y="1548"/>
              <a:ext cx="83" cy="161"/>
            </a:xfrm>
            <a:custGeom>
              <a:avLst/>
              <a:gdLst>
                <a:gd name="T0" fmla="*/ 0 w 31"/>
                <a:gd name="T1" fmla="*/ 14 h 60"/>
                <a:gd name="T2" fmla="*/ 8 w 31"/>
                <a:gd name="T3" fmla="*/ 14 h 60"/>
                <a:gd name="T4" fmla="*/ 8 w 31"/>
                <a:gd name="T5" fmla="*/ 4 h 60"/>
                <a:gd name="T6" fmla="*/ 22 w 31"/>
                <a:gd name="T7" fmla="*/ 0 h 60"/>
                <a:gd name="T8" fmla="*/ 22 w 31"/>
                <a:gd name="T9" fmla="*/ 14 h 60"/>
                <a:gd name="T10" fmla="*/ 31 w 31"/>
                <a:gd name="T11" fmla="*/ 14 h 60"/>
                <a:gd name="T12" fmla="*/ 31 w 31"/>
                <a:gd name="T13" fmla="*/ 23 h 60"/>
                <a:gd name="T14" fmla="*/ 22 w 31"/>
                <a:gd name="T15" fmla="*/ 23 h 60"/>
                <a:gd name="T16" fmla="*/ 22 w 31"/>
                <a:gd name="T17" fmla="*/ 44 h 60"/>
                <a:gd name="T18" fmla="*/ 26 w 31"/>
                <a:gd name="T19" fmla="*/ 50 h 60"/>
                <a:gd name="T20" fmla="*/ 31 w 31"/>
                <a:gd name="T21" fmla="*/ 49 h 60"/>
                <a:gd name="T22" fmla="*/ 31 w 31"/>
                <a:gd name="T23" fmla="*/ 59 h 60"/>
                <a:gd name="T24" fmla="*/ 21 w 31"/>
                <a:gd name="T25" fmla="*/ 60 h 60"/>
                <a:gd name="T26" fmla="*/ 8 w 31"/>
                <a:gd name="T27" fmla="*/ 47 h 60"/>
                <a:gd name="T28" fmla="*/ 8 w 31"/>
                <a:gd name="T29" fmla="*/ 23 h 60"/>
                <a:gd name="T30" fmla="*/ 0 w 31"/>
                <a:gd name="T31" fmla="*/ 23 h 60"/>
                <a:gd name="T32" fmla="*/ 0 w 31"/>
                <a:gd name="T33"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60">
                  <a:moveTo>
                    <a:pt x="0" y="14"/>
                  </a:moveTo>
                  <a:cubicBezTo>
                    <a:pt x="8" y="14"/>
                    <a:pt x="8" y="14"/>
                    <a:pt x="8" y="14"/>
                  </a:cubicBezTo>
                  <a:cubicBezTo>
                    <a:pt x="8" y="4"/>
                    <a:pt x="8" y="4"/>
                    <a:pt x="8" y="4"/>
                  </a:cubicBezTo>
                  <a:cubicBezTo>
                    <a:pt x="22" y="0"/>
                    <a:pt x="22" y="0"/>
                    <a:pt x="22" y="0"/>
                  </a:cubicBezTo>
                  <a:cubicBezTo>
                    <a:pt x="22" y="14"/>
                    <a:pt x="22" y="14"/>
                    <a:pt x="22" y="14"/>
                  </a:cubicBezTo>
                  <a:cubicBezTo>
                    <a:pt x="31" y="14"/>
                    <a:pt x="31" y="14"/>
                    <a:pt x="31" y="14"/>
                  </a:cubicBezTo>
                  <a:cubicBezTo>
                    <a:pt x="31" y="23"/>
                    <a:pt x="31" y="23"/>
                    <a:pt x="31" y="23"/>
                  </a:cubicBezTo>
                  <a:cubicBezTo>
                    <a:pt x="22" y="23"/>
                    <a:pt x="22" y="23"/>
                    <a:pt x="22" y="23"/>
                  </a:cubicBezTo>
                  <a:cubicBezTo>
                    <a:pt x="22" y="44"/>
                    <a:pt x="22" y="44"/>
                    <a:pt x="22" y="44"/>
                  </a:cubicBezTo>
                  <a:cubicBezTo>
                    <a:pt x="22" y="49"/>
                    <a:pt x="24" y="50"/>
                    <a:pt x="26" y="50"/>
                  </a:cubicBezTo>
                  <a:cubicBezTo>
                    <a:pt x="28" y="50"/>
                    <a:pt x="29" y="50"/>
                    <a:pt x="31" y="49"/>
                  </a:cubicBezTo>
                  <a:cubicBezTo>
                    <a:pt x="31" y="59"/>
                    <a:pt x="31" y="59"/>
                    <a:pt x="31" y="59"/>
                  </a:cubicBezTo>
                  <a:cubicBezTo>
                    <a:pt x="29" y="59"/>
                    <a:pt x="26" y="60"/>
                    <a:pt x="21" y="60"/>
                  </a:cubicBezTo>
                  <a:cubicBezTo>
                    <a:pt x="14" y="60"/>
                    <a:pt x="8" y="57"/>
                    <a:pt x="8" y="47"/>
                  </a:cubicBezTo>
                  <a:cubicBezTo>
                    <a:pt x="8" y="23"/>
                    <a:pt x="8" y="23"/>
                    <a:pt x="8" y="23"/>
                  </a:cubicBezTo>
                  <a:cubicBezTo>
                    <a:pt x="0" y="23"/>
                    <a:pt x="0" y="23"/>
                    <a:pt x="0" y="23"/>
                  </a:cubicBez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67">
              <a:extLst>
                <a:ext uri="{FF2B5EF4-FFF2-40B4-BE49-F238E27FC236}">
                  <a16:creationId xmlns="" xmlns:a16="http://schemas.microsoft.com/office/drawing/2014/main" id="{17730FF4-A1AD-42D9-8E02-DD6B1BDC723F}"/>
                </a:ext>
              </a:extLst>
            </p:cNvPr>
            <p:cNvSpPr>
              <a:spLocks noEditPoints="1"/>
            </p:cNvSpPr>
            <p:nvPr/>
          </p:nvSpPr>
          <p:spPr bwMode="auto">
            <a:xfrm>
              <a:off x="1762" y="1583"/>
              <a:ext cx="107" cy="126"/>
            </a:xfrm>
            <a:custGeom>
              <a:avLst/>
              <a:gdLst>
                <a:gd name="T0" fmla="*/ 40 w 40"/>
                <a:gd name="T1" fmla="*/ 27 h 47"/>
                <a:gd name="T2" fmla="*/ 13 w 40"/>
                <a:gd name="T3" fmla="*/ 27 h 47"/>
                <a:gd name="T4" fmla="*/ 24 w 40"/>
                <a:gd name="T5" fmla="*/ 38 h 47"/>
                <a:gd name="T6" fmla="*/ 37 w 40"/>
                <a:gd name="T7" fmla="*/ 34 h 47"/>
                <a:gd name="T8" fmla="*/ 38 w 40"/>
                <a:gd name="T9" fmla="*/ 45 h 47"/>
                <a:gd name="T10" fmla="*/ 23 w 40"/>
                <a:gd name="T11" fmla="*/ 47 h 47"/>
                <a:gd name="T12" fmla="*/ 0 w 40"/>
                <a:gd name="T13" fmla="*/ 23 h 47"/>
                <a:gd name="T14" fmla="*/ 20 w 40"/>
                <a:gd name="T15" fmla="*/ 0 h 47"/>
                <a:gd name="T16" fmla="*/ 40 w 40"/>
                <a:gd name="T17" fmla="*/ 24 h 47"/>
                <a:gd name="T18" fmla="*/ 40 w 40"/>
                <a:gd name="T19" fmla="*/ 27 h 47"/>
                <a:gd name="T20" fmla="*/ 27 w 40"/>
                <a:gd name="T21" fmla="*/ 20 h 47"/>
                <a:gd name="T22" fmla="*/ 20 w 40"/>
                <a:gd name="T23" fmla="*/ 8 h 47"/>
                <a:gd name="T24" fmla="*/ 13 w 40"/>
                <a:gd name="T25" fmla="*/ 20 h 47"/>
                <a:gd name="T26" fmla="*/ 27 w 40"/>
                <a:gd name="T2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47">
                  <a:moveTo>
                    <a:pt x="40" y="27"/>
                  </a:moveTo>
                  <a:cubicBezTo>
                    <a:pt x="13" y="27"/>
                    <a:pt x="13" y="27"/>
                    <a:pt x="13" y="27"/>
                  </a:cubicBezTo>
                  <a:cubicBezTo>
                    <a:pt x="13" y="33"/>
                    <a:pt x="17" y="38"/>
                    <a:pt x="24" y="38"/>
                  </a:cubicBezTo>
                  <a:cubicBezTo>
                    <a:pt x="29" y="38"/>
                    <a:pt x="34" y="36"/>
                    <a:pt x="37" y="34"/>
                  </a:cubicBezTo>
                  <a:cubicBezTo>
                    <a:pt x="38" y="45"/>
                    <a:pt x="38" y="45"/>
                    <a:pt x="38" y="45"/>
                  </a:cubicBezTo>
                  <a:cubicBezTo>
                    <a:pt x="33" y="46"/>
                    <a:pt x="28" y="47"/>
                    <a:pt x="23" y="47"/>
                  </a:cubicBezTo>
                  <a:cubicBezTo>
                    <a:pt x="7" y="47"/>
                    <a:pt x="0" y="37"/>
                    <a:pt x="0" y="23"/>
                  </a:cubicBezTo>
                  <a:cubicBezTo>
                    <a:pt x="0" y="11"/>
                    <a:pt x="7" y="0"/>
                    <a:pt x="20" y="0"/>
                  </a:cubicBezTo>
                  <a:cubicBezTo>
                    <a:pt x="24" y="0"/>
                    <a:pt x="40" y="0"/>
                    <a:pt x="40" y="24"/>
                  </a:cubicBezTo>
                  <a:lnTo>
                    <a:pt x="40" y="27"/>
                  </a:lnTo>
                  <a:close/>
                  <a:moveTo>
                    <a:pt x="27" y="20"/>
                  </a:moveTo>
                  <a:cubicBezTo>
                    <a:pt x="27" y="14"/>
                    <a:pt x="26" y="8"/>
                    <a:pt x="20" y="8"/>
                  </a:cubicBezTo>
                  <a:cubicBezTo>
                    <a:pt x="13" y="8"/>
                    <a:pt x="13" y="17"/>
                    <a:pt x="13" y="20"/>
                  </a:cubicBezTo>
                  <a:lnTo>
                    <a:pt x="27"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68">
              <a:extLst>
                <a:ext uri="{FF2B5EF4-FFF2-40B4-BE49-F238E27FC236}">
                  <a16:creationId xmlns="" xmlns:a16="http://schemas.microsoft.com/office/drawing/2014/main" id="{BE79635E-D5AF-493D-AC6C-69052BC2C153}"/>
                </a:ext>
              </a:extLst>
            </p:cNvPr>
            <p:cNvSpPr>
              <a:spLocks/>
            </p:cNvSpPr>
            <p:nvPr/>
          </p:nvSpPr>
          <p:spPr bwMode="auto">
            <a:xfrm>
              <a:off x="1891" y="1583"/>
              <a:ext cx="74" cy="124"/>
            </a:xfrm>
            <a:custGeom>
              <a:avLst/>
              <a:gdLst>
                <a:gd name="T0" fmla="*/ 0 w 28"/>
                <a:gd name="T1" fmla="*/ 10 h 46"/>
                <a:gd name="T2" fmla="*/ 0 w 28"/>
                <a:gd name="T3" fmla="*/ 1 h 46"/>
                <a:gd name="T4" fmla="*/ 13 w 28"/>
                <a:gd name="T5" fmla="*/ 1 h 46"/>
                <a:gd name="T6" fmla="*/ 13 w 28"/>
                <a:gd name="T7" fmla="*/ 9 h 46"/>
                <a:gd name="T8" fmla="*/ 13 w 28"/>
                <a:gd name="T9" fmla="*/ 9 h 46"/>
                <a:gd name="T10" fmla="*/ 26 w 28"/>
                <a:gd name="T11" fmla="*/ 0 h 46"/>
                <a:gd name="T12" fmla="*/ 28 w 28"/>
                <a:gd name="T13" fmla="*/ 0 h 46"/>
                <a:gd name="T14" fmla="*/ 28 w 28"/>
                <a:gd name="T15" fmla="*/ 13 h 46"/>
                <a:gd name="T16" fmla="*/ 23 w 28"/>
                <a:gd name="T17" fmla="*/ 12 h 46"/>
                <a:gd name="T18" fmla="*/ 14 w 28"/>
                <a:gd name="T19" fmla="*/ 26 h 46"/>
                <a:gd name="T20" fmla="*/ 14 w 28"/>
                <a:gd name="T21" fmla="*/ 46 h 46"/>
                <a:gd name="T22" fmla="*/ 0 w 28"/>
                <a:gd name="T23" fmla="*/ 46 h 46"/>
                <a:gd name="T24" fmla="*/ 0 w 28"/>
                <a:gd name="T25"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46">
                  <a:moveTo>
                    <a:pt x="0" y="10"/>
                  </a:moveTo>
                  <a:cubicBezTo>
                    <a:pt x="0" y="6"/>
                    <a:pt x="0" y="3"/>
                    <a:pt x="0" y="1"/>
                  </a:cubicBezTo>
                  <a:cubicBezTo>
                    <a:pt x="13" y="1"/>
                    <a:pt x="13" y="1"/>
                    <a:pt x="13" y="1"/>
                  </a:cubicBezTo>
                  <a:cubicBezTo>
                    <a:pt x="13" y="3"/>
                    <a:pt x="13" y="6"/>
                    <a:pt x="13" y="9"/>
                  </a:cubicBezTo>
                  <a:cubicBezTo>
                    <a:pt x="13" y="9"/>
                    <a:pt x="13" y="9"/>
                    <a:pt x="13" y="9"/>
                  </a:cubicBezTo>
                  <a:cubicBezTo>
                    <a:pt x="16" y="4"/>
                    <a:pt x="18" y="0"/>
                    <a:pt x="26" y="0"/>
                  </a:cubicBezTo>
                  <a:cubicBezTo>
                    <a:pt x="28" y="0"/>
                    <a:pt x="28" y="0"/>
                    <a:pt x="28" y="0"/>
                  </a:cubicBezTo>
                  <a:cubicBezTo>
                    <a:pt x="28" y="13"/>
                    <a:pt x="28" y="13"/>
                    <a:pt x="28" y="13"/>
                  </a:cubicBezTo>
                  <a:cubicBezTo>
                    <a:pt x="26" y="12"/>
                    <a:pt x="25" y="12"/>
                    <a:pt x="23" y="12"/>
                  </a:cubicBezTo>
                  <a:cubicBezTo>
                    <a:pt x="15" y="12"/>
                    <a:pt x="14" y="19"/>
                    <a:pt x="14" y="26"/>
                  </a:cubicBezTo>
                  <a:cubicBezTo>
                    <a:pt x="14" y="46"/>
                    <a:pt x="14" y="46"/>
                    <a:pt x="14" y="46"/>
                  </a:cubicBezTo>
                  <a:cubicBezTo>
                    <a:pt x="0" y="46"/>
                    <a:pt x="0" y="46"/>
                    <a:pt x="0" y="46"/>
                  </a:cubicBezTo>
                  <a:lnTo>
                    <a:pt x="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69">
              <a:extLst>
                <a:ext uri="{FF2B5EF4-FFF2-40B4-BE49-F238E27FC236}">
                  <a16:creationId xmlns="" xmlns:a16="http://schemas.microsoft.com/office/drawing/2014/main" id="{6585A373-F910-40FE-B5B1-EAA9700B2D27}"/>
                </a:ext>
              </a:extLst>
            </p:cNvPr>
            <p:cNvSpPr>
              <a:spLocks/>
            </p:cNvSpPr>
            <p:nvPr/>
          </p:nvSpPr>
          <p:spPr bwMode="auto">
            <a:xfrm>
              <a:off x="2032" y="1527"/>
              <a:ext cx="86" cy="180"/>
            </a:xfrm>
            <a:custGeom>
              <a:avLst/>
              <a:gdLst>
                <a:gd name="T0" fmla="*/ 0 w 32"/>
                <a:gd name="T1" fmla="*/ 22 h 67"/>
                <a:gd name="T2" fmla="*/ 8 w 32"/>
                <a:gd name="T3" fmla="*/ 22 h 67"/>
                <a:gd name="T4" fmla="*/ 8 w 32"/>
                <a:gd name="T5" fmla="*/ 14 h 67"/>
                <a:gd name="T6" fmla="*/ 23 w 32"/>
                <a:gd name="T7" fmla="*/ 0 h 67"/>
                <a:gd name="T8" fmla="*/ 32 w 32"/>
                <a:gd name="T9" fmla="*/ 1 h 67"/>
                <a:gd name="T10" fmla="*/ 31 w 32"/>
                <a:gd name="T11" fmla="*/ 11 h 67"/>
                <a:gd name="T12" fmla="*/ 28 w 32"/>
                <a:gd name="T13" fmla="*/ 10 h 67"/>
                <a:gd name="T14" fmla="*/ 22 w 32"/>
                <a:gd name="T15" fmla="*/ 17 h 67"/>
                <a:gd name="T16" fmla="*/ 22 w 32"/>
                <a:gd name="T17" fmla="*/ 22 h 67"/>
                <a:gd name="T18" fmla="*/ 31 w 32"/>
                <a:gd name="T19" fmla="*/ 22 h 67"/>
                <a:gd name="T20" fmla="*/ 31 w 32"/>
                <a:gd name="T21" fmla="*/ 31 h 67"/>
                <a:gd name="T22" fmla="*/ 22 w 32"/>
                <a:gd name="T23" fmla="*/ 31 h 67"/>
                <a:gd name="T24" fmla="*/ 22 w 32"/>
                <a:gd name="T25" fmla="*/ 67 h 67"/>
                <a:gd name="T26" fmla="*/ 8 w 32"/>
                <a:gd name="T27" fmla="*/ 67 h 67"/>
                <a:gd name="T28" fmla="*/ 8 w 32"/>
                <a:gd name="T29" fmla="*/ 31 h 67"/>
                <a:gd name="T30" fmla="*/ 0 w 32"/>
                <a:gd name="T31" fmla="*/ 31 h 67"/>
                <a:gd name="T32" fmla="*/ 0 w 32"/>
                <a:gd name="T33" fmla="*/ 2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7">
                  <a:moveTo>
                    <a:pt x="0" y="22"/>
                  </a:moveTo>
                  <a:cubicBezTo>
                    <a:pt x="8" y="22"/>
                    <a:pt x="8" y="22"/>
                    <a:pt x="8" y="22"/>
                  </a:cubicBezTo>
                  <a:cubicBezTo>
                    <a:pt x="8" y="14"/>
                    <a:pt x="8" y="14"/>
                    <a:pt x="8" y="14"/>
                  </a:cubicBezTo>
                  <a:cubicBezTo>
                    <a:pt x="8" y="7"/>
                    <a:pt x="11" y="0"/>
                    <a:pt x="23" y="0"/>
                  </a:cubicBezTo>
                  <a:cubicBezTo>
                    <a:pt x="28" y="0"/>
                    <a:pt x="30" y="1"/>
                    <a:pt x="32" y="1"/>
                  </a:cubicBezTo>
                  <a:cubicBezTo>
                    <a:pt x="31" y="11"/>
                    <a:pt x="31" y="11"/>
                    <a:pt x="31" y="11"/>
                  </a:cubicBezTo>
                  <a:cubicBezTo>
                    <a:pt x="30" y="11"/>
                    <a:pt x="29" y="10"/>
                    <a:pt x="28" y="10"/>
                  </a:cubicBezTo>
                  <a:cubicBezTo>
                    <a:pt x="24" y="10"/>
                    <a:pt x="22" y="12"/>
                    <a:pt x="22" y="17"/>
                  </a:cubicBezTo>
                  <a:cubicBezTo>
                    <a:pt x="22" y="22"/>
                    <a:pt x="22" y="22"/>
                    <a:pt x="22" y="22"/>
                  </a:cubicBezTo>
                  <a:cubicBezTo>
                    <a:pt x="31" y="22"/>
                    <a:pt x="31" y="22"/>
                    <a:pt x="31" y="22"/>
                  </a:cubicBezTo>
                  <a:cubicBezTo>
                    <a:pt x="31" y="31"/>
                    <a:pt x="31" y="31"/>
                    <a:pt x="31" y="31"/>
                  </a:cubicBezTo>
                  <a:cubicBezTo>
                    <a:pt x="22" y="31"/>
                    <a:pt x="22" y="31"/>
                    <a:pt x="22" y="31"/>
                  </a:cubicBezTo>
                  <a:cubicBezTo>
                    <a:pt x="22" y="67"/>
                    <a:pt x="22" y="67"/>
                    <a:pt x="22" y="67"/>
                  </a:cubicBezTo>
                  <a:cubicBezTo>
                    <a:pt x="8" y="67"/>
                    <a:pt x="8" y="67"/>
                    <a:pt x="8" y="67"/>
                  </a:cubicBezTo>
                  <a:cubicBezTo>
                    <a:pt x="8" y="31"/>
                    <a:pt x="8" y="31"/>
                    <a:pt x="8" y="31"/>
                  </a:cubicBezTo>
                  <a:cubicBezTo>
                    <a:pt x="0" y="31"/>
                    <a:pt x="0" y="31"/>
                    <a:pt x="0" y="31"/>
                  </a:cubicBez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70">
              <a:extLst>
                <a:ext uri="{FF2B5EF4-FFF2-40B4-BE49-F238E27FC236}">
                  <a16:creationId xmlns="" xmlns:a16="http://schemas.microsoft.com/office/drawing/2014/main" id="{00F55FE1-DFDF-42F4-A79A-2656461655FF}"/>
                </a:ext>
              </a:extLst>
            </p:cNvPr>
            <p:cNvSpPr>
              <a:spLocks noEditPoints="1"/>
            </p:cNvSpPr>
            <p:nvPr/>
          </p:nvSpPr>
          <p:spPr bwMode="auto">
            <a:xfrm>
              <a:off x="2129" y="1583"/>
              <a:ext cx="114" cy="126"/>
            </a:xfrm>
            <a:custGeom>
              <a:avLst/>
              <a:gdLst>
                <a:gd name="T0" fmla="*/ 21 w 43"/>
                <a:gd name="T1" fmla="*/ 0 h 47"/>
                <a:gd name="T2" fmla="*/ 43 w 43"/>
                <a:gd name="T3" fmla="*/ 23 h 47"/>
                <a:gd name="T4" fmla="*/ 21 w 43"/>
                <a:gd name="T5" fmla="*/ 47 h 47"/>
                <a:gd name="T6" fmla="*/ 0 w 43"/>
                <a:gd name="T7" fmla="*/ 23 h 47"/>
                <a:gd name="T8" fmla="*/ 21 w 43"/>
                <a:gd name="T9" fmla="*/ 0 h 47"/>
                <a:gd name="T10" fmla="*/ 21 w 43"/>
                <a:gd name="T11" fmla="*/ 38 h 47"/>
                <a:gd name="T12" fmla="*/ 29 w 43"/>
                <a:gd name="T13" fmla="*/ 23 h 47"/>
                <a:gd name="T14" fmla="*/ 21 w 43"/>
                <a:gd name="T15" fmla="*/ 9 h 47"/>
                <a:gd name="T16" fmla="*/ 14 w 43"/>
                <a:gd name="T17" fmla="*/ 23 h 47"/>
                <a:gd name="T18" fmla="*/ 21 w 43"/>
                <a:gd name="T19"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7">
                  <a:moveTo>
                    <a:pt x="21" y="0"/>
                  </a:moveTo>
                  <a:cubicBezTo>
                    <a:pt x="35" y="0"/>
                    <a:pt x="43" y="10"/>
                    <a:pt x="43" y="23"/>
                  </a:cubicBezTo>
                  <a:cubicBezTo>
                    <a:pt x="43" y="37"/>
                    <a:pt x="35" y="47"/>
                    <a:pt x="21" y="47"/>
                  </a:cubicBezTo>
                  <a:cubicBezTo>
                    <a:pt x="7" y="47"/>
                    <a:pt x="0" y="37"/>
                    <a:pt x="0" y="23"/>
                  </a:cubicBezTo>
                  <a:cubicBezTo>
                    <a:pt x="0" y="10"/>
                    <a:pt x="7" y="0"/>
                    <a:pt x="21" y="0"/>
                  </a:cubicBezTo>
                  <a:close/>
                  <a:moveTo>
                    <a:pt x="21" y="38"/>
                  </a:moveTo>
                  <a:cubicBezTo>
                    <a:pt x="26" y="38"/>
                    <a:pt x="29" y="32"/>
                    <a:pt x="29" y="23"/>
                  </a:cubicBezTo>
                  <a:cubicBezTo>
                    <a:pt x="29" y="14"/>
                    <a:pt x="26" y="9"/>
                    <a:pt x="21" y="9"/>
                  </a:cubicBezTo>
                  <a:cubicBezTo>
                    <a:pt x="17" y="9"/>
                    <a:pt x="14" y="14"/>
                    <a:pt x="14" y="23"/>
                  </a:cubicBezTo>
                  <a:cubicBezTo>
                    <a:pt x="14" y="32"/>
                    <a:pt x="17" y="38"/>
                    <a:pt x="21" y="3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171">
              <a:extLst>
                <a:ext uri="{FF2B5EF4-FFF2-40B4-BE49-F238E27FC236}">
                  <a16:creationId xmlns="" xmlns:a16="http://schemas.microsoft.com/office/drawing/2014/main" id="{19B5F8DD-A617-4909-871C-9C797C3E043C}"/>
                </a:ext>
              </a:extLst>
            </p:cNvPr>
            <p:cNvSpPr>
              <a:spLocks/>
            </p:cNvSpPr>
            <p:nvPr/>
          </p:nvSpPr>
          <p:spPr bwMode="auto">
            <a:xfrm>
              <a:off x="2265" y="1583"/>
              <a:ext cx="75" cy="124"/>
            </a:xfrm>
            <a:custGeom>
              <a:avLst/>
              <a:gdLst>
                <a:gd name="T0" fmla="*/ 1 w 28"/>
                <a:gd name="T1" fmla="*/ 10 h 46"/>
                <a:gd name="T2" fmla="*/ 0 w 28"/>
                <a:gd name="T3" fmla="*/ 1 h 46"/>
                <a:gd name="T4" fmla="*/ 13 w 28"/>
                <a:gd name="T5" fmla="*/ 1 h 46"/>
                <a:gd name="T6" fmla="*/ 13 w 28"/>
                <a:gd name="T7" fmla="*/ 9 h 46"/>
                <a:gd name="T8" fmla="*/ 13 w 28"/>
                <a:gd name="T9" fmla="*/ 9 h 46"/>
                <a:gd name="T10" fmla="*/ 26 w 28"/>
                <a:gd name="T11" fmla="*/ 0 h 46"/>
                <a:gd name="T12" fmla="*/ 28 w 28"/>
                <a:gd name="T13" fmla="*/ 0 h 46"/>
                <a:gd name="T14" fmla="*/ 28 w 28"/>
                <a:gd name="T15" fmla="*/ 13 h 46"/>
                <a:gd name="T16" fmla="*/ 23 w 28"/>
                <a:gd name="T17" fmla="*/ 12 h 46"/>
                <a:gd name="T18" fmla="*/ 14 w 28"/>
                <a:gd name="T19" fmla="*/ 26 h 46"/>
                <a:gd name="T20" fmla="*/ 14 w 28"/>
                <a:gd name="T21" fmla="*/ 46 h 46"/>
                <a:gd name="T22" fmla="*/ 1 w 28"/>
                <a:gd name="T23" fmla="*/ 46 h 46"/>
                <a:gd name="T24" fmla="*/ 1 w 28"/>
                <a:gd name="T25"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46">
                  <a:moveTo>
                    <a:pt x="1" y="10"/>
                  </a:moveTo>
                  <a:cubicBezTo>
                    <a:pt x="1" y="6"/>
                    <a:pt x="0" y="3"/>
                    <a:pt x="0" y="1"/>
                  </a:cubicBezTo>
                  <a:cubicBezTo>
                    <a:pt x="13" y="1"/>
                    <a:pt x="13" y="1"/>
                    <a:pt x="13" y="1"/>
                  </a:cubicBezTo>
                  <a:cubicBezTo>
                    <a:pt x="13" y="3"/>
                    <a:pt x="13" y="6"/>
                    <a:pt x="13" y="9"/>
                  </a:cubicBezTo>
                  <a:cubicBezTo>
                    <a:pt x="13" y="9"/>
                    <a:pt x="13" y="9"/>
                    <a:pt x="13" y="9"/>
                  </a:cubicBezTo>
                  <a:cubicBezTo>
                    <a:pt x="16" y="4"/>
                    <a:pt x="18" y="0"/>
                    <a:pt x="26" y="0"/>
                  </a:cubicBezTo>
                  <a:cubicBezTo>
                    <a:pt x="28" y="0"/>
                    <a:pt x="28" y="0"/>
                    <a:pt x="28" y="0"/>
                  </a:cubicBezTo>
                  <a:cubicBezTo>
                    <a:pt x="28" y="13"/>
                    <a:pt x="28" y="13"/>
                    <a:pt x="28" y="13"/>
                  </a:cubicBezTo>
                  <a:cubicBezTo>
                    <a:pt x="27" y="12"/>
                    <a:pt x="25" y="12"/>
                    <a:pt x="23" y="12"/>
                  </a:cubicBezTo>
                  <a:cubicBezTo>
                    <a:pt x="15" y="12"/>
                    <a:pt x="14" y="19"/>
                    <a:pt x="14" y="26"/>
                  </a:cubicBezTo>
                  <a:cubicBezTo>
                    <a:pt x="14" y="46"/>
                    <a:pt x="14" y="46"/>
                    <a:pt x="14" y="46"/>
                  </a:cubicBezTo>
                  <a:cubicBezTo>
                    <a:pt x="1" y="46"/>
                    <a:pt x="1" y="46"/>
                    <a:pt x="1" y="46"/>
                  </a:cubicBezTo>
                  <a:lnTo>
                    <a:pt x="1"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72">
              <a:extLst>
                <a:ext uri="{FF2B5EF4-FFF2-40B4-BE49-F238E27FC236}">
                  <a16:creationId xmlns="" xmlns:a16="http://schemas.microsoft.com/office/drawing/2014/main" id="{650DEB4E-04E7-47C0-BB03-B57AFAE65AA5}"/>
                </a:ext>
              </a:extLst>
            </p:cNvPr>
            <p:cNvSpPr>
              <a:spLocks/>
            </p:cNvSpPr>
            <p:nvPr/>
          </p:nvSpPr>
          <p:spPr bwMode="auto">
            <a:xfrm>
              <a:off x="1284" y="1760"/>
              <a:ext cx="118" cy="167"/>
            </a:xfrm>
            <a:custGeom>
              <a:avLst/>
              <a:gdLst>
                <a:gd name="T0" fmla="*/ 77 w 118"/>
                <a:gd name="T1" fmla="*/ 97 h 167"/>
                <a:gd name="T2" fmla="*/ 37 w 118"/>
                <a:gd name="T3" fmla="*/ 97 h 167"/>
                <a:gd name="T4" fmla="*/ 37 w 118"/>
                <a:gd name="T5" fmla="*/ 167 h 167"/>
                <a:gd name="T6" fmla="*/ 0 w 118"/>
                <a:gd name="T7" fmla="*/ 167 h 167"/>
                <a:gd name="T8" fmla="*/ 0 w 118"/>
                <a:gd name="T9" fmla="*/ 0 h 167"/>
                <a:gd name="T10" fmla="*/ 37 w 118"/>
                <a:gd name="T11" fmla="*/ 0 h 167"/>
                <a:gd name="T12" fmla="*/ 37 w 118"/>
                <a:gd name="T13" fmla="*/ 68 h 167"/>
                <a:gd name="T14" fmla="*/ 77 w 118"/>
                <a:gd name="T15" fmla="*/ 68 h 167"/>
                <a:gd name="T16" fmla="*/ 77 w 118"/>
                <a:gd name="T17" fmla="*/ 0 h 167"/>
                <a:gd name="T18" fmla="*/ 118 w 118"/>
                <a:gd name="T19" fmla="*/ 0 h 167"/>
                <a:gd name="T20" fmla="*/ 118 w 118"/>
                <a:gd name="T21" fmla="*/ 167 h 167"/>
                <a:gd name="T22" fmla="*/ 77 w 118"/>
                <a:gd name="T23" fmla="*/ 167 h 167"/>
                <a:gd name="T24" fmla="*/ 77 w 118"/>
                <a:gd name="T25" fmla="*/ 9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67">
                  <a:moveTo>
                    <a:pt x="77" y="97"/>
                  </a:moveTo>
                  <a:lnTo>
                    <a:pt x="37" y="97"/>
                  </a:lnTo>
                  <a:lnTo>
                    <a:pt x="37" y="167"/>
                  </a:lnTo>
                  <a:lnTo>
                    <a:pt x="0" y="167"/>
                  </a:lnTo>
                  <a:lnTo>
                    <a:pt x="0" y="0"/>
                  </a:lnTo>
                  <a:lnTo>
                    <a:pt x="37" y="0"/>
                  </a:lnTo>
                  <a:lnTo>
                    <a:pt x="37" y="68"/>
                  </a:lnTo>
                  <a:lnTo>
                    <a:pt x="77" y="68"/>
                  </a:lnTo>
                  <a:lnTo>
                    <a:pt x="77" y="0"/>
                  </a:lnTo>
                  <a:lnTo>
                    <a:pt x="118" y="0"/>
                  </a:lnTo>
                  <a:lnTo>
                    <a:pt x="118" y="167"/>
                  </a:lnTo>
                  <a:lnTo>
                    <a:pt x="77" y="167"/>
                  </a:lnTo>
                  <a:lnTo>
                    <a:pt x="77" y="9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73">
              <a:extLst>
                <a:ext uri="{FF2B5EF4-FFF2-40B4-BE49-F238E27FC236}">
                  <a16:creationId xmlns="" xmlns:a16="http://schemas.microsoft.com/office/drawing/2014/main" id="{93CB656E-FF1C-42B4-85EF-3F2CE6EEE7A3}"/>
                </a:ext>
              </a:extLst>
            </p:cNvPr>
            <p:cNvSpPr>
              <a:spLocks noEditPoints="1"/>
            </p:cNvSpPr>
            <p:nvPr/>
          </p:nvSpPr>
          <p:spPr bwMode="auto">
            <a:xfrm>
              <a:off x="1426" y="1801"/>
              <a:ext cx="107" cy="126"/>
            </a:xfrm>
            <a:custGeom>
              <a:avLst/>
              <a:gdLst>
                <a:gd name="T0" fmla="*/ 40 w 40"/>
                <a:gd name="T1" fmla="*/ 27 h 47"/>
                <a:gd name="T2" fmla="*/ 13 w 40"/>
                <a:gd name="T3" fmla="*/ 27 h 47"/>
                <a:gd name="T4" fmla="*/ 25 w 40"/>
                <a:gd name="T5" fmla="*/ 38 h 47"/>
                <a:gd name="T6" fmla="*/ 38 w 40"/>
                <a:gd name="T7" fmla="*/ 34 h 47"/>
                <a:gd name="T8" fmla="*/ 38 w 40"/>
                <a:gd name="T9" fmla="*/ 45 h 47"/>
                <a:gd name="T10" fmla="*/ 23 w 40"/>
                <a:gd name="T11" fmla="*/ 47 h 47"/>
                <a:gd name="T12" fmla="*/ 0 w 40"/>
                <a:gd name="T13" fmla="*/ 24 h 47"/>
                <a:gd name="T14" fmla="*/ 21 w 40"/>
                <a:gd name="T15" fmla="*/ 0 h 47"/>
                <a:gd name="T16" fmla="*/ 40 w 40"/>
                <a:gd name="T17" fmla="*/ 24 h 47"/>
                <a:gd name="T18" fmla="*/ 40 w 40"/>
                <a:gd name="T19" fmla="*/ 27 h 47"/>
                <a:gd name="T20" fmla="*/ 28 w 40"/>
                <a:gd name="T21" fmla="*/ 20 h 47"/>
                <a:gd name="T22" fmla="*/ 21 w 40"/>
                <a:gd name="T23" fmla="*/ 9 h 47"/>
                <a:gd name="T24" fmla="*/ 13 w 40"/>
                <a:gd name="T25" fmla="*/ 20 h 47"/>
                <a:gd name="T26" fmla="*/ 28 w 40"/>
                <a:gd name="T2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47">
                  <a:moveTo>
                    <a:pt x="40" y="27"/>
                  </a:moveTo>
                  <a:cubicBezTo>
                    <a:pt x="13" y="27"/>
                    <a:pt x="13" y="27"/>
                    <a:pt x="13" y="27"/>
                  </a:cubicBezTo>
                  <a:cubicBezTo>
                    <a:pt x="13" y="33"/>
                    <a:pt x="17" y="38"/>
                    <a:pt x="25" y="38"/>
                  </a:cubicBezTo>
                  <a:cubicBezTo>
                    <a:pt x="30" y="38"/>
                    <a:pt x="34" y="36"/>
                    <a:pt x="38" y="34"/>
                  </a:cubicBezTo>
                  <a:cubicBezTo>
                    <a:pt x="38" y="45"/>
                    <a:pt x="38" y="45"/>
                    <a:pt x="38" y="45"/>
                  </a:cubicBezTo>
                  <a:cubicBezTo>
                    <a:pt x="34" y="46"/>
                    <a:pt x="28" y="47"/>
                    <a:pt x="23" y="47"/>
                  </a:cubicBezTo>
                  <a:cubicBezTo>
                    <a:pt x="7" y="47"/>
                    <a:pt x="0" y="38"/>
                    <a:pt x="0" y="24"/>
                  </a:cubicBezTo>
                  <a:cubicBezTo>
                    <a:pt x="0" y="11"/>
                    <a:pt x="7" y="0"/>
                    <a:pt x="21" y="0"/>
                  </a:cubicBezTo>
                  <a:cubicBezTo>
                    <a:pt x="25" y="0"/>
                    <a:pt x="40" y="0"/>
                    <a:pt x="40" y="24"/>
                  </a:cubicBezTo>
                  <a:lnTo>
                    <a:pt x="40" y="27"/>
                  </a:lnTo>
                  <a:close/>
                  <a:moveTo>
                    <a:pt x="28" y="20"/>
                  </a:moveTo>
                  <a:cubicBezTo>
                    <a:pt x="28" y="14"/>
                    <a:pt x="26" y="9"/>
                    <a:pt x="21" y="9"/>
                  </a:cubicBezTo>
                  <a:cubicBezTo>
                    <a:pt x="13" y="9"/>
                    <a:pt x="13" y="17"/>
                    <a:pt x="13" y="20"/>
                  </a:cubicBezTo>
                  <a:lnTo>
                    <a:pt x="28"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74">
              <a:extLst>
                <a:ext uri="{FF2B5EF4-FFF2-40B4-BE49-F238E27FC236}">
                  <a16:creationId xmlns="" xmlns:a16="http://schemas.microsoft.com/office/drawing/2014/main" id="{E5E4CC0E-E4B0-46E6-B066-73C446A57C3E}"/>
                </a:ext>
              </a:extLst>
            </p:cNvPr>
            <p:cNvSpPr>
              <a:spLocks noEditPoints="1"/>
            </p:cNvSpPr>
            <p:nvPr/>
          </p:nvSpPr>
          <p:spPr bwMode="auto">
            <a:xfrm>
              <a:off x="1551" y="1801"/>
              <a:ext cx="107" cy="126"/>
            </a:xfrm>
            <a:custGeom>
              <a:avLst/>
              <a:gdLst>
                <a:gd name="T0" fmla="*/ 5 w 40"/>
                <a:gd name="T1" fmla="*/ 3 h 47"/>
                <a:gd name="T2" fmla="*/ 20 w 40"/>
                <a:gd name="T3" fmla="*/ 0 h 47"/>
                <a:gd name="T4" fmla="*/ 39 w 40"/>
                <a:gd name="T5" fmla="*/ 17 h 47"/>
                <a:gd name="T6" fmla="*/ 39 w 40"/>
                <a:gd name="T7" fmla="*/ 34 h 47"/>
                <a:gd name="T8" fmla="*/ 40 w 40"/>
                <a:gd name="T9" fmla="*/ 47 h 47"/>
                <a:gd name="T10" fmla="*/ 27 w 40"/>
                <a:gd name="T11" fmla="*/ 47 h 47"/>
                <a:gd name="T12" fmla="*/ 27 w 40"/>
                <a:gd name="T13" fmla="*/ 40 h 47"/>
                <a:gd name="T14" fmla="*/ 27 w 40"/>
                <a:gd name="T15" fmla="*/ 40 h 47"/>
                <a:gd name="T16" fmla="*/ 14 w 40"/>
                <a:gd name="T17" fmla="*/ 47 h 47"/>
                <a:gd name="T18" fmla="*/ 0 w 40"/>
                <a:gd name="T19" fmla="*/ 33 h 47"/>
                <a:gd name="T20" fmla="*/ 23 w 40"/>
                <a:gd name="T21" fmla="*/ 18 h 47"/>
                <a:gd name="T22" fmla="*/ 27 w 40"/>
                <a:gd name="T23" fmla="*/ 18 h 47"/>
                <a:gd name="T24" fmla="*/ 18 w 40"/>
                <a:gd name="T25" fmla="*/ 9 h 47"/>
                <a:gd name="T26" fmla="*/ 5 w 40"/>
                <a:gd name="T27" fmla="*/ 13 h 47"/>
                <a:gd name="T28" fmla="*/ 5 w 40"/>
                <a:gd name="T29" fmla="*/ 3 h 47"/>
                <a:gd name="T30" fmla="*/ 27 w 40"/>
                <a:gd name="T31" fmla="*/ 25 h 47"/>
                <a:gd name="T32" fmla="*/ 13 w 40"/>
                <a:gd name="T33" fmla="*/ 33 h 47"/>
                <a:gd name="T34" fmla="*/ 19 w 40"/>
                <a:gd name="T35" fmla="*/ 39 h 47"/>
                <a:gd name="T36" fmla="*/ 27 w 40"/>
                <a:gd name="T37" fmla="*/ 27 h 47"/>
                <a:gd name="T38" fmla="*/ 27 w 40"/>
                <a:gd name="T39"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7">
                  <a:moveTo>
                    <a:pt x="5" y="3"/>
                  </a:moveTo>
                  <a:cubicBezTo>
                    <a:pt x="8" y="2"/>
                    <a:pt x="15" y="0"/>
                    <a:pt x="20" y="0"/>
                  </a:cubicBezTo>
                  <a:cubicBezTo>
                    <a:pt x="36" y="0"/>
                    <a:pt x="39" y="7"/>
                    <a:pt x="39" y="17"/>
                  </a:cubicBezTo>
                  <a:cubicBezTo>
                    <a:pt x="39" y="34"/>
                    <a:pt x="39" y="34"/>
                    <a:pt x="39" y="34"/>
                  </a:cubicBezTo>
                  <a:cubicBezTo>
                    <a:pt x="39" y="41"/>
                    <a:pt x="40" y="44"/>
                    <a:pt x="40" y="47"/>
                  </a:cubicBezTo>
                  <a:cubicBezTo>
                    <a:pt x="27" y="47"/>
                    <a:pt x="27" y="47"/>
                    <a:pt x="27" y="47"/>
                  </a:cubicBezTo>
                  <a:cubicBezTo>
                    <a:pt x="27" y="40"/>
                    <a:pt x="27" y="40"/>
                    <a:pt x="27" y="40"/>
                  </a:cubicBezTo>
                  <a:cubicBezTo>
                    <a:pt x="27" y="40"/>
                    <a:pt x="27" y="40"/>
                    <a:pt x="27" y="40"/>
                  </a:cubicBezTo>
                  <a:cubicBezTo>
                    <a:pt x="26" y="43"/>
                    <a:pt x="21" y="47"/>
                    <a:pt x="14" y="47"/>
                  </a:cubicBezTo>
                  <a:cubicBezTo>
                    <a:pt x="5" y="47"/>
                    <a:pt x="0" y="42"/>
                    <a:pt x="0" y="33"/>
                  </a:cubicBezTo>
                  <a:cubicBezTo>
                    <a:pt x="0" y="18"/>
                    <a:pt x="18" y="18"/>
                    <a:pt x="23" y="18"/>
                  </a:cubicBezTo>
                  <a:cubicBezTo>
                    <a:pt x="27" y="18"/>
                    <a:pt x="27" y="18"/>
                    <a:pt x="27" y="18"/>
                  </a:cubicBezTo>
                  <a:cubicBezTo>
                    <a:pt x="27" y="9"/>
                    <a:pt x="20" y="9"/>
                    <a:pt x="18" y="9"/>
                  </a:cubicBezTo>
                  <a:cubicBezTo>
                    <a:pt x="15" y="9"/>
                    <a:pt x="11" y="10"/>
                    <a:pt x="5" y="13"/>
                  </a:cubicBezTo>
                  <a:lnTo>
                    <a:pt x="5" y="3"/>
                  </a:lnTo>
                  <a:close/>
                  <a:moveTo>
                    <a:pt x="27" y="25"/>
                  </a:moveTo>
                  <a:cubicBezTo>
                    <a:pt x="21" y="25"/>
                    <a:pt x="13" y="25"/>
                    <a:pt x="13" y="33"/>
                  </a:cubicBezTo>
                  <a:cubicBezTo>
                    <a:pt x="13" y="39"/>
                    <a:pt x="17" y="39"/>
                    <a:pt x="19" y="39"/>
                  </a:cubicBezTo>
                  <a:cubicBezTo>
                    <a:pt x="20" y="39"/>
                    <a:pt x="27" y="38"/>
                    <a:pt x="27" y="27"/>
                  </a:cubicBezTo>
                  <a:lnTo>
                    <a:pt x="2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75">
              <a:extLst>
                <a:ext uri="{FF2B5EF4-FFF2-40B4-BE49-F238E27FC236}">
                  <a16:creationId xmlns="" xmlns:a16="http://schemas.microsoft.com/office/drawing/2014/main" id="{E4832850-77FA-4F15-87BA-71FE5A01557B}"/>
                </a:ext>
              </a:extLst>
            </p:cNvPr>
            <p:cNvSpPr>
              <a:spLocks noChangeArrowheads="1"/>
            </p:cNvSpPr>
            <p:nvPr/>
          </p:nvSpPr>
          <p:spPr bwMode="auto">
            <a:xfrm>
              <a:off x="1682" y="1750"/>
              <a:ext cx="38" cy="17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76">
              <a:extLst>
                <a:ext uri="{FF2B5EF4-FFF2-40B4-BE49-F238E27FC236}">
                  <a16:creationId xmlns="" xmlns:a16="http://schemas.microsoft.com/office/drawing/2014/main" id="{F5C9EBE5-7BE1-4B1C-8BC3-E018ACD6C716}"/>
                </a:ext>
              </a:extLst>
            </p:cNvPr>
            <p:cNvSpPr>
              <a:spLocks/>
            </p:cNvSpPr>
            <p:nvPr/>
          </p:nvSpPr>
          <p:spPr bwMode="auto">
            <a:xfrm>
              <a:off x="1738" y="1766"/>
              <a:ext cx="83" cy="161"/>
            </a:xfrm>
            <a:custGeom>
              <a:avLst/>
              <a:gdLst>
                <a:gd name="T0" fmla="*/ 0 w 31"/>
                <a:gd name="T1" fmla="*/ 14 h 60"/>
                <a:gd name="T2" fmla="*/ 8 w 31"/>
                <a:gd name="T3" fmla="*/ 14 h 60"/>
                <a:gd name="T4" fmla="*/ 8 w 31"/>
                <a:gd name="T5" fmla="*/ 4 h 60"/>
                <a:gd name="T6" fmla="*/ 21 w 31"/>
                <a:gd name="T7" fmla="*/ 0 h 60"/>
                <a:gd name="T8" fmla="*/ 21 w 31"/>
                <a:gd name="T9" fmla="*/ 14 h 60"/>
                <a:gd name="T10" fmla="*/ 30 w 31"/>
                <a:gd name="T11" fmla="*/ 14 h 60"/>
                <a:gd name="T12" fmla="*/ 30 w 31"/>
                <a:gd name="T13" fmla="*/ 24 h 60"/>
                <a:gd name="T14" fmla="*/ 21 w 31"/>
                <a:gd name="T15" fmla="*/ 24 h 60"/>
                <a:gd name="T16" fmla="*/ 21 w 31"/>
                <a:gd name="T17" fmla="*/ 45 h 60"/>
                <a:gd name="T18" fmla="*/ 26 w 31"/>
                <a:gd name="T19" fmla="*/ 50 h 60"/>
                <a:gd name="T20" fmla="*/ 31 w 31"/>
                <a:gd name="T21" fmla="*/ 49 h 60"/>
                <a:gd name="T22" fmla="*/ 31 w 31"/>
                <a:gd name="T23" fmla="*/ 59 h 60"/>
                <a:gd name="T24" fmla="*/ 21 w 31"/>
                <a:gd name="T25" fmla="*/ 60 h 60"/>
                <a:gd name="T26" fmla="*/ 7 w 31"/>
                <a:gd name="T27" fmla="*/ 47 h 60"/>
                <a:gd name="T28" fmla="*/ 7 w 31"/>
                <a:gd name="T29" fmla="*/ 24 h 60"/>
                <a:gd name="T30" fmla="*/ 0 w 31"/>
                <a:gd name="T31" fmla="*/ 24 h 60"/>
                <a:gd name="T32" fmla="*/ 0 w 31"/>
                <a:gd name="T33"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60">
                  <a:moveTo>
                    <a:pt x="0" y="14"/>
                  </a:moveTo>
                  <a:cubicBezTo>
                    <a:pt x="8" y="14"/>
                    <a:pt x="8" y="14"/>
                    <a:pt x="8" y="14"/>
                  </a:cubicBezTo>
                  <a:cubicBezTo>
                    <a:pt x="8" y="4"/>
                    <a:pt x="8" y="4"/>
                    <a:pt x="8" y="4"/>
                  </a:cubicBezTo>
                  <a:cubicBezTo>
                    <a:pt x="21" y="0"/>
                    <a:pt x="21" y="0"/>
                    <a:pt x="21" y="0"/>
                  </a:cubicBezTo>
                  <a:cubicBezTo>
                    <a:pt x="21" y="14"/>
                    <a:pt x="21" y="14"/>
                    <a:pt x="21" y="14"/>
                  </a:cubicBezTo>
                  <a:cubicBezTo>
                    <a:pt x="30" y="14"/>
                    <a:pt x="30" y="14"/>
                    <a:pt x="30" y="14"/>
                  </a:cubicBezTo>
                  <a:cubicBezTo>
                    <a:pt x="30" y="24"/>
                    <a:pt x="30" y="24"/>
                    <a:pt x="30" y="24"/>
                  </a:cubicBezTo>
                  <a:cubicBezTo>
                    <a:pt x="21" y="24"/>
                    <a:pt x="21" y="24"/>
                    <a:pt x="21" y="24"/>
                  </a:cubicBezTo>
                  <a:cubicBezTo>
                    <a:pt x="21" y="45"/>
                    <a:pt x="21" y="45"/>
                    <a:pt x="21" y="45"/>
                  </a:cubicBezTo>
                  <a:cubicBezTo>
                    <a:pt x="21" y="49"/>
                    <a:pt x="23" y="50"/>
                    <a:pt x="26" y="50"/>
                  </a:cubicBezTo>
                  <a:cubicBezTo>
                    <a:pt x="28" y="50"/>
                    <a:pt x="29" y="50"/>
                    <a:pt x="31" y="49"/>
                  </a:cubicBezTo>
                  <a:cubicBezTo>
                    <a:pt x="31" y="59"/>
                    <a:pt x="31" y="59"/>
                    <a:pt x="31" y="59"/>
                  </a:cubicBezTo>
                  <a:cubicBezTo>
                    <a:pt x="29" y="60"/>
                    <a:pt x="25" y="60"/>
                    <a:pt x="21" y="60"/>
                  </a:cubicBezTo>
                  <a:cubicBezTo>
                    <a:pt x="14" y="60"/>
                    <a:pt x="7" y="57"/>
                    <a:pt x="7" y="47"/>
                  </a:cubicBezTo>
                  <a:cubicBezTo>
                    <a:pt x="7" y="24"/>
                    <a:pt x="7" y="24"/>
                    <a:pt x="7" y="24"/>
                  </a:cubicBezTo>
                  <a:cubicBezTo>
                    <a:pt x="0" y="24"/>
                    <a:pt x="0" y="24"/>
                    <a:pt x="0" y="24"/>
                  </a:cubicBez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77">
              <a:extLst>
                <a:ext uri="{FF2B5EF4-FFF2-40B4-BE49-F238E27FC236}">
                  <a16:creationId xmlns="" xmlns:a16="http://schemas.microsoft.com/office/drawing/2014/main" id="{3CD0D41A-AAFB-4B71-8ECE-6D91F1696174}"/>
                </a:ext>
              </a:extLst>
            </p:cNvPr>
            <p:cNvSpPr>
              <a:spLocks/>
            </p:cNvSpPr>
            <p:nvPr/>
          </p:nvSpPr>
          <p:spPr bwMode="auto">
            <a:xfrm>
              <a:off x="1840" y="1750"/>
              <a:ext cx="104" cy="177"/>
            </a:xfrm>
            <a:custGeom>
              <a:avLst/>
              <a:gdLst>
                <a:gd name="T0" fmla="*/ 0 w 39"/>
                <a:gd name="T1" fmla="*/ 0 h 66"/>
                <a:gd name="T2" fmla="*/ 14 w 39"/>
                <a:gd name="T3" fmla="*/ 0 h 66"/>
                <a:gd name="T4" fmla="*/ 14 w 39"/>
                <a:gd name="T5" fmla="*/ 27 h 66"/>
                <a:gd name="T6" fmla="*/ 14 w 39"/>
                <a:gd name="T7" fmla="*/ 27 h 66"/>
                <a:gd name="T8" fmla="*/ 25 w 39"/>
                <a:gd name="T9" fmla="*/ 19 h 66"/>
                <a:gd name="T10" fmla="*/ 39 w 39"/>
                <a:gd name="T11" fmla="*/ 36 h 66"/>
                <a:gd name="T12" fmla="*/ 39 w 39"/>
                <a:gd name="T13" fmla="*/ 66 h 66"/>
                <a:gd name="T14" fmla="*/ 25 w 39"/>
                <a:gd name="T15" fmla="*/ 66 h 66"/>
                <a:gd name="T16" fmla="*/ 25 w 39"/>
                <a:gd name="T17" fmla="*/ 37 h 66"/>
                <a:gd name="T18" fmla="*/ 20 w 39"/>
                <a:gd name="T19" fmla="*/ 30 h 66"/>
                <a:gd name="T20" fmla="*/ 14 w 39"/>
                <a:gd name="T21" fmla="*/ 40 h 66"/>
                <a:gd name="T22" fmla="*/ 14 w 39"/>
                <a:gd name="T23" fmla="*/ 66 h 66"/>
                <a:gd name="T24" fmla="*/ 0 w 39"/>
                <a:gd name="T25" fmla="*/ 66 h 66"/>
                <a:gd name="T26" fmla="*/ 0 w 39"/>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66">
                  <a:moveTo>
                    <a:pt x="0" y="0"/>
                  </a:moveTo>
                  <a:cubicBezTo>
                    <a:pt x="14" y="0"/>
                    <a:pt x="14" y="0"/>
                    <a:pt x="14" y="0"/>
                  </a:cubicBezTo>
                  <a:cubicBezTo>
                    <a:pt x="14" y="27"/>
                    <a:pt x="14" y="27"/>
                    <a:pt x="14" y="27"/>
                  </a:cubicBezTo>
                  <a:cubicBezTo>
                    <a:pt x="14" y="27"/>
                    <a:pt x="14" y="27"/>
                    <a:pt x="14" y="27"/>
                  </a:cubicBezTo>
                  <a:cubicBezTo>
                    <a:pt x="15" y="21"/>
                    <a:pt x="20" y="19"/>
                    <a:pt x="25" y="19"/>
                  </a:cubicBezTo>
                  <a:cubicBezTo>
                    <a:pt x="36" y="19"/>
                    <a:pt x="39" y="27"/>
                    <a:pt x="39" y="36"/>
                  </a:cubicBezTo>
                  <a:cubicBezTo>
                    <a:pt x="39" y="66"/>
                    <a:pt x="39" y="66"/>
                    <a:pt x="39" y="66"/>
                  </a:cubicBezTo>
                  <a:cubicBezTo>
                    <a:pt x="25" y="66"/>
                    <a:pt x="25" y="66"/>
                    <a:pt x="25" y="66"/>
                  </a:cubicBezTo>
                  <a:cubicBezTo>
                    <a:pt x="25" y="37"/>
                    <a:pt x="25" y="37"/>
                    <a:pt x="25" y="37"/>
                  </a:cubicBezTo>
                  <a:cubicBezTo>
                    <a:pt x="25" y="32"/>
                    <a:pt x="22" y="30"/>
                    <a:pt x="20" y="30"/>
                  </a:cubicBezTo>
                  <a:cubicBezTo>
                    <a:pt x="15" y="30"/>
                    <a:pt x="14" y="34"/>
                    <a:pt x="14" y="40"/>
                  </a:cubicBezTo>
                  <a:cubicBezTo>
                    <a:pt x="14" y="66"/>
                    <a:pt x="14" y="66"/>
                    <a:pt x="14" y="66"/>
                  </a:cubicBezTo>
                  <a:cubicBezTo>
                    <a:pt x="0" y="66"/>
                    <a:pt x="0" y="66"/>
                    <a:pt x="0" y="66"/>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78">
              <a:extLst>
                <a:ext uri="{FF2B5EF4-FFF2-40B4-BE49-F238E27FC236}">
                  <a16:creationId xmlns="" xmlns:a16="http://schemas.microsoft.com/office/drawing/2014/main" id="{A3EEEB15-DCF2-4463-80BE-FE48B3570C59}"/>
                </a:ext>
              </a:extLst>
            </p:cNvPr>
            <p:cNvSpPr>
              <a:spLocks/>
            </p:cNvSpPr>
            <p:nvPr/>
          </p:nvSpPr>
          <p:spPr bwMode="auto">
            <a:xfrm>
              <a:off x="2035" y="1760"/>
              <a:ext cx="91" cy="167"/>
            </a:xfrm>
            <a:custGeom>
              <a:avLst/>
              <a:gdLst>
                <a:gd name="T0" fmla="*/ 0 w 91"/>
                <a:gd name="T1" fmla="*/ 0 h 167"/>
                <a:gd name="T2" fmla="*/ 37 w 91"/>
                <a:gd name="T3" fmla="*/ 0 h 167"/>
                <a:gd name="T4" fmla="*/ 37 w 91"/>
                <a:gd name="T5" fmla="*/ 137 h 167"/>
                <a:gd name="T6" fmla="*/ 91 w 91"/>
                <a:gd name="T7" fmla="*/ 137 h 167"/>
                <a:gd name="T8" fmla="*/ 91 w 91"/>
                <a:gd name="T9" fmla="*/ 167 h 167"/>
                <a:gd name="T10" fmla="*/ 0 w 91"/>
                <a:gd name="T11" fmla="*/ 167 h 167"/>
                <a:gd name="T12" fmla="*/ 0 w 91"/>
                <a:gd name="T13" fmla="*/ 0 h 167"/>
              </a:gdLst>
              <a:ahLst/>
              <a:cxnLst>
                <a:cxn ang="0">
                  <a:pos x="T0" y="T1"/>
                </a:cxn>
                <a:cxn ang="0">
                  <a:pos x="T2" y="T3"/>
                </a:cxn>
                <a:cxn ang="0">
                  <a:pos x="T4" y="T5"/>
                </a:cxn>
                <a:cxn ang="0">
                  <a:pos x="T6" y="T7"/>
                </a:cxn>
                <a:cxn ang="0">
                  <a:pos x="T8" y="T9"/>
                </a:cxn>
                <a:cxn ang="0">
                  <a:pos x="T10" y="T11"/>
                </a:cxn>
                <a:cxn ang="0">
                  <a:pos x="T12" y="T13"/>
                </a:cxn>
              </a:cxnLst>
              <a:rect l="0" t="0" r="r" b="b"/>
              <a:pathLst>
                <a:path w="91" h="167">
                  <a:moveTo>
                    <a:pt x="0" y="0"/>
                  </a:moveTo>
                  <a:lnTo>
                    <a:pt x="37" y="0"/>
                  </a:lnTo>
                  <a:lnTo>
                    <a:pt x="37" y="137"/>
                  </a:lnTo>
                  <a:lnTo>
                    <a:pt x="91" y="137"/>
                  </a:lnTo>
                  <a:lnTo>
                    <a:pt x="91" y="167"/>
                  </a:lnTo>
                  <a:lnTo>
                    <a:pt x="0" y="1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79">
              <a:extLst>
                <a:ext uri="{FF2B5EF4-FFF2-40B4-BE49-F238E27FC236}">
                  <a16:creationId xmlns="" xmlns:a16="http://schemas.microsoft.com/office/drawing/2014/main" id="{A657A97A-62B8-4D95-BFAD-6CED867DBE31}"/>
                </a:ext>
              </a:extLst>
            </p:cNvPr>
            <p:cNvSpPr>
              <a:spLocks noEditPoints="1"/>
            </p:cNvSpPr>
            <p:nvPr/>
          </p:nvSpPr>
          <p:spPr bwMode="auto">
            <a:xfrm>
              <a:off x="2139" y="1801"/>
              <a:ext cx="107" cy="126"/>
            </a:xfrm>
            <a:custGeom>
              <a:avLst/>
              <a:gdLst>
                <a:gd name="T0" fmla="*/ 5 w 40"/>
                <a:gd name="T1" fmla="*/ 3 h 47"/>
                <a:gd name="T2" fmla="*/ 20 w 40"/>
                <a:gd name="T3" fmla="*/ 0 h 47"/>
                <a:gd name="T4" fmla="*/ 40 w 40"/>
                <a:gd name="T5" fmla="*/ 17 h 47"/>
                <a:gd name="T6" fmla="*/ 40 w 40"/>
                <a:gd name="T7" fmla="*/ 34 h 47"/>
                <a:gd name="T8" fmla="*/ 40 w 40"/>
                <a:gd name="T9" fmla="*/ 47 h 47"/>
                <a:gd name="T10" fmla="*/ 27 w 40"/>
                <a:gd name="T11" fmla="*/ 47 h 47"/>
                <a:gd name="T12" fmla="*/ 27 w 40"/>
                <a:gd name="T13" fmla="*/ 40 h 47"/>
                <a:gd name="T14" fmla="*/ 27 w 40"/>
                <a:gd name="T15" fmla="*/ 40 h 47"/>
                <a:gd name="T16" fmla="*/ 14 w 40"/>
                <a:gd name="T17" fmla="*/ 47 h 47"/>
                <a:gd name="T18" fmla="*/ 0 w 40"/>
                <a:gd name="T19" fmla="*/ 33 h 47"/>
                <a:gd name="T20" fmla="*/ 23 w 40"/>
                <a:gd name="T21" fmla="*/ 18 h 47"/>
                <a:gd name="T22" fmla="*/ 27 w 40"/>
                <a:gd name="T23" fmla="*/ 18 h 47"/>
                <a:gd name="T24" fmla="*/ 18 w 40"/>
                <a:gd name="T25" fmla="*/ 9 h 47"/>
                <a:gd name="T26" fmla="*/ 6 w 40"/>
                <a:gd name="T27" fmla="*/ 13 h 47"/>
                <a:gd name="T28" fmla="*/ 5 w 40"/>
                <a:gd name="T29" fmla="*/ 3 h 47"/>
                <a:gd name="T30" fmla="*/ 27 w 40"/>
                <a:gd name="T31" fmla="*/ 25 h 47"/>
                <a:gd name="T32" fmla="*/ 13 w 40"/>
                <a:gd name="T33" fmla="*/ 33 h 47"/>
                <a:gd name="T34" fmla="*/ 19 w 40"/>
                <a:gd name="T35" fmla="*/ 39 h 47"/>
                <a:gd name="T36" fmla="*/ 27 w 40"/>
                <a:gd name="T37" fmla="*/ 27 h 47"/>
                <a:gd name="T38" fmla="*/ 27 w 40"/>
                <a:gd name="T39"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7">
                  <a:moveTo>
                    <a:pt x="5" y="3"/>
                  </a:moveTo>
                  <a:cubicBezTo>
                    <a:pt x="9" y="2"/>
                    <a:pt x="15" y="0"/>
                    <a:pt x="20" y="0"/>
                  </a:cubicBezTo>
                  <a:cubicBezTo>
                    <a:pt x="36" y="0"/>
                    <a:pt x="40" y="7"/>
                    <a:pt x="40" y="17"/>
                  </a:cubicBezTo>
                  <a:cubicBezTo>
                    <a:pt x="40" y="34"/>
                    <a:pt x="40" y="34"/>
                    <a:pt x="40" y="34"/>
                  </a:cubicBezTo>
                  <a:cubicBezTo>
                    <a:pt x="40" y="41"/>
                    <a:pt x="40" y="44"/>
                    <a:pt x="40" y="47"/>
                  </a:cubicBezTo>
                  <a:cubicBezTo>
                    <a:pt x="27" y="47"/>
                    <a:pt x="27" y="47"/>
                    <a:pt x="27" y="47"/>
                  </a:cubicBezTo>
                  <a:cubicBezTo>
                    <a:pt x="27" y="40"/>
                    <a:pt x="27" y="40"/>
                    <a:pt x="27" y="40"/>
                  </a:cubicBezTo>
                  <a:cubicBezTo>
                    <a:pt x="27" y="40"/>
                    <a:pt x="27" y="40"/>
                    <a:pt x="27" y="40"/>
                  </a:cubicBezTo>
                  <a:cubicBezTo>
                    <a:pt x="26" y="43"/>
                    <a:pt x="21" y="47"/>
                    <a:pt x="14" y="47"/>
                  </a:cubicBezTo>
                  <a:cubicBezTo>
                    <a:pt x="6" y="47"/>
                    <a:pt x="0" y="42"/>
                    <a:pt x="0" y="33"/>
                  </a:cubicBezTo>
                  <a:cubicBezTo>
                    <a:pt x="0" y="18"/>
                    <a:pt x="18" y="18"/>
                    <a:pt x="23" y="18"/>
                  </a:cubicBezTo>
                  <a:cubicBezTo>
                    <a:pt x="27" y="18"/>
                    <a:pt x="27" y="18"/>
                    <a:pt x="27" y="18"/>
                  </a:cubicBezTo>
                  <a:cubicBezTo>
                    <a:pt x="27" y="9"/>
                    <a:pt x="20" y="9"/>
                    <a:pt x="18" y="9"/>
                  </a:cubicBezTo>
                  <a:cubicBezTo>
                    <a:pt x="15" y="9"/>
                    <a:pt x="11" y="10"/>
                    <a:pt x="6" y="13"/>
                  </a:cubicBezTo>
                  <a:lnTo>
                    <a:pt x="5" y="3"/>
                  </a:lnTo>
                  <a:close/>
                  <a:moveTo>
                    <a:pt x="27" y="25"/>
                  </a:moveTo>
                  <a:cubicBezTo>
                    <a:pt x="21" y="25"/>
                    <a:pt x="13" y="25"/>
                    <a:pt x="13" y="33"/>
                  </a:cubicBezTo>
                  <a:cubicBezTo>
                    <a:pt x="13" y="39"/>
                    <a:pt x="18" y="39"/>
                    <a:pt x="19" y="39"/>
                  </a:cubicBezTo>
                  <a:cubicBezTo>
                    <a:pt x="20" y="39"/>
                    <a:pt x="27" y="38"/>
                    <a:pt x="27" y="27"/>
                  </a:cubicBezTo>
                  <a:lnTo>
                    <a:pt x="2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80">
              <a:extLst>
                <a:ext uri="{FF2B5EF4-FFF2-40B4-BE49-F238E27FC236}">
                  <a16:creationId xmlns="" xmlns:a16="http://schemas.microsoft.com/office/drawing/2014/main" id="{5B3F3F42-BC88-4936-8D85-B6F9946F101D}"/>
                </a:ext>
              </a:extLst>
            </p:cNvPr>
            <p:cNvSpPr>
              <a:spLocks/>
            </p:cNvSpPr>
            <p:nvPr/>
          </p:nvSpPr>
          <p:spPr bwMode="auto">
            <a:xfrm>
              <a:off x="2259" y="1803"/>
              <a:ext cx="185" cy="124"/>
            </a:xfrm>
            <a:custGeom>
              <a:avLst/>
              <a:gdLst>
                <a:gd name="T0" fmla="*/ 38 w 185"/>
                <a:gd name="T1" fmla="*/ 0 h 124"/>
                <a:gd name="T2" fmla="*/ 54 w 185"/>
                <a:gd name="T3" fmla="*/ 86 h 124"/>
                <a:gd name="T4" fmla="*/ 57 w 185"/>
                <a:gd name="T5" fmla="*/ 86 h 124"/>
                <a:gd name="T6" fmla="*/ 73 w 185"/>
                <a:gd name="T7" fmla="*/ 0 h 124"/>
                <a:gd name="T8" fmla="*/ 115 w 185"/>
                <a:gd name="T9" fmla="*/ 0 h 124"/>
                <a:gd name="T10" fmla="*/ 131 w 185"/>
                <a:gd name="T11" fmla="*/ 86 h 124"/>
                <a:gd name="T12" fmla="*/ 131 w 185"/>
                <a:gd name="T13" fmla="*/ 86 h 124"/>
                <a:gd name="T14" fmla="*/ 150 w 185"/>
                <a:gd name="T15" fmla="*/ 0 h 124"/>
                <a:gd name="T16" fmla="*/ 185 w 185"/>
                <a:gd name="T17" fmla="*/ 0 h 124"/>
                <a:gd name="T18" fmla="*/ 153 w 185"/>
                <a:gd name="T19" fmla="*/ 124 h 124"/>
                <a:gd name="T20" fmla="*/ 113 w 185"/>
                <a:gd name="T21" fmla="*/ 124 h 124"/>
                <a:gd name="T22" fmla="*/ 91 w 185"/>
                <a:gd name="T23" fmla="*/ 33 h 124"/>
                <a:gd name="T24" fmla="*/ 91 w 185"/>
                <a:gd name="T25" fmla="*/ 33 h 124"/>
                <a:gd name="T26" fmla="*/ 73 w 185"/>
                <a:gd name="T27" fmla="*/ 124 h 124"/>
                <a:gd name="T28" fmla="*/ 33 w 185"/>
                <a:gd name="T29" fmla="*/ 124 h 124"/>
                <a:gd name="T30" fmla="*/ 0 w 185"/>
                <a:gd name="T31" fmla="*/ 0 h 124"/>
                <a:gd name="T32" fmla="*/ 38 w 185"/>
                <a:gd name="T3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5" h="124">
                  <a:moveTo>
                    <a:pt x="38" y="0"/>
                  </a:moveTo>
                  <a:lnTo>
                    <a:pt x="54" y="86"/>
                  </a:lnTo>
                  <a:lnTo>
                    <a:pt x="57" y="86"/>
                  </a:lnTo>
                  <a:lnTo>
                    <a:pt x="73" y="0"/>
                  </a:lnTo>
                  <a:lnTo>
                    <a:pt x="115" y="0"/>
                  </a:lnTo>
                  <a:lnTo>
                    <a:pt x="131" y="86"/>
                  </a:lnTo>
                  <a:lnTo>
                    <a:pt x="131" y="86"/>
                  </a:lnTo>
                  <a:lnTo>
                    <a:pt x="150" y="0"/>
                  </a:lnTo>
                  <a:lnTo>
                    <a:pt x="185" y="0"/>
                  </a:lnTo>
                  <a:lnTo>
                    <a:pt x="153" y="124"/>
                  </a:lnTo>
                  <a:lnTo>
                    <a:pt x="113" y="124"/>
                  </a:lnTo>
                  <a:lnTo>
                    <a:pt x="91" y="33"/>
                  </a:lnTo>
                  <a:lnTo>
                    <a:pt x="91" y="33"/>
                  </a:lnTo>
                  <a:lnTo>
                    <a:pt x="73" y="124"/>
                  </a:lnTo>
                  <a:lnTo>
                    <a:pt x="33" y="124"/>
                  </a:lnTo>
                  <a:lnTo>
                    <a:pt x="0"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81">
              <a:extLst>
                <a:ext uri="{FF2B5EF4-FFF2-40B4-BE49-F238E27FC236}">
                  <a16:creationId xmlns="" xmlns:a16="http://schemas.microsoft.com/office/drawing/2014/main" id="{89E01CC2-D674-444B-86C0-4ED2181E3C9F}"/>
                </a:ext>
              </a:extLst>
            </p:cNvPr>
            <p:cNvSpPr>
              <a:spLocks noEditPoints="1"/>
            </p:cNvSpPr>
            <p:nvPr/>
          </p:nvSpPr>
          <p:spPr bwMode="auto">
            <a:xfrm>
              <a:off x="1276" y="2018"/>
              <a:ext cx="107" cy="129"/>
            </a:xfrm>
            <a:custGeom>
              <a:avLst/>
              <a:gdLst>
                <a:gd name="T0" fmla="*/ 5 w 40"/>
                <a:gd name="T1" fmla="*/ 3 h 48"/>
                <a:gd name="T2" fmla="*/ 20 w 40"/>
                <a:gd name="T3" fmla="*/ 0 h 48"/>
                <a:gd name="T4" fmla="*/ 40 w 40"/>
                <a:gd name="T5" fmla="*/ 17 h 48"/>
                <a:gd name="T6" fmla="*/ 40 w 40"/>
                <a:gd name="T7" fmla="*/ 34 h 48"/>
                <a:gd name="T8" fmla="*/ 40 w 40"/>
                <a:gd name="T9" fmla="*/ 47 h 48"/>
                <a:gd name="T10" fmla="*/ 27 w 40"/>
                <a:gd name="T11" fmla="*/ 47 h 48"/>
                <a:gd name="T12" fmla="*/ 27 w 40"/>
                <a:gd name="T13" fmla="*/ 41 h 48"/>
                <a:gd name="T14" fmla="*/ 27 w 40"/>
                <a:gd name="T15" fmla="*/ 41 h 48"/>
                <a:gd name="T16" fmla="*/ 14 w 40"/>
                <a:gd name="T17" fmla="*/ 48 h 48"/>
                <a:gd name="T18" fmla="*/ 0 w 40"/>
                <a:gd name="T19" fmla="*/ 34 h 48"/>
                <a:gd name="T20" fmla="*/ 23 w 40"/>
                <a:gd name="T21" fmla="*/ 18 h 48"/>
                <a:gd name="T22" fmla="*/ 27 w 40"/>
                <a:gd name="T23" fmla="*/ 18 h 48"/>
                <a:gd name="T24" fmla="*/ 18 w 40"/>
                <a:gd name="T25" fmla="*/ 9 h 48"/>
                <a:gd name="T26" fmla="*/ 6 w 40"/>
                <a:gd name="T27" fmla="*/ 14 h 48"/>
                <a:gd name="T28" fmla="*/ 5 w 40"/>
                <a:gd name="T29" fmla="*/ 3 h 48"/>
                <a:gd name="T30" fmla="*/ 27 w 40"/>
                <a:gd name="T31" fmla="*/ 25 h 48"/>
                <a:gd name="T32" fmla="*/ 13 w 40"/>
                <a:gd name="T33" fmla="*/ 33 h 48"/>
                <a:gd name="T34" fmla="*/ 19 w 40"/>
                <a:gd name="T35" fmla="*/ 39 h 48"/>
                <a:gd name="T36" fmla="*/ 27 w 40"/>
                <a:gd name="T37" fmla="*/ 27 h 48"/>
                <a:gd name="T38" fmla="*/ 27 w 40"/>
                <a:gd name="T39" fmla="*/ 2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 h="48">
                  <a:moveTo>
                    <a:pt x="5" y="3"/>
                  </a:moveTo>
                  <a:cubicBezTo>
                    <a:pt x="9" y="2"/>
                    <a:pt x="15" y="0"/>
                    <a:pt x="20" y="0"/>
                  </a:cubicBezTo>
                  <a:cubicBezTo>
                    <a:pt x="36" y="0"/>
                    <a:pt x="40" y="7"/>
                    <a:pt x="40" y="17"/>
                  </a:cubicBezTo>
                  <a:cubicBezTo>
                    <a:pt x="40" y="34"/>
                    <a:pt x="40" y="34"/>
                    <a:pt x="40" y="34"/>
                  </a:cubicBezTo>
                  <a:cubicBezTo>
                    <a:pt x="40" y="41"/>
                    <a:pt x="40" y="44"/>
                    <a:pt x="40" y="47"/>
                  </a:cubicBezTo>
                  <a:cubicBezTo>
                    <a:pt x="27" y="47"/>
                    <a:pt x="27" y="47"/>
                    <a:pt x="27" y="47"/>
                  </a:cubicBezTo>
                  <a:cubicBezTo>
                    <a:pt x="27" y="41"/>
                    <a:pt x="27" y="41"/>
                    <a:pt x="27" y="41"/>
                  </a:cubicBezTo>
                  <a:cubicBezTo>
                    <a:pt x="27" y="41"/>
                    <a:pt x="27" y="41"/>
                    <a:pt x="27" y="41"/>
                  </a:cubicBezTo>
                  <a:cubicBezTo>
                    <a:pt x="26" y="43"/>
                    <a:pt x="21" y="48"/>
                    <a:pt x="14" y="48"/>
                  </a:cubicBezTo>
                  <a:cubicBezTo>
                    <a:pt x="6" y="48"/>
                    <a:pt x="0" y="42"/>
                    <a:pt x="0" y="34"/>
                  </a:cubicBezTo>
                  <a:cubicBezTo>
                    <a:pt x="0" y="18"/>
                    <a:pt x="18" y="18"/>
                    <a:pt x="23" y="18"/>
                  </a:cubicBezTo>
                  <a:cubicBezTo>
                    <a:pt x="27" y="18"/>
                    <a:pt x="27" y="18"/>
                    <a:pt x="27" y="18"/>
                  </a:cubicBezTo>
                  <a:cubicBezTo>
                    <a:pt x="27" y="9"/>
                    <a:pt x="21" y="9"/>
                    <a:pt x="18" y="9"/>
                  </a:cubicBezTo>
                  <a:cubicBezTo>
                    <a:pt x="15" y="9"/>
                    <a:pt x="11" y="10"/>
                    <a:pt x="6" y="14"/>
                  </a:cubicBezTo>
                  <a:lnTo>
                    <a:pt x="5" y="3"/>
                  </a:lnTo>
                  <a:close/>
                  <a:moveTo>
                    <a:pt x="27" y="25"/>
                  </a:moveTo>
                  <a:cubicBezTo>
                    <a:pt x="21" y="25"/>
                    <a:pt x="13" y="25"/>
                    <a:pt x="13" y="33"/>
                  </a:cubicBezTo>
                  <a:cubicBezTo>
                    <a:pt x="13" y="39"/>
                    <a:pt x="18" y="39"/>
                    <a:pt x="19" y="39"/>
                  </a:cubicBezTo>
                  <a:cubicBezTo>
                    <a:pt x="20" y="39"/>
                    <a:pt x="27" y="39"/>
                    <a:pt x="27" y="27"/>
                  </a:cubicBezTo>
                  <a:lnTo>
                    <a:pt x="27"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82">
              <a:extLst>
                <a:ext uri="{FF2B5EF4-FFF2-40B4-BE49-F238E27FC236}">
                  <a16:creationId xmlns="" xmlns:a16="http://schemas.microsoft.com/office/drawing/2014/main" id="{3CADD24A-16E8-4042-A3D5-250EA9C5C1D6}"/>
                </a:ext>
              </a:extLst>
            </p:cNvPr>
            <p:cNvSpPr>
              <a:spLocks/>
            </p:cNvSpPr>
            <p:nvPr/>
          </p:nvSpPr>
          <p:spPr bwMode="auto">
            <a:xfrm>
              <a:off x="1407" y="2018"/>
              <a:ext cx="104" cy="127"/>
            </a:xfrm>
            <a:custGeom>
              <a:avLst/>
              <a:gdLst>
                <a:gd name="T0" fmla="*/ 26 w 39"/>
                <a:gd name="T1" fmla="*/ 19 h 47"/>
                <a:gd name="T2" fmla="*/ 20 w 39"/>
                <a:gd name="T3" fmla="*/ 11 h 47"/>
                <a:gd name="T4" fmla="*/ 14 w 39"/>
                <a:gd name="T5" fmla="*/ 21 h 47"/>
                <a:gd name="T6" fmla="*/ 14 w 39"/>
                <a:gd name="T7" fmla="*/ 47 h 47"/>
                <a:gd name="T8" fmla="*/ 0 w 39"/>
                <a:gd name="T9" fmla="*/ 47 h 47"/>
                <a:gd name="T10" fmla="*/ 0 w 39"/>
                <a:gd name="T11" fmla="*/ 11 h 47"/>
                <a:gd name="T12" fmla="*/ 0 w 39"/>
                <a:gd name="T13" fmla="*/ 1 h 47"/>
                <a:gd name="T14" fmla="*/ 13 w 39"/>
                <a:gd name="T15" fmla="*/ 1 h 47"/>
                <a:gd name="T16" fmla="*/ 13 w 39"/>
                <a:gd name="T17" fmla="*/ 9 h 47"/>
                <a:gd name="T18" fmla="*/ 13 w 39"/>
                <a:gd name="T19" fmla="*/ 9 h 47"/>
                <a:gd name="T20" fmla="*/ 26 w 39"/>
                <a:gd name="T21" fmla="*/ 0 h 47"/>
                <a:gd name="T22" fmla="*/ 39 w 39"/>
                <a:gd name="T23" fmla="*/ 17 h 47"/>
                <a:gd name="T24" fmla="*/ 39 w 39"/>
                <a:gd name="T25" fmla="*/ 47 h 47"/>
                <a:gd name="T26" fmla="*/ 26 w 39"/>
                <a:gd name="T27" fmla="*/ 47 h 47"/>
                <a:gd name="T28" fmla="*/ 26 w 39"/>
                <a:gd name="T29" fmla="*/ 1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7">
                  <a:moveTo>
                    <a:pt x="26" y="19"/>
                  </a:moveTo>
                  <a:cubicBezTo>
                    <a:pt x="26" y="13"/>
                    <a:pt x="23" y="11"/>
                    <a:pt x="20" y="11"/>
                  </a:cubicBezTo>
                  <a:cubicBezTo>
                    <a:pt x="16" y="11"/>
                    <a:pt x="14" y="15"/>
                    <a:pt x="14" y="21"/>
                  </a:cubicBezTo>
                  <a:cubicBezTo>
                    <a:pt x="14" y="47"/>
                    <a:pt x="14" y="47"/>
                    <a:pt x="14" y="47"/>
                  </a:cubicBezTo>
                  <a:cubicBezTo>
                    <a:pt x="0" y="47"/>
                    <a:pt x="0" y="47"/>
                    <a:pt x="0" y="47"/>
                  </a:cubicBezTo>
                  <a:cubicBezTo>
                    <a:pt x="0" y="11"/>
                    <a:pt x="0" y="11"/>
                    <a:pt x="0" y="11"/>
                  </a:cubicBezTo>
                  <a:cubicBezTo>
                    <a:pt x="0" y="6"/>
                    <a:pt x="0" y="3"/>
                    <a:pt x="0" y="1"/>
                  </a:cubicBezTo>
                  <a:cubicBezTo>
                    <a:pt x="13" y="1"/>
                    <a:pt x="13" y="1"/>
                    <a:pt x="13" y="1"/>
                  </a:cubicBezTo>
                  <a:cubicBezTo>
                    <a:pt x="13" y="3"/>
                    <a:pt x="13" y="6"/>
                    <a:pt x="13" y="9"/>
                  </a:cubicBezTo>
                  <a:cubicBezTo>
                    <a:pt x="13" y="9"/>
                    <a:pt x="13" y="9"/>
                    <a:pt x="13" y="9"/>
                  </a:cubicBezTo>
                  <a:cubicBezTo>
                    <a:pt x="15" y="4"/>
                    <a:pt x="19" y="0"/>
                    <a:pt x="26" y="0"/>
                  </a:cubicBezTo>
                  <a:cubicBezTo>
                    <a:pt x="36" y="0"/>
                    <a:pt x="39" y="8"/>
                    <a:pt x="39" y="17"/>
                  </a:cubicBezTo>
                  <a:cubicBezTo>
                    <a:pt x="39" y="47"/>
                    <a:pt x="39" y="47"/>
                    <a:pt x="39" y="47"/>
                  </a:cubicBezTo>
                  <a:cubicBezTo>
                    <a:pt x="26" y="47"/>
                    <a:pt x="26" y="47"/>
                    <a:pt x="26" y="47"/>
                  </a:cubicBezTo>
                  <a:lnTo>
                    <a:pt x="26"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83">
              <a:extLst>
                <a:ext uri="{FF2B5EF4-FFF2-40B4-BE49-F238E27FC236}">
                  <a16:creationId xmlns="" xmlns:a16="http://schemas.microsoft.com/office/drawing/2014/main" id="{640F60FB-951F-4FDC-8955-FADA2F2EA705}"/>
                </a:ext>
              </a:extLst>
            </p:cNvPr>
            <p:cNvSpPr>
              <a:spLocks noEditPoints="1"/>
            </p:cNvSpPr>
            <p:nvPr/>
          </p:nvSpPr>
          <p:spPr bwMode="auto">
            <a:xfrm>
              <a:off x="1535" y="1967"/>
              <a:ext cx="112" cy="180"/>
            </a:xfrm>
            <a:custGeom>
              <a:avLst/>
              <a:gdLst>
                <a:gd name="T0" fmla="*/ 42 w 42"/>
                <a:gd name="T1" fmla="*/ 56 h 67"/>
                <a:gd name="T2" fmla="*/ 42 w 42"/>
                <a:gd name="T3" fmla="*/ 66 h 67"/>
                <a:gd name="T4" fmla="*/ 29 w 42"/>
                <a:gd name="T5" fmla="*/ 66 h 67"/>
                <a:gd name="T6" fmla="*/ 29 w 42"/>
                <a:gd name="T7" fmla="*/ 59 h 67"/>
                <a:gd name="T8" fmla="*/ 29 w 42"/>
                <a:gd name="T9" fmla="*/ 59 h 67"/>
                <a:gd name="T10" fmla="*/ 16 w 42"/>
                <a:gd name="T11" fmla="*/ 67 h 67"/>
                <a:gd name="T12" fmla="*/ 0 w 42"/>
                <a:gd name="T13" fmla="*/ 42 h 67"/>
                <a:gd name="T14" fmla="*/ 16 w 42"/>
                <a:gd name="T15" fmla="*/ 19 h 67"/>
                <a:gd name="T16" fmla="*/ 28 w 42"/>
                <a:gd name="T17" fmla="*/ 27 h 67"/>
                <a:gd name="T18" fmla="*/ 28 w 42"/>
                <a:gd name="T19" fmla="*/ 27 h 67"/>
                <a:gd name="T20" fmla="*/ 28 w 42"/>
                <a:gd name="T21" fmla="*/ 0 h 67"/>
                <a:gd name="T22" fmla="*/ 42 w 42"/>
                <a:gd name="T23" fmla="*/ 0 h 67"/>
                <a:gd name="T24" fmla="*/ 42 w 42"/>
                <a:gd name="T25" fmla="*/ 56 h 67"/>
                <a:gd name="T26" fmla="*/ 21 w 42"/>
                <a:gd name="T27" fmla="*/ 57 h 67"/>
                <a:gd name="T28" fmla="*/ 28 w 42"/>
                <a:gd name="T29" fmla="*/ 43 h 67"/>
                <a:gd name="T30" fmla="*/ 21 w 42"/>
                <a:gd name="T31" fmla="*/ 29 h 67"/>
                <a:gd name="T32" fmla="*/ 14 w 42"/>
                <a:gd name="T33" fmla="*/ 43 h 67"/>
                <a:gd name="T34" fmla="*/ 21 w 42"/>
                <a:gd name="T35" fmla="*/ 5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67">
                  <a:moveTo>
                    <a:pt x="42" y="56"/>
                  </a:moveTo>
                  <a:cubicBezTo>
                    <a:pt x="42" y="61"/>
                    <a:pt x="42" y="64"/>
                    <a:pt x="42" y="66"/>
                  </a:cubicBezTo>
                  <a:cubicBezTo>
                    <a:pt x="29" y="66"/>
                    <a:pt x="29" y="66"/>
                    <a:pt x="29" y="66"/>
                  </a:cubicBezTo>
                  <a:cubicBezTo>
                    <a:pt x="29" y="64"/>
                    <a:pt x="29" y="62"/>
                    <a:pt x="29" y="59"/>
                  </a:cubicBezTo>
                  <a:cubicBezTo>
                    <a:pt x="29" y="59"/>
                    <a:pt x="29" y="59"/>
                    <a:pt x="29" y="59"/>
                  </a:cubicBezTo>
                  <a:cubicBezTo>
                    <a:pt x="27" y="61"/>
                    <a:pt x="24" y="67"/>
                    <a:pt x="16" y="67"/>
                  </a:cubicBezTo>
                  <a:cubicBezTo>
                    <a:pt x="6" y="67"/>
                    <a:pt x="0" y="56"/>
                    <a:pt x="0" y="42"/>
                  </a:cubicBezTo>
                  <a:cubicBezTo>
                    <a:pt x="0" y="30"/>
                    <a:pt x="5" y="19"/>
                    <a:pt x="16" y="19"/>
                  </a:cubicBezTo>
                  <a:cubicBezTo>
                    <a:pt x="23" y="19"/>
                    <a:pt x="26" y="23"/>
                    <a:pt x="28" y="27"/>
                  </a:cubicBezTo>
                  <a:cubicBezTo>
                    <a:pt x="28" y="27"/>
                    <a:pt x="28" y="27"/>
                    <a:pt x="28" y="27"/>
                  </a:cubicBezTo>
                  <a:cubicBezTo>
                    <a:pt x="28" y="0"/>
                    <a:pt x="28" y="0"/>
                    <a:pt x="28" y="0"/>
                  </a:cubicBezTo>
                  <a:cubicBezTo>
                    <a:pt x="42" y="0"/>
                    <a:pt x="42" y="0"/>
                    <a:pt x="42" y="0"/>
                  </a:cubicBezTo>
                  <a:lnTo>
                    <a:pt x="42" y="56"/>
                  </a:lnTo>
                  <a:close/>
                  <a:moveTo>
                    <a:pt x="21" y="57"/>
                  </a:moveTo>
                  <a:cubicBezTo>
                    <a:pt x="27" y="57"/>
                    <a:pt x="28" y="48"/>
                    <a:pt x="28" y="43"/>
                  </a:cubicBezTo>
                  <a:cubicBezTo>
                    <a:pt x="28" y="36"/>
                    <a:pt x="27" y="29"/>
                    <a:pt x="21" y="29"/>
                  </a:cubicBezTo>
                  <a:cubicBezTo>
                    <a:pt x="15" y="29"/>
                    <a:pt x="14" y="36"/>
                    <a:pt x="14" y="43"/>
                  </a:cubicBezTo>
                  <a:cubicBezTo>
                    <a:pt x="14" y="48"/>
                    <a:pt x="15" y="57"/>
                    <a:pt x="21" y="5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84">
              <a:extLst>
                <a:ext uri="{FF2B5EF4-FFF2-40B4-BE49-F238E27FC236}">
                  <a16:creationId xmlns="" xmlns:a16="http://schemas.microsoft.com/office/drawing/2014/main" id="{294DE66E-6294-495F-BB41-49695346B5E4}"/>
                </a:ext>
              </a:extLst>
            </p:cNvPr>
            <p:cNvSpPr>
              <a:spLocks/>
            </p:cNvSpPr>
            <p:nvPr/>
          </p:nvSpPr>
          <p:spPr bwMode="auto">
            <a:xfrm>
              <a:off x="1738" y="1978"/>
              <a:ext cx="97" cy="167"/>
            </a:xfrm>
            <a:custGeom>
              <a:avLst/>
              <a:gdLst>
                <a:gd name="T0" fmla="*/ 0 w 97"/>
                <a:gd name="T1" fmla="*/ 0 h 167"/>
                <a:gd name="T2" fmla="*/ 94 w 97"/>
                <a:gd name="T3" fmla="*/ 0 h 167"/>
                <a:gd name="T4" fmla="*/ 94 w 97"/>
                <a:gd name="T5" fmla="*/ 30 h 167"/>
                <a:gd name="T6" fmla="*/ 35 w 97"/>
                <a:gd name="T7" fmla="*/ 30 h 167"/>
                <a:gd name="T8" fmla="*/ 35 w 97"/>
                <a:gd name="T9" fmla="*/ 67 h 167"/>
                <a:gd name="T10" fmla="*/ 91 w 97"/>
                <a:gd name="T11" fmla="*/ 67 h 167"/>
                <a:gd name="T12" fmla="*/ 91 w 97"/>
                <a:gd name="T13" fmla="*/ 97 h 167"/>
                <a:gd name="T14" fmla="*/ 35 w 97"/>
                <a:gd name="T15" fmla="*/ 97 h 167"/>
                <a:gd name="T16" fmla="*/ 35 w 97"/>
                <a:gd name="T17" fmla="*/ 137 h 167"/>
                <a:gd name="T18" fmla="*/ 97 w 97"/>
                <a:gd name="T19" fmla="*/ 137 h 167"/>
                <a:gd name="T20" fmla="*/ 97 w 97"/>
                <a:gd name="T21" fmla="*/ 167 h 167"/>
                <a:gd name="T22" fmla="*/ 0 w 97"/>
                <a:gd name="T23" fmla="*/ 167 h 167"/>
                <a:gd name="T24" fmla="*/ 0 w 97"/>
                <a:gd name="T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67">
                  <a:moveTo>
                    <a:pt x="0" y="0"/>
                  </a:moveTo>
                  <a:lnTo>
                    <a:pt x="94" y="0"/>
                  </a:lnTo>
                  <a:lnTo>
                    <a:pt x="94" y="30"/>
                  </a:lnTo>
                  <a:lnTo>
                    <a:pt x="35" y="30"/>
                  </a:lnTo>
                  <a:lnTo>
                    <a:pt x="35" y="67"/>
                  </a:lnTo>
                  <a:lnTo>
                    <a:pt x="91" y="67"/>
                  </a:lnTo>
                  <a:lnTo>
                    <a:pt x="91" y="97"/>
                  </a:lnTo>
                  <a:lnTo>
                    <a:pt x="35" y="97"/>
                  </a:lnTo>
                  <a:lnTo>
                    <a:pt x="35" y="137"/>
                  </a:lnTo>
                  <a:lnTo>
                    <a:pt x="97" y="137"/>
                  </a:lnTo>
                  <a:lnTo>
                    <a:pt x="97" y="167"/>
                  </a:lnTo>
                  <a:lnTo>
                    <a:pt x="0" y="1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85">
              <a:extLst>
                <a:ext uri="{FF2B5EF4-FFF2-40B4-BE49-F238E27FC236}">
                  <a16:creationId xmlns="" xmlns:a16="http://schemas.microsoft.com/office/drawing/2014/main" id="{5E567224-B79A-46D4-ABA3-8676760900E9}"/>
                </a:ext>
              </a:extLst>
            </p:cNvPr>
            <p:cNvSpPr>
              <a:spLocks/>
            </p:cNvSpPr>
            <p:nvPr/>
          </p:nvSpPr>
          <p:spPr bwMode="auto">
            <a:xfrm>
              <a:off x="1851" y="2018"/>
              <a:ext cx="93" cy="129"/>
            </a:xfrm>
            <a:custGeom>
              <a:avLst/>
              <a:gdLst>
                <a:gd name="T0" fmla="*/ 35 w 35"/>
                <a:gd name="T1" fmla="*/ 46 h 48"/>
                <a:gd name="T2" fmla="*/ 22 w 35"/>
                <a:gd name="T3" fmla="*/ 48 h 48"/>
                <a:gd name="T4" fmla="*/ 0 w 35"/>
                <a:gd name="T5" fmla="*/ 24 h 48"/>
                <a:gd name="T6" fmla="*/ 23 w 35"/>
                <a:gd name="T7" fmla="*/ 0 h 48"/>
                <a:gd name="T8" fmla="*/ 34 w 35"/>
                <a:gd name="T9" fmla="*/ 3 h 48"/>
                <a:gd name="T10" fmla="*/ 34 w 35"/>
                <a:gd name="T11" fmla="*/ 13 h 48"/>
                <a:gd name="T12" fmla="*/ 25 w 35"/>
                <a:gd name="T13" fmla="*/ 11 h 48"/>
                <a:gd name="T14" fmla="*/ 15 w 35"/>
                <a:gd name="T15" fmla="*/ 24 h 48"/>
                <a:gd name="T16" fmla="*/ 26 w 35"/>
                <a:gd name="T17" fmla="*/ 37 h 48"/>
                <a:gd name="T18" fmla="*/ 34 w 35"/>
                <a:gd name="T19" fmla="*/ 35 h 48"/>
                <a:gd name="T20" fmla="*/ 35 w 35"/>
                <a:gd name="T21"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48">
                  <a:moveTo>
                    <a:pt x="35" y="46"/>
                  </a:moveTo>
                  <a:cubicBezTo>
                    <a:pt x="31" y="47"/>
                    <a:pt x="27" y="48"/>
                    <a:pt x="22" y="48"/>
                  </a:cubicBezTo>
                  <a:cubicBezTo>
                    <a:pt x="4" y="48"/>
                    <a:pt x="0" y="33"/>
                    <a:pt x="0" y="24"/>
                  </a:cubicBezTo>
                  <a:cubicBezTo>
                    <a:pt x="0" y="10"/>
                    <a:pt x="9" y="0"/>
                    <a:pt x="23" y="0"/>
                  </a:cubicBezTo>
                  <a:cubicBezTo>
                    <a:pt x="28" y="0"/>
                    <a:pt x="30" y="1"/>
                    <a:pt x="34" y="3"/>
                  </a:cubicBezTo>
                  <a:cubicBezTo>
                    <a:pt x="34" y="13"/>
                    <a:pt x="34" y="13"/>
                    <a:pt x="34" y="13"/>
                  </a:cubicBezTo>
                  <a:cubicBezTo>
                    <a:pt x="31" y="12"/>
                    <a:pt x="28" y="11"/>
                    <a:pt x="25" y="11"/>
                  </a:cubicBezTo>
                  <a:cubicBezTo>
                    <a:pt x="15" y="11"/>
                    <a:pt x="15" y="23"/>
                    <a:pt x="15" y="24"/>
                  </a:cubicBezTo>
                  <a:cubicBezTo>
                    <a:pt x="15" y="34"/>
                    <a:pt x="21" y="37"/>
                    <a:pt x="26" y="37"/>
                  </a:cubicBezTo>
                  <a:cubicBezTo>
                    <a:pt x="29" y="37"/>
                    <a:pt x="32" y="36"/>
                    <a:pt x="34" y="35"/>
                  </a:cubicBezTo>
                  <a:lnTo>
                    <a:pt x="35"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86">
              <a:extLst>
                <a:ext uri="{FF2B5EF4-FFF2-40B4-BE49-F238E27FC236}">
                  <a16:creationId xmlns="" xmlns:a16="http://schemas.microsoft.com/office/drawing/2014/main" id="{64D44C83-9B30-4EDA-A6D9-FCE173372EA5}"/>
                </a:ext>
              </a:extLst>
            </p:cNvPr>
            <p:cNvSpPr>
              <a:spLocks noEditPoints="1"/>
            </p:cNvSpPr>
            <p:nvPr/>
          </p:nvSpPr>
          <p:spPr bwMode="auto">
            <a:xfrm>
              <a:off x="1957" y="2018"/>
              <a:ext cx="115" cy="129"/>
            </a:xfrm>
            <a:custGeom>
              <a:avLst/>
              <a:gdLst>
                <a:gd name="T0" fmla="*/ 22 w 43"/>
                <a:gd name="T1" fmla="*/ 0 h 48"/>
                <a:gd name="T2" fmla="*/ 43 w 43"/>
                <a:gd name="T3" fmla="*/ 24 h 48"/>
                <a:gd name="T4" fmla="*/ 22 w 43"/>
                <a:gd name="T5" fmla="*/ 48 h 48"/>
                <a:gd name="T6" fmla="*/ 0 w 43"/>
                <a:gd name="T7" fmla="*/ 24 h 48"/>
                <a:gd name="T8" fmla="*/ 22 w 43"/>
                <a:gd name="T9" fmla="*/ 0 h 48"/>
                <a:gd name="T10" fmla="*/ 22 w 43"/>
                <a:gd name="T11" fmla="*/ 38 h 48"/>
                <a:gd name="T12" fmla="*/ 29 w 43"/>
                <a:gd name="T13" fmla="*/ 24 h 48"/>
                <a:gd name="T14" fmla="*/ 22 w 43"/>
                <a:gd name="T15" fmla="*/ 10 h 48"/>
                <a:gd name="T16" fmla="*/ 15 w 43"/>
                <a:gd name="T17" fmla="*/ 24 h 48"/>
                <a:gd name="T18" fmla="*/ 22 w 43"/>
                <a:gd name="T19"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8">
                  <a:moveTo>
                    <a:pt x="22" y="0"/>
                  </a:moveTo>
                  <a:cubicBezTo>
                    <a:pt x="36" y="0"/>
                    <a:pt x="43" y="10"/>
                    <a:pt x="43" y="24"/>
                  </a:cubicBezTo>
                  <a:cubicBezTo>
                    <a:pt x="43" y="38"/>
                    <a:pt x="36" y="48"/>
                    <a:pt x="22" y="48"/>
                  </a:cubicBezTo>
                  <a:cubicBezTo>
                    <a:pt x="8" y="48"/>
                    <a:pt x="0" y="38"/>
                    <a:pt x="0" y="24"/>
                  </a:cubicBezTo>
                  <a:cubicBezTo>
                    <a:pt x="0" y="10"/>
                    <a:pt x="8" y="0"/>
                    <a:pt x="22" y="0"/>
                  </a:cubicBezTo>
                  <a:close/>
                  <a:moveTo>
                    <a:pt x="22" y="38"/>
                  </a:moveTo>
                  <a:cubicBezTo>
                    <a:pt x="27" y="38"/>
                    <a:pt x="29" y="33"/>
                    <a:pt x="29" y="24"/>
                  </a:cubicBezTo>
                  <a:cubicBezTo>
                    <a:pt x="29" y="15"/>
                    <a:pt x="27" y="10"/>
                    <a:pt x="22" y="10"/>
                  </a:cubicBezTo>
                  <a:cubicBezTo>
                    <a:pt x="17" y="10"/>
                    <a:pt x="15" y="15"/>
                    <a:pt x="15" y="24"/>
                  </a:cubicBezTo>
                  <a:cubicBezTo>
                    <a:pt x="15" y="33"/>
                    <a:pt x="17" y="38"/>
                    <a:pt x="22" y="3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87">
              <a:extLst>
                <a:ext uri="{FF2B5EF4-FFF2-40B4-BE49-F238E27FC236}">
                  <a16:creationId xmlns="" xmlns:a16="http://schemas.microsoft.com/office/drawing/2014/main" id="{4005B9DE-FEBB-4C07-AD4D-479F8D1E5FF7}"/>
                </a:ext>
              </a:extLst>
            </p:cNvPr>
            <p:cNvSpPr>
              <a:spLocks/>
            </p:cNvSpPr>
            <p:nvPr/>
          </p:nvSpPr>
          <p:spPr bwMode="auto">
            <a:xfrm>
              <a:off x="2096" y="2018"/>
              <a:ext cx="105" cy="127"/>
            </a:xfrm>
            <a:custGeom>
              <a:avLst/>
              <a:gdLst>
                <a:gd name="T0" fmla="*/ 25 w 39"/>
                <a:gd name="T1" fmla="*/ 19 h 47"/>
                <a:gd name="T2" fmla="*/ 20 w 39"/>
                <a:gd name="T3" fmla="*/ 11 h 47"/>
                <a:gd name="T4" fmla="*/ 14 w 39"/>
                <a:gd name="T5" fmla="*/ 21 h 47"/>
                <a:gd name="T6" fmla="*/ 14 w 39"/>
                <a:gd name="T7" fmla="*/ 47 h 47"/>
                <a:gd name="T8" fmla="*/ 0 w 39"/>
                <a:gd name="T9" fmla="*/ 47 h 47"/>
                <a:gd name="T10" fmla="*/ 0 w 39"/>
                <a:gd name="T11" fmla="*/ 11 h 47"/>
                <a:gd name="T12" fmla="*/ 0 w 39"/>
                <a:gd name="T13" fmla="*/ 1 h 47"/>
                <a:gd name="T14" fmla="*/ 12 w 39"/>
                <a:gd name="T15" fmla="*/ 1 h 47"/>
                <a:gd name="T16" fmla="*/ 13 w 39"/>
                <a:gd name="T17" fmla="*/ 9 h 47"/>
                <a:gd name="T18" fmla="*/ 13 w 39"/>
                <a:gd name="T19" fmla="*/ 9 h 47"/>
                <a:gd name="T20" fmla="*/ 26 w 39"/>
                <a:gd name="T21" fmla="*/ 0 h 47"/>
                <a:gd name="T22" fmla="*/ 39 w 39"/>
                <a:gd name="T23" fmla="*/ 17 h 47"/>
                <a:gd name="T24" fmla="*/ 39 w 39"/>
                <a:gd name="T25" fmla="*/ 47 h 47"/>
                <a:gd name="T26" fmla="*/ 25 w 39"/>
                <a:gd name="T27" fmla="*/ 47 h 47"/>
                <a:gd name="T28" fmla="*/ 25 w 39"/>
                <a:gd name="T29" fmla="*/ 1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 h="47">
                  <a:moveTo>
                    <a:pt x="25" y="19"/>
                  </a:moveTo>
                  <a:cubicBezTo>
                    <a:pt x="25" y="13"/>
                    <a:pt x="23" y="11"/>
                    <a:pt x="20" y="11"/>
                  </a:cubicBezTo>
                  <a:cubicBezTo>
                    <a:pt x="15" y="11"/>
                    <a:pt x="14" y="15"/>
                    <a:pt x="14" y="21"/>
                  </a:cubicBezTo>
                  <a:cubicBezTo>
                    <a:pt x="14" y="47"/>
                    <a:pt x="14" y="47"/>
                    <a:pt x="14" y="47"/>
                  </a:cubicBezTo>
                  <a:cubicBezTo>
                    <a:pt x="0" y="47"/>
                    <a:pt x="0" y="47"/>
                    <a:pt x="0" y="47"/>
                  </a:cubicBezTo>
                  <a:cubicBezTo>
                    <a:pt x="0" y="11"/>
                    <a:pt x="0" y="11"/>
                    <a:pt x="0" y="11"/>
                  </a:cubicBezTo>
                  <a:cubicBezTo>
                    <a:pt x="0" y="6"/>
                    <a:pt x="0" y="3"/>
                    <a:pt x="0" y="1"/>
                  </a:cubicBezTo>
                  <a:cubicBezTo>
                    <a:pt x="12" y="1"/>
                    <a:pt x="12" y="1"/>
                    <a:pt x="12" y="1"/>
                  </a:cubicBezTo>
                  <a:cubicBezTo>
                    <a:pt x="12" y="3"/>
                    <a:pt x="13" y="6"/>
                    <a:pt x="13" y="9"/>
                  </a:cubicBezTo>
                  <a:cubicBezTo>
                    <a:pt x="13" y="9"/>
                    <a:pt x="13" y="9"/>
                    <a:pt x="13" y="9"/>
                  </a:cubicBezTo>
                  <a:cubicBezTo>
                    <a:pt x="15" y="4"/>
                    <a:pt x="18" y="0"/>
                    <a:pt x="26" y="0"/>
                  </a:cubicBezTo>
                  <a:cubicBezTo>
                    <a:pt x="36" y="0"/>
                    <a:pt x="39" y="8"/>
                    <a:pt x="39" y="17"/>
                  </a:cubicBezTo>
                  <a:cubicBezTo>
                    <a:pt x="39" y="47"/>
                    <a:pt x="39" y="47"/>
                    <a:pt x="39" y="47"/>
                  </a:cubicBezTo>
                  <a:cubicBezTo>
                    <a:pt x="25" y="47"/>
                    <a:pt x="25" y="47"/>
                    <a:pt x="25" y="47"/>
                  </a:cubicBezTo>
                  <a:lnTo>
                    <a:pt x="25"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188">
              <a:extLst>
                <a:ext uri="{FF2B5EF4-FFF2-40B4-BE49-F238E27FC236}">
                  <a16:creationId xmlns="" xmlns:a16="http://schemas.microsoft.com/office/drawing/2014/main" id="{8492808F-2FAF-4BA8-807A-375F5CCC82AE}"/>
                </a:ext>
              </a:extLst>
            </p:cNvPr>
            <p:cNvSpPr>
              <a:spLocks noEditPoints="1"/>
            </p:cNvSpPr>
            <p:nvPr/>
          </p:nvSpPr>
          <p:spPr bwMode="auto">
            <a:xfrm>
              <a:off x="2225" y="2018"/>
              <a:ext cx="115" cy="129"/>
            </a:xfrm>
            <a:custGeom>
              <a:avLst/>
              <a:gdLst>
                <a:gd name="T0" fmla="*/ 21 w 43"/>
                <a:gd name="T1" fmla="*/ 0 h 48"/>
                <a:gd name="T2" fmla="*/ 43 w 43"/>
                <a:gd name="T3" fmla="*/ 24 h 48"/>
                <a:gd name="T4" fmla="*/ 21 w 43"/>
                <a:gd name="T5" fmla="*/ 48 h 48"/>
                <a:gd name="T6" fmla="*/ 0 w 43"/>
                <a:gd name="T7" fmla="*/ 24 h 48"/>
                <a:gd name="T8" fmla="*/ 21 w 43"/>
                <a:gd name="T9" fmla="*/ 0 h 48"/>
                <a:gd name="T10" fmla="*/ 21 w 43"/>
                <a:gd name="T11" fmla="*/ 38 h 48"/>
                <a:gd name="T12" fmla="*/ 28 w 43"/>
                <a:gd name="T13" fmla="*/ 24 h 48"/>
                <a:gd name="T14" fmla="*/ 21 w 43"/>
                <a:gd name="T15" fmla="*/ 10 h 48"/>
                <a:gd name="T16" fmla="*/ 14 w 43"/>
                <a:gd name="T17" fmla="*/ 24 h 48"/>
                <a:gd name="T18" fmla="*/ 21 w 43"/>
                <a:gd name="T19" fmla="*/ 3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8">
                  <a:moveTo>
                    <a:pt x="21" y="0"/>
                  </a:moveTo>
                  <a:cubicBezTo>
                    <a:pt x="35" y="0"/>
                    <a:pt x="43" y="10"/>
                    <a:pt x="43" y="24"/>
                  </a:cubicBezTo>
                  <a:cubicBezTo>
                    <a:pt x="43" y="38"/>
                    <a:pt x="35" y="48"/>
                    <a:pt x="21" y="48"/>
                  </a:cubicBezTo>
                  <a:cubicBezTo>
                    <a:pt x="7" y="48"/>
                    <a:pt x="0" y="38"/>
                    <a:pt x="0" y="24"/>
                  </a:cubicBezTo>
                  <a:cubicBezTo>
                    <a:pt x="0" y="10"/>
                    <a:pt x="7" y="0"/>
                    <a:pt x="21" y="0"/>
                  </a:cubicBezTo>
                  <a:close/>
                  <a:moveTo>
                    <a:pt x="21" y="38"/>
                  </a:moveTo>
                  <a:cubicBezTo>
                    <a:pt x="26" y="38"/>
                    <a:pt x="28" y="33"/>
                    <a:pt x="28" y="24"/>
                  </a:cubicBezTo>
                  <a:cubicBezTo>
                    <a:pt x="28" y="15"/>
                    <a:pt x="26" y="10"/>
                    <a:pt x="21" y="10"/>
                  </a:cubicBezTo>
                  <a:cubicBezTo>
                    <a:pt x="16" y="10"/>
                    <a:pt x="14" y="15"/>
                    <a:pt x="14" y="24"/>
                  </a:cubicBezTo>
                  <a:cubicBezTo>
                    <a:pt x="14" y="33"/>
                    <a:pt x="16" y="38"/>
                    <a:pt x="21" y="3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89">
              <a:extLst>
                <a:ext uri="{FF2B5EF4-FFF2-40B4-BE49-F238E27FC236}">
                  <a16:creationId xmlns="" xmlns:a16="http://schemas.microsoft.com/office/drawing/2014/main" id="{A30A8F6D-39AB-4FA2-A1D5-C0D37AAAE8C9}"/>
                </a:ext>
              </a:extLst>
            </p:cNvPr>
            <p:cNvSpPr>
              <a:spLocks/>
            </p:cNvSpPr>
            <p:nvPr/>
          </p:nvSpPr>
          <p:spPr bwMode="auto">
            <a:xfrm>
              <a:off x="2361" y="2018"/>
              <a:ext cx="171" cy="127"/>
            </a:xfrm>
            <a:custGeom>
              <a:avLst/>
              <a:gdLst>
                <a:gd name="T0" fmla="*/ 50 w 64"/>
                <a:gd name="T1" fmla="*/ 19 h 47"/>
                <a:gd name="T2" fmla="*/ 45 w 64"/>
                <a:gd name="T3" fmla="*/ 11 h 47"/>
                <a:gd name="T4" fmla="*/ 39 w 64"/>
                <a:gd name="T5" fmla="*/ 18 h 47"/>
                <a:gd name="T6" fmla="*/ 39 w 64"/>
                <a:gd name="T7" fmla="*/ 47 h 47"/>
                <a:gd name="T8" fmla="*/ 25 w 64"/>
                <a:gd name="T9" fmla="*/ 47 h 47"/>
                <a:gd name="T10" fmla="*/ 25 w 64"/>
                <a:gd name="T11" fmla="*/ 19 h 47"/>
                <a:gd name="T12" fmla="*/ 20 w 64"/>
                <a:gd name="T13" fmla="*/ 11 h 47"/>
                <a:gd name="T14" fmla="*/ 14 w 64"/>
                <a:gd name="T15" fmla="*/ 21 h 47"/>
                <a:gd name="T16" fmla="*/ 14 w 64"/>
                <a:gd name="T17" fmla="*/ 47 h 47"/>
                <a:gd name="T18" fmla="*/ 0 w 64"/>
                <a:gd name="T19" fmla="*/ 47 h 47"/>
                <a:gd name="T20" fmla="*/ 0 w 64"/>
                <a:gd name="T21" fmla="*/ 11 h 47"/>
                <a:gd name="T22" fmla="*/ 0 w 64"/>
                <a:gd name="T23" fmla="*/ 1 h 47"/>
                <a:gd name="T24" fmla="*/ 13 w 64"/>
                <a:gd name="T25" fmla="*/ 1 h 47"/>
                <a:gd name="T26" fmla="*/ 13 w 64"/>
                <a:gd name="T27" fmla="*/ 9 h 47"/>
                <a:gd name="T28" fmla="*/ 13 w 64"/>
                <a:gd name="T29" fmla="*/ 9 h 47"/>
                <a:gd name="T30" fmla="*/ 26 w 64"/>
                <a:gd name="T31" fmla="*/ 0 h 47"/>
                <a:gd name="T32" fmla="*/ 38 w 64"/>
                <a:gd name="T33" fmla="*/ 8 h 47"/>
                <a:gd name="T34" fmla="*/ 51 w 64"/>
                <a:gd name="T35" fmla="*/ 0 h 47"/>
                <a:gd name="T36" fmla="*/ 64 w 64"/>
                <a:gd name="T37" fmla="*/ 17 h 47"/>
                <a:gd name="T38" fmla="*/ 64 w 64"/>
                <a:gd name="T39" fmla="*/ 47 h 47"/>
                <a:gd name="T40" fmla="*/ 50 w 64"/>
                <a:gd name="T41" fmla="*/ 47 h 47"/>
                <a:gd name="T42" fmla="*/ 50 w 64"/>
                <a:gd name="T43" fmla="*/ 1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47">
                  <a:moveTo>
                    <a:pt x="50" y="19"/>
                  </a:moveTo>
                  <a:cubicBezTo>
                    <a:pt x="50" y="13"/>
                    <a:pt x="48" y="11"/>
                    <a:pt x="45" y="11"/>
                  </a:cubicBezTo>
                  <a:cubicBezTo>
                    <a:pt x="41" y="11"/>
                    <a:pt x="39" y="14"/>
                    <a:pt x="39" y="18"/>
                  </a:cubicBezTo>
                  <a:cubicBezTo>
                    <a:pt x="39" y="47"/>
                    <a:pt x="39" y="47"/>
                    <a:pt x="39" y="47"/>
                  </a:cubicBezTo>
                  <a:cubicBezTo>
                    <a:pt x="25" y="47"/>
                    <a:pt x="25" y="47"/>
                    <a:pt x="25" y="47"/>
                  </a:cubicBezTo>
                  <a:cubicBezTo>
                    <a:pt x="25" y="19"/>
                    <a:pt x="25" y="19"/>
                    <a:pt x="25" y="19"/>
                  </a:cubicBezTo>
                  <a:cubicBezTo>
                    <a:pt x="25" y="13"/>
                    <a:pt x="23" y="11"/>
                    <a:pt x="20" y="11"/>
                  </a:cubicBezTo>
                  <a:cubicBezTo>
                    <a:pt x="16" y="11"/>
                    <a:pt x="14" y="15"/>
                    <a:pt x="14" y="21"/>
                  </a:cubicBezTo>
                  <a:cubicBezTo>
                    <a:pt x="14" y="47"/>
                    <a:pt x="14" y="47"/>
                    <a:pt x="14" y="47"/>
                  </a:cubicBezTo>
                  <a:cubicBezTo>
                    <a:pt x="0" y="47"/>
                    <a:pt x="0" y="47"/>
                    <a:pt x="0" y="47"/>
                  </a:cubicBezTo>
                  <a:cubicBezTo>
                    <a:pt x="0" y="11"/>
                    <a:pt x="0" y="11"/>
                    <a:pt x="0" y="11"/>
                  </a:cubicBezTo>
                  <a:cubicBezTo>
                    <a:pt x="0" y="6"/>
                    <a:pt x="0" y="3"/>
                    <a:pt x="0" y="1"/>
                  </a:cubicBezTo>
                  <a:cubicBezTo>
                    <a:pt x="13" y="1"/>
                    <a:pt x="13" y="1"/>
                    <a:pt x="13" y="1"/>
                  </a:cubicBezTo>
                  <a:cubicBezTo>
                    <a:pt x="13" y="3"/>
                    <a:pt x="13" y="6"/>
                    <a:pt x="13" y="9"/>
                  </a:cubicBezTo>
                  <a:cubicBezTo>
                    <a:pt x="13" y="9"/>
                    <a:pt x="13" y="9"/>
                    <a:pt x="13" y="9"/>
                  </a:cubicBezTo>
                  <a:cubicBezTo>
                    <a:pt x="15" y="4"/>
                    <a:pt x="19" y="0"/>
                    <a:pt x="26" y="0"/>
                  </a:cubicBezTo>
                  <a:cubicBezTo>
                    <a:pt x="33" y="0"/>
                    <a:pt x="36" y="3"/>
                    <a:pt x="38" y="8"/>
                  </a:cubicBezTo>
                  <a:cubicBezTo>
                    <a:pt x="40" y="4"/>
                    <a:pt x="43" y="0"/>
                    <a:pt x="51" y="0"/>
                  </a:cubicBezTo>
                  <a:cubicBezTo>
                    <a:pt x="61" y="0"/>
                    <a:pt x="64" y="8"/>
                    <a:pt x="64" y="17"/>
                  </a:cubicBezTo>
                  <a:cubicBezTo>
                    <a:pt x="64" y="47"/>
                    <a:pt x="64" y="47"/>
                    <a:pt x="64" y="47"/>
                  </a:cubicBezTo>
                  <a:cubicBezTo>
                    <a:pt x="50" y="47"/>
                    <a:pt x="50" y="47"/>
                    <a:pt x="50" y="47"/>
                  </a:cubicBezTo>
                  <a:lnTo>
                    <a:pt x="5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190">
              <a:extLst>
                <a:ext uri="{FF2B5EF4-FFF2-40B4-BE49-F238E27FC236}">
                  <a16:creationId xmlns="" xmlns:a16="http://schemas.microsoft.com/office/drawing/2014/main" id="{6F393672-32FD-4AC0-BD9A-DB8D476626AD}"/>
                </a:ext>
              </a:extLst>
            </p:cNvPr>
            <p:cNvSpPr>
              <a:spLocks noEditPoints="1"/>
            </p:cNvSpPr>
            <p:nvPr/>
          </p:nvSpPr>
          <p:spPr bwMode="auto">
            <a:xfrm>
              <a:off x="2559" y="1967"/>
              <a:ext cx="37" cy="178"/>
            </a:xfrm>
            <a:custGeom>
              <a:avLst/>
              <a:gdLst>
                <a:gd name="T0" fmla="*/ 0 w 37"/>
                <a:gd name="T1" fmla="*/ 0 h 178"/>
                <a:gd name="T2" fmla="*/ 37 w 37"/>
                <a:gd name="T3" fmla="*/ 0 h 178"/>
                <a:gd name="T4" fmla="*/ 37 w 37"/>
                <a:gd name="T5" fmla="*/ 33 h 178"/>
                <a:gd name="T6" fmla="*/ 0 w 37"/>
                <a:gd name="T7" fmla="*/ 33 h 178"/>
                <a:gd name="T8" fmla="*/ 0 w 37"/>
                <a:gd name="T9" fmla="*/ 0 h 178"/>
                <a:gd name="T10" fmla="*/ 0 w 37"/>
                <a:gd name="T11" fmla="*/ 54 h 178"/>
                <a:gd name="T12" fmla="*/ 37 w 37"/>
                <a:gd name="T13" fmla="*/ 54 h 178"/>
                <a:gd name="T14" fmla="*/ 37 w 37"/>
                <a:gd name="T15" fmla="*/ 178 h 178"/>
                <a:gd name="T16" fmla="*/ 0 w 37"/>
                <a:gd name="T17" fmla="*/ 178 h 178"/>
                <a:gd name="T18" fmla="*/ 0 w 37"/>
                <a:gd name="T19" fmla="*/ 5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178">
                  <a:moveTo>
                    <a:pt x="0" y="0"/>
                  </a:moveTo>
                  <a:lnTo>
                    <a:pt x="37" y="0"/>
                  </a:lnTo>
                  <a:lnTo>
                    <a:pt x="37" y="33"/>
                  </a:lnTo>
                  <a:lnTo>
                    <a:pt x="0" y="33"/>
                  </a:lnTo>
                  <a:lnTo>
                    <a:pt x="0" y="0"/>
                  </a:lnTo>
                  <a:close/>
                  <a:moveTo>
                    <a:pt x="0" y="54"/>
                  </a:moveTo>
                  <a:lnTo>
                    <a:pt x="37" y="54"/>
                  </a:lnTo>
                  <a:lnTo>
                    <a:pt x="37" y="178"/>
                  </a:lnTo>
                  <a:lnTo>
                    <a:pt x="0" y="178"/>
                  </a:lnTo>
                  <a:lnTo>
                    <a:pt x="0"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91">
              <a:extLst>
                <a:ext uri="{FF2B5EF4-FFF2-40B4-BE49-F238E27FC236}">
                  <a16:creationId xmlns="" xmlns:a16="http://schemas.microsoft.com/office/drawing/2014/main" id="{B2F87591-4512-4DB7-B198-B1CF83F5753F}"/>
                </a:ext>
              </a:extLst>
            </p:cNvPr>
            <p:cNvSpPr>
              <a:spLocks/>
            </p:cNvSpPr>
            <p:nvPr/>
          </p:nvSpPr>
          <p:spPr bwMode="auto">
            <a:xfrm>
              <a:off x="2618" y="2018"/>
              <a:ext cx="93" cy="129"/>
            </a:xfrm>
            <a:custGeom>
              <a:avLst/>
              <a:gdLst>
                <a:gd name="T0" fmla="*/ 35 w 35"/>
                <a:gd name="T1" fmla="*/ 46 h 48"/>
                <a:gd name="T2" fmla="*/ 22 w 35"/>
                <a:gd name="T3" fmla="*/ 48 h 48"/>
                <a:gd name="T4" fmla="*/ 0 w 35"/>
                <a:gd name="T5" fmla="*/ 24 h 48"/>
                <a:gd name="T6" fmla="*/ 23 w 35"/>
                <a:gd name="T7" fmla="*/ 0 h 48"/>
                <a:gd name="T8" fmla="*/ 34 w 35"/>
                <a:gd name="T9" fmla="*/ 3 h 48"/>
                <a:gd name="T10" fmla="*/ 34 w 35"/>
                <a:gd name="T11" fmla="*/ 13 h 48"/>
                <a:gd name="T12" fmla="*/ 25 w 35"/>
                <a:gd name="T13" fmla="*/ 11 h 48"/>
                <a:gd name="T14" fmla="*/ 15 w 35"/>
                <a:gd name="T15" fmla="*/ 24 h 48"/>
                <a:gd name="T16" fmla="*/ 26 w 35"/>
                <a:gd name="T17" fmla="*/ 37 h 48"/>
                <a:gd name="T18" fmla="*/ 34 w 35"/>
                <a:gd name="T19" fmla="*/ 35 h 48"/>
                <a:gd name="T20" fmla="*/ 35 w 35"/>
                <a:gd name="T21" fmla="*/ 4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48">
                  <a:moveTo>
                    <a:pt x="35" y="46"/>
                  </a:moveTo>
                  <a:cubicBezTo>
                    <a:pt x="31" y="47"/>
                    <a:pt x="27" y="48"/>
                    <a:pt x="22" y="48"/>
                  </a:cubicBezTo>
                  <a:cubicBezTo>
                    <a:pt x="4" y="48"/>
                    <a:pt x="0" y="33"/>
                    <a:pt x="0" y="24"/>
                  </a:cubicBezTo>
                  <a:cubicBezTo>
                    <a:pt x="0" y="10"/>
                    <a:pt x="9" y="0"/>
                    <a:pt x="23" y="0"/>
                  </a:cubicBezTo>
                  <a:cubicBezTo>
                    <a:pt x="28" y="0"/>
                    <a:pt x="30" y="1"/>
                    <a:pt x="34" y="3"/>
                  </a:cubicBezTo>
                  <a:cubicBezTo>
                    <a:pt x="34" y="13"/>
                    <a:pt x="34" y="13"/>
                    <a:pt x="34" y="13"/>
                  </a:cubicBezTo>
                  <a:cubicBezTo>
                    <a:pt x="31" y="12"/>
                    <a:pt x="28" y="11"/>
                    <a:pt x="25" y="11"/>
                  </a:cubicBezTo>
                  <a:cubicBezTo>
                    <a:pt x="15" y="11"/>
                    <a:pt x="15" y="23"/>
                    <a:pt x="15" y="24"/>
                  </a:cubicBezTo>
                  <a:cubicBezTo>
                    <a:pt x="15" y="34"/>
                    <a:pt x="21" y="37"/>
                    <a:pt x="26" y="37"/>
                  </a:cubicBezTo>
                  <a:cubicBezTo>
                    <a:pt x="29" y="37"/>
                    <a:pt x="32" y="36"/>
                    <a:pt x="34" y="35"/>
                  </a:cubicBezTo>
                  <a:lnTo>
                    <a:pt x="35"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92">
              <a:extLst>
                <a:ext uri="{FF2B5EF4-FFF2-40B4-BE49-F238E27FC236}">
                  <a16:creationId xmlns="" xmlns:a16="http://schemas.microsoft.com/office/drawing/2014/main" id="{0A513FC3-B50E-4F69-A4D9-06F294261FF4}"/>
                </a:ext>
              </a:extLst>
            </p:cNvPr>
            <p:cNvSpPr>
              <a:spLocks/>
            </p:cNvSpPr>
            <p:nvPr/>
          </p:nvSpPr>
          <p:spPr bwMode="auto">
            <a:xfrm>
              <a:off x="2722" y="2018"/>
              <a:ext cx="88" cy="129"/>
            </a:xfrm>
            <a:custGeom>
              <a:avLst/>
              <a:gdLst>
                <a:gd name="T0" fmla="*/ 30 w 33"/>
                <a:gd name="T1" fmla="*/ 13 h 48"/>
                <a:gd name="T2" fmla="*/ 19 w 33"/>
                <a:gd name="T3" fmla="*/ 10 h 48"/>
                <a:gd name="T4" fmla="*/ 13 w 33"/>
                <a:gd name="T5" fmla="*/ 13 h 48"/>
                <a:gd name="T6" fmla="*/ 23 w 33"/>
                <a:gd name="T7" fmla="*/ 20 h 48"/>
                <a:gd name="T8" fmla="*/ 33 w 33"/>
                <a:gd name="T9" fmla="*/ 33 h 48"/>
                <a:gd name="T10" fmla="*/ 16 w 33"/>
                <a:gd name="T11" fmla="*/ 48 h 48"/>
                <a:gd name="T12" fmla="*/ 1 w 33"/>
                <a:gd name="T13" fmla="*/ 45 h 48"/>
                <a:gd name="T14" fmla="*/ 1 w 33"/>
                <a:gd name="T15" fmla="*/ 35 h 48"/>
                <a:gd name="T16" fmla="*/ 12 w 33"/>
                <a:gd name="T17" fmla="*/ 38 h 48"/>
                <a:gd name="T18" fmla="*/ 19 w 33"/>
                <a:gd name="T19" fmla="*/ 34 h 48"/>
                <a:gd name="T20" fmla="*/ 10 w 33"/>
                <a:gd name="T21" fmla="*/ 28 h 48"/>
                <a:gd name="T22" fmla="*/ 0 w 33"/>
                <a:gd name="T23" fmla="*/ 14 h 48"/>
                <a:gd name="T24" fmla="*/ 17 w 33"/>
                <a:gd name="T25" fmla="*/ 0 h 48"/>
                <a:gd name="T26" fmla="*/ 30 w 33"/>
                <a:gd name="T27" fmla="*/ 2 h 48"/>
                <a:gd name="T28" fmla="*/ 30 w 33"/>
                <a:gd name="T29" fmla="*/ 1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48">
                  <a:moveTo>
                    <a:pt x="30" y="13"/>
                  </a:moveTo>
                  <a:cubicBezTo>
                    <a:pt x="26" y="11"/>
                    <a:pt x="23" y="10"/>
                    <a:pt x="19" y="10"/>
                  </a:cubicBezTo>
                  <a:cubicBezTo>
                    <a:pt x="15" y="10"/>
                    <a:pt x="13" y="12"/>
                    <a:pt x="13" y="13"/>
                  </a:cubicBezTo>
                  <a:cubicBezTo>
                    <a:pt x="13" y="16"/>
                    <a:pt x="15" y="17"/>
                    <a:pt x="23" y="20"/>
                  </a:cubicBezTo>
                  <a:cubicBezTo>
                    <a:pt x="28" y="22"/>
                    <a:pt x="33" y="25"/>
                    <a:pt x="33" y="33"/>
                  </a:cubicBezTo>
                  <a:cubicBezTo>
                    <a:pt x="33" y="44"/>
                    <a:pt x="25" y="48"/>
                    <a:pt x="16" y="48"/>
                  </a:cubicBezTo>
                  <a:cubicBezTo>
                    <a:pt x="12" y="48"/>
                    <a:pt x="5" y="47"/>
                    <a:pt x="1" y="45"/>
                  </a:cubicBezTo>
                  <a:cubicBezTo>
                    <a:pt x="1" y="35"/>
                    <a:pt x="1" y="35"/>
                    <a:pt x="1" y="35"/>
                  </a:cubicBezTo>
                  <a:cubicBezTo>
                    <a:pt x="4" y="37"/>
                    <a:pt x="9" y="38"/>
                    <a:pt x="12" y="38"/>
                  </a:cubicBezTo>
                  <a:cubicBezTo>
                    <a:pt x="19" y="38"/>
                    <a:pt x="19" y="36"/>
                    <a:pt x="19" y="34"/>
                  </a:cubicBezTo>
                  <a:cubicBezTo>
                    <a:pt x="19" y="31"/>
                    <a:pt x="16" y="31"/>
                    <a:pt x="10" y="28"/>
                  </a:cubicBezTo>
                  <a:cubicBezTo>
                    <a:pt x="5" y="26"/>
                    <a:pt x="0" y="22"/>
                    <a:pt x="0" y="14"/>
                  </a:cubicBezTo>
                  <a:cubicBezTo>
                    <a:pt x="0" y="9"/>
                    <a:pt x="4" y="0"/>
                    <a:pt x="17" y="0"/>
                  </a:cubicBezTo>
                  <a:cubicBezTo>
                    <a:pt x="23" y="0"/>
                    <a:pt x="28" y="1"/>
                    <a:pt x="30" y="2"/>
                  </a:cubicBezTo>
                  <a:lnTo>
                    <a:pt x="3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Title 1"/>
          <p:cNvSpPr txBox="1">
            <a:spLocks/>
          </p:cNvSpPr>
          <p:nvPr/>
        </p:nvSpPr>
        <p:spPr>
          <a:xfrm>
            <a:off x="685800" y="1317296"/>
            <a:ext cx="7772400" cy="1470025"/>
          </a:xfrm>
          <a:prstGeom prst="rect">
            <a:avLst/>
          </a:prstGeom>
        </p:spPr>
        <p:txBody>
          <a:bodyPr/>
          <a:lstStyle/>
          <a:p>
            <a:pPr algn="ctr" eaLnBrk="0" hangingPunct="0">
              <a:defRPr/>
            </a:pPr>
            <a:r>
              <a:rPr lang="en-US" sz="3600" kern="0" dirty="0">
                <a:solidFill>
                  <a:srgbClr val="5A8F7C">
                    <a:lumMod val="75000"/>
                  </a:srgbClr>
                </a:solidFill>
                <a:latin typeface="Calibri"/>
                <a:cs typeface="Arial"/>
              </a:rPr>
              <a:t>MASSHEALTH: </a:t>
            </a:r>
            <a:r>
              <a:rPr lang="en-US" sz="3600" kern="0" dirty="0">
                <a:solidFill>
                  <a:srgbClr val="5A8F7C">
                    <a:lumMod val="75000"/>
                  </a:srgbClr>
                </a:solidFill>
              </a:rPr>
              <a:t>THE BASICS </a:t>
            </a:r>
            <a:endParaRPr lang="en-US" sz="3600" kern="0" dirty="0">
              <a:solidFill>
                <a:srgbClr val="5A8F7C">
                  <a:lumMod val="75000"/>
                </a:srgbClr>
              </a:solidFill>
              <a:latin typeface="Calibri"/>
              <a:cs typeface="Arial"/>
            </a:endParaRPr>
          </a:p>
          <a:p>
            <a:pPr algn="ctr" eaLnBrk="0" hangingPunct="0">
              <a:defRPr/>
            </a:pPr>
            <a:r>
              <a:rPr lang="en-US" sz="2800" kern="0" dirty="0">
                <a:solidFill>
                  <a:srgbClr val="5A8F7C">
                    <a:lumMod val="75000"/>
                  </a:srgbClr>
                </a:solidFill>
                <a:latin typeface="Calibri"/>
                <a:cs typeface="Arial"/>
              </a:rPr>
              <a:t>FACTS AND TRENDS</a:t>
            </a:r>
          </a:p>
        </p:txBody>
      </p:sp>
      <p:sp>
        <p:nvSpPr>
          <p:cNvPr id="10" name="Subtitle 2"/>
          <p:cNvSpPr txBox="1">
            <a:spLocks/>
          </p:cNvSpPr>
          <p:nvPr/>
        </p:nvSpPr>
        <p:spPr>
          <a:xfrm>
            <a:off x="933707" y="2725271"/>
            <a:ext cx="7334250" cy="1407459"/>
          </a:xfrm>
          <a:prstGeom prst="rect">
            <a:avLst/>
          </a:prstGeom>
        </p:spPr>
        <p:txBody>
          <a:bodyPr/>
          <a:lstStyle/>
          <a:p>
            <a:pPr algn="ctr" eaLnBrk="0" hangingPunct="0">
              <a:spcBef>
                <a:spcPts val="0"/>
              </a:spcBef>
              <a:buClr>
                <a:srgbClr val="5A8F7C"/>
              </a:buClr>
              <a:defRPr/>
            </a:pPr>
            <a:r>
              <a:rPr lang="en-US" sz="1200" kern="0" dirty="0">
                <a:solidFill>
                  <a:srgbClr val="5A8F7C"/>
                </a:solidFill>
                <a:latin typeface="Calibri"/>
                <a:cs typeface="Arial"/>
              </a:rPr>
              <a:t>PREPARED BY</a:t>
            </a:r>
            <a:br>
              <a:rPr lang="en-US" sz="1200" kern="0" dirty="0">
                <a:solidFill>
                  <a:srgbClr val="5A8F7C"/>
                </a:solidFill>
                <a:latin typeface="Calibri"/>
                <a:cs typeface="Arial"/>
              </a:rPr>
            </a:br>
            <a:r>
              <a:rPr lang="en-US" sz="1200" kern="0" dirty="0">
                <a:solidFill>
                  <a:srgbClr val="5A8F7C"/>
                </a:solidFill>
                <a:latin typeface="Calibri"/>
                <a:cs typeface="Arial"/>
              </a:rPr>
              <a:t>CENTER FOR HEALTH LAW AND ECONOMICS </a:t>
            </a:r>
          </a:p>
          <a:p>
            <a:pPr algn="ctr" eaLnBrk="0" hangingPunct="0">
              <a:spcBef>
                <a:spcPts val="0"/>
              </a:spcBef>
              <a:buClr>
                <a:srgbClr val="5A8F7C"/>
              </a:buClr>
              <a:defRPr/>
            </a:pPr>
            <a:r>
              <a:rPr lang="en-US" sz="1200" kern="0" dirty="0">
                <a:solidFill>
                  <a:srgbClr val="5A8F7C"/>
                </a:solidFill>
                <a:latin typeface="Calibri"/>
                <a:cs typeface="Arial"/>
              </a:rPr>
              <a:t>UNIVERSITY OF MASSACHUSETTS MEDICAL SCHOOL</a:t>
            </a:r>
          </a:p>
          <a:p>
            <a:pPr algn="ctr" eaLnBrk="0" hangingPunct="0">
              <a:spcBef>
                <a:spcPts val="0"/>
              </a:spcBef>
              <a:buClr>
                <a:srgbClr val="5A8F7C"/>
              </a:buClr>
              <a:defRPr/>
            </a:pPr>
            <a:endParaRPr lang="en-US" sz="1200" kern="0" dirty="0">
              <a:solidFill>
                <a:srgbClr val="5A8F7C"/>
              </a:solidFill>
              <a:latin typeface="Calibri"/>
              <a:cs typeface="Arial"/>
            </a:endParaRPr>
          </a:p>
        </p:txBody>
      </p:sp>
      <p:sp>
        <p:nvSpPr>
          <p:cNvPr id="13" name="Rectangle 12">
            <a:extLst>
              <a:ext uri="{FF2B5EF4-FFF2-40B4-BE49-F238E27FC236}">
                <a16:creationId xmlns="" xmlns:a16="http://schemas.microsoft.com/office/drawing/2014/main" id="{902E75F6-A591-45AA-ADC0-E2912E7F5F1A}"/>
              </a:ext>
            </a:extLst>
          </p:cNvPr>
          <p:cNvSpPr/>
          <p:nvPr/>
        </p:nvSpPr>
        <p:spPr>
          <a:xfrm>
            <a:off x="457200" y="4541771"/>
            <a:ext cx="8229600" cy="365760"/>
          </a:xfrm>
          <a:prstGeom prst="rect">
            <a:avLst/>
          </a:prstGeom>
          <a:solidFill>
            <a:schemeClr val="accent1"/>
          </a:solidFill>
        </p:spPr>
        <p:txBody>
          <a:bodyPr wrap="none" anchor="ctr">
            <a:noAutofit/>
          </a:bodyPr>
          <a:lstStyle/>
          <a:p>
            <a:pPr algn="ctr" eaLnBrk="0" hangingPunct="0">
              <a:spcBef>
                <a:spcPts val="600"/>
              </a:spcBef>
              <a:buClr>
                <a:srgbClr val="5A8F7C"/>
              </a:buClr>
              <a:defRPr/>
            </a:pPr>
            <a:r>
              <a:rPr lang="en-US" sz="1400" b="1" kern="0" dirty="0">
                <a:solidFill>
                  <a:schemeClr val="bg1"/>
                </a:solidFill>
                <a:latin typeface="Calibri"/>
                <a:cs typeface="Arial"/>
              </a:rPr>
              <a:t>UPDATED SEPTEMBER 2017</a:t>
            </a:r>
          </a:p>
        </p:txBody>
      </p:sp>
      <p:grpSp>
        <p:nvGrpSpPr>
          <p:cNvPr id="200" name="Group 199">
            <a:extLst>
              <a:ext uri="{FF2B5EF4-FFF2-40B4-BE49-F238E27FC236}">
                <a16:creationId xmlns="" xmlns:a16="http://schemas.microsoft.com/office/drawing/2014/main" id="{921FB8AB-F16B-4C5A-8FD5-4FF1D66F7E93}"/>
              </a:ext>
            </a:extLst>
          </p:cNvPr>
          <p:cNvGrpSpPr/>
          <p:nvPr/>
        </p:nvGrpSpPr>
        <p:grpSpPr>
          <a:xfrm>
            <a:off x="3954813" y="5476927"/>
            <a:ext cx="1221358" cy="594360"/>
            <a:chOff x="1830580" y="5412375"/>
            <a:chExt cx="1221358" cy="594360"/>
          </a:xfrm>
        </p:grpSpPr>
        <p:sp>
          <p:nvSpPr>
            <p:cNvPr id="6" name="Freeform 5">
              <a:extLst>
                <a:ext uri="{FF2B5EF4-FFF2-40B4-BE49-F238E27FC236}">
                  <a16:creationId xmlns="" xmlns:a16="http://schemas.microsoft.com/office/drawing/2014/main" id="{6FDE6A4F-3D9B-4114-82BC-143753474E87}"/>
                </a:ext>
              </a:extLst>
            </p:cNvPr>
            <p:cNvSpPr>
              <a:spLocks/>
            </p:cNvSpPr>
            <p:nvPr/>
          </p:nvSpPr>
          <p:spPr bwMode="auto">
            <a:xfrm>
              <a:off x="2503100" y="5426117"/>
              <a:ext cx="210001" cy="249940"/>
            </a:xfrm>
            <a:custGeom>
              <a:avLst/>
              <a:gdLst>
                <a:gd name="T0" fmla="*/ 92 w 183"/>
                <a:gd name="T1" fmla="*/ 217 h 217"/>
                <a:gd name="T2" fmla="*/ 169 w 183"/>
                <a:gd name="T3" fmla="*/ 118 h 217"/>
                <a:gd name="T4" fmla="*/ 168 w 183"/>
                <a:gd name="T5" fmla="*/ 0 h 217"/>
                <a:gd name="T6" fmla="*/ 92 w 183"/>
                <a:gd name="T7" fmla="*/ 15 h 217"/>
                <a:gd name="T8" fmla="*/ 15 w 183"/>
                <a:gd name="T9" fmla="*/ 0 h 217"/>
                <a:gd name="T10" fmla="*/ 14 w 183"/>
                <a:gd name="T11" fmla="*/ 118 h 217"/>
                <a:gd name="T12" fmla="*/ 92 w 183"/>
                <a:gd name="T13" fmla="*/ 217 h 217"/>
              </a:gdLst>
              <a:ahLst/>
              <a:cxnLst>
                <a:cxn ang="0">
                  <a:pos x="T0" y="T1"/>
                </a:cxn>
                <a:cxn ang="0">
                  <a:pos x="T2" y="T3"/>
                </a:cxn>
                <a:cxn ang="0">
                  <a:pos x="T4" y="T5"/>
                </a:cxn>
                <a:cxn ang="0">
                  <a:pos x="T6" y="T7"/>
                </a:cxn>
                <a:cxn ang="0">
                  <a:pos x="T8" y="T9"/>
                </a:cxn>
                <a:cxn ang="0">
                  <a:pos x="T10" y="T11"/>
                </a:cxn>
                <a:cxn ang="0">
                  <a:pos x="T12" y="T13"/>
                </a:cxn>
              </a:cxnLst>
              <a:rect l="0" t="0" r="r" b="b"/>
              <a:pathLst>
                <a:path w="183" h="217">
                  <a:moveTo>
                    <a:pt x="92" y="217"/>
                  </a:moveTo>
                  <a:cubicBezTo>
                    <a:pt x="132" y="195"/>
                    <a:pt x="157" y="157"/>
                    <a:pt x="169" y="118"/>
                  </a:cubicBezTo>
                  <a:cubicBezTo>
                    <a:pt x="182" y="78"/>
                    <a:pt x="183" y="30"/>
                    <a:pt x="168" y="0"/>
                  </a:cubicBezTo>
                  <a:cubicBezTo>
                    <a:pt x="145" y="12"/>
                    <a:pt x="119" y="15"/>
                    <a:pt x="92" y="15"/>
                  </a:cubicBezTo>
                  <a:cubicBezTo>
                    <a:pt x="65" y="15"/>
                    <a:pt x="38" y="12"/>
                    <a:pt x="15" y="0"/>
                  </a:cubicBezTo>
                  <a:cubicBezTo>
                    <a:pt x="0" y="30"/>
                    <a:pt x="1" y="78"/>
                    <a:pt x="14" y="118"/>
                  </a:cubicBezTo>
                  <a:cubicBezTo>
                    <a:pt x="27" y="157"/>
                    <a:pt x="51" y="195"/>
                    <a:pt x="92" y="2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6">
              <a:extLst>
                <a:ext uri="{FF2B5EF4-FFF2-40B4-BE49-F238E27FC236}">
                  <a16:creationId xmlns="" xmlns:a16="http://schemas.microsoft.com/office/drawing/2014/main" id="{52100FB6-3322-4D42-80EF-26C6059E0F3F}"/>
                </a:ext>
              </a:extLst>
            </p:cNvPr>
            <p:cNvSpPr>
              <a:spLocks/>
            </p:cNvSpPr>
            <p:nvPr/>
          </p:nvSpPr>
          <p:spPr bwMode="auto">
            <a:xfrm>
              <a:off x="2201196" y="5422682"/>
              <a:ext cx="253805" cy="254664"/>
            </a:xfrm>
            <a:custGeom>
              <a:avLst/>
              <a:gdLst>
                <a:gd name="T0" fmla="*/ 420 w 591"/>
                <a:gd name="T1" fmla="*/ 593 h 593"/>
                <a:gd name="T2" fmla="*/ 420 w 591"/>
                <a:gd name="T3" fmla="*/ 421 h 593"/>
                <a:gd name="T4" fmla="*/ 591 w 591"/>
                <a:gd name="T5" fmla="*/ 421 h 593"/>
                <a:gd name="T6" fmla="*/ 591 w 591"/>
                <a:gd name="T7" fmla="*/ 171 h 593"/>
                <a:gd name="T8" fmla="*/ 420 w 591"/>
                <a:gd name="T9" fmla="*/ 171 h 593"/>
                <a:gd name="T10" fmla="*/ 420 w 591"/>
                <a:gd name="T11" fmla="*/ 0 h 593"/>
                <a:gd name="T12" fmla="*/ 171 w 591"/>
                <a:gd name="T13" fmla="*/ 0 h 593"/>
                <a:gd name="T14" fmla="*/ 171 w 591"/>
                <a:gd name="T15" fmla="*/ 171 h 593"/>
                <a:gd name="T16" fmla="*/ 0 w 591"/>
                <a:gd name="T17" fmla="*/ 171 h 593"/>
                <a:gd name="T18" fmla="*/ 0 w 591"/>
                <a:gd name="T19" fmla="*/ 421 h 593"/>
                <a:gd name="T20" fmla="*/ 171 w 591"/>
                <a:gd name="T21" fmla="*/ 421 h 593"/>
                <a:gd name="T22" fmla="*/ 171 w 591"/>
                <a:gd name="T23" fmla="*/ 593 h 593"/>
                <a:gd name="T24" fmla="*/ 420 w 591"/>
                <a:gd name="T25" fmla="*/ 593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1" h="593">
                  <a:moveTo>
                    <a:pt x="420" y="593"/>
                  </a:moveTo>
                  <a:lnTo>
                    <a:pt x="420" y="421"/>
                  </a:lnTo>
                  <a:lnTo>
                    <a:pt x="591" y="421"/>
                  </a:lnTo>
                  <a:lnTo>
                    <a:pt x="591" y="171"/>
                  </a:lnTo>
                  <a:lnTo>
                    <a:pt x="420" y="171"/>
                  </a:lnTo>
                  <a:lnTo>
                    <a:pt x="420" y="0"/>
                  </a:lnTo>
                  <a:lnTo>
                    <a:pt x="171" y="0"/>
                  </a:lnTo>
                  <a:lnTo>
                    <a:pt x="171" y="171"/>
                  </a:lnTo>
                  <a:lnTo>
                    <a:pt x="0" y="171"/>
                  </a:lnTo>
                  <a:lnTo>
                    <a:pt x="0" y="421"/>
                  </a:lnTo>
                  <a:lnTo>
                    <a:pt x="171" y="421"/>
                  </a:lnTo>
                  <a:lnTo>
                    <a:pt x="171" y="593"/>
                  </a:lnTo>
                  <a:lnTo>
                    <a:pt x="420" y="5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 xmlns:a16="http://schemas.microsoft.com/office/drawing/2014/main" id="{4C93B1AA-816A-47F4-8448-25BF578F0444}"/>
                </a:ext>
              </a:extLst>
            </p:cNvPr>
            <p:cNvSpPr>
              <a:spLocks noEditPoints="1"/>
            </p:cNvSpPr>
            <p:nvPr/>
          </p:nvSpPr>
          <p:spPr bwMode="auto">
            <a:xfrm>
              <a:off x="2399602" y="5658880"/>
              <a:ext cx="27914" cy="27485"/>
            </a:xfrm>
            <a:custGeom>
              <a:avLst/>
              <a:gdLst>
                <a:gd name="T0" fmla="*/ 0 w 24"/>
                <a:gd name="T1" fmla="*/ 12 h 24"/>
                <a:gd name="T2" fmla="*/ 12 w 24"/>
                <a:gd name="T3" fmla="*/ 0 h 24"/>
                <a:gd name="T4" fmla="*/ 24 w 24"/>
                <a:gd name="T5" fmla="*/ 12 h 24"/>
                <a:gd name="T6" fmla="*/ 12 w 24"/>
                <a:gd name="T7" fmla="*/ 24 h 24"/>
                <a:gd name="T8" fmla="*/ 0 w 24"/>
                <a:gd name="T9" fmla="*/ 12 h 24"/>
                <a:gd name="T10" fmla="*/ 12 w 24"/>
                <a:gd name="T11" fmla="*/ 22 h 24"/>
                <a:gd name="T12" fmla="*/ 21 w 24"/>
                <a:gd name="T13" fmla="*/ 12 h 24"/>
                <a:gd name="T14" fmla="*/ 12 w 24"/>
                <a:gd name="T15" fmla="*/ 2 h 24"/>
                <a:gd name="T16" fmla="*/ 2 w 24"/>
                <a:gd name="T17" fmla="*/ 12 h 24"/>
                <a:gd name="T18" fmla="*/ 12 w 24"/>
                <a:gd name="T19" fmla="*/ 22 h 24"/>
                <a:gd name="T20" fmla="*/ 9 w 24"/>
                <a:gd name="T21" fmla="*/ 19 h 24"/>
                <a:gd name="T22" fmla="*/ 7 w 24"/>
                <a:gd name="T23" fmla="*/ 19 h 24"/>
                <a:gd name="T24" fmla="*/ 7 w 24"/>
                <a:gd name="T25" fmla="*/ 5 h 24"/>
                <a:gd name="T26" fmla="*/ 12 w 24"/>
                <a:gd name="T27" fmla="*/ 5 h 24"/>
                <a:gd name="T28" fmla="*/ 17 w 24"/>
                <a:gd name="T29" fmla="*/ 9 h 24"/>
                <a:gd name="T30" fmla="*/ 14 w 24"/>
                <a:gd name="T31" fmla="*/ 13 h 24"/>
                <a:gd name="T32" fmla="*/ 18 w 24"/>
                <a:gd name="T33" fmla="*/ 19 h 24"/>
                <a:gd name="T34" fmla="*/ 15 w 24"/>
                <a:gd name="T35" fmla="*/ 19 h 24"/>
                <a:gd name="T36" fmla="*/ 12 w 24"/>
                <a:gd name="T37" fmla="*/ 13 h 24"/>
                <a:gd name="T38" fmla="*/ 9 w 24"/>
                <a:gd name="T39" fmla="*/ 13 h 24"/>
                <a:gd name="T40" fmla="*/ 9 w 24"/>
                <a:gd name="T41" fmla="*/ 19 h 24"/>
                <a:gd name="T42" fmla="*/ 12 w 24"/>
                <a:gd name="T43" fmla="*/ 11 h 24"/>
                <a:gd name="T44" fmla="*/ 15 w 24"/>
                <a:gd name="T45" fmla="*/ 9 h 24"/>
                <a:gd name="T46" fmla="*/ 12 w 24"/>
                <a:gd name="T47" fmla="*/ 7 h 24"/>
                <a:gd name="T48" fmla="*/ 9 w 24"/>
                <a:gd name="T49" fmla="*/ 7 h 24"/>
                <a:gd name="T50" fmla="*/ 9 w 24"/>
                <a:gd name="T51" fmla="*/ 11 h 24"/>
                <a:gd name="T52" fmla="*/ 12 w 24"/>
                <a:gd name="T53" fmla="*/ 1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 h="24">
                  <a:moveTo>
                    <a:pt x="0" y="12"/>
                  </a:moveTo>
                  <a:cubicBezTo>
                    <a:pt x="0" y="5"/>
                    <a:pt x="5" y="0"/>
                    <a:pt x="12" y="0"/>
                  </a:cubicBezTo>
                  <a:cubicBezTo>
                    <a:pt x="18" y="0"/>
                    <a:pt x="24" y="5"/>
                    <a:pt x="24" y="12"/>
                  </a:cubicBezTo>
                  <a:cubicBezTo>
                    <a:pt x="24" y="19"/>
                    <a:pt x="18" y="24"/>
                    <a:pt x="12" y="24"/>
                  </a:cubicBezTo>
                  <a:cubicBezTo>
                    <a:pt x="5" y="24"/>
                    <a:pt x="0" y="19"/>
                    <a:pt x="0" y="12"/>
                  </a:cubicBezTo>
                  <a:close/>
                  <a:moveTo>
                    <a:pt x="12" y="22"/>
                  </a:moveTo>
                  <a:cubicBezTo>
                    <a:pt x="17" y="22"/>
                    <a:pt x="21" y="18"/>
                    <a:pt x="21" y="12"/>
                  </a:cubicBezTo>
                  <a:cubicBezTo>
                    <a:pt x="21" y="6"/>
                    <a:pt x="17" y="2"/>
                    <a:pt x="12" y="2"/>
                  </a:cubicBezTo>
                  <a:cubicBezTo>
                    <a:pt x="6" y="2"/>
                    <a:pt x="2" y="6"/>
                    <a:pt x="2" y="12"/>
                  </a:cubicBezTo>
                  <a:cubicBezTo>
                    <a:pt x="2" y="18"/>
                    <a:pt x="6" y="22"/>
                    <a:pt x="12" y="22"/>
                  </a:cubicBezTo>
                  <a:close/>
                  <a:moveTo>
                    <a:pt x="9" y="19"/>
                  </a:moveTo>
                  <a:cubicBezTo>
                    <a:pt x="7" y="19"/>
                    <a:pt x="7" y="19"/>
                    <a:pt x="7" y="19"/>
                  </a:cubicBezTo>
                  <a:cubicBezTo>
                    <a:pt x="7" y="5"/>
                    <a:pt x="7" y="5"/>
                    <a:pt x="7" y="5"/>
                  </a:cubicBezTo>
                  <a:cubicBezTo>
                    <a:pt x="12" y="5"/>
                    <a:pt x="12" y="5"/>
                    <a:pt x="12" y="5"/>
                  </a:cubicBezTo>
                  <a:cubicBezTo>
                    <a:pt x="16" y="5"/>
                    <a:pt x="17" y="6"/>
                    <a:pt x="17" y="9"/>
                  </a:cubicBezTo>
                  <a:cubicBezTo>
                    <a:pt x="17" y="12"/>
                    <a:pt x="16" y="13"/>
                    <a:pt x="14" y="13"/>
                  </a:cubicBezTo>
                  <a:cubicBezTo>
                    <a:pt x="18" y="19"/>
                    <a:pt x="18" y="19"/>
                    <a:pt x="18" y="19"/>
                  </a:cubicBezTo>
                  <a:cubicBezTo>
                    <a:pt x="15" y="19"/>
                    <a:pt x="15" y="19"/>
                    <a:pt x="15" y="19"/>
                  </a:cubicBezTo>
                  <a:cubicBezTo>
                    <a:pt x="12" y="13"/>
                    <a:pt x="12" y="13"/>
                    <a:pt x="12" y="13"/>
                  </a:cubicBezTo>
                  <a:cubicBezTo>
                    <a:pt x="9" y="13"/>
                    <a:pt x="9" y="13"/>
                    <a:pt x="9" y="13"/>
                  </a:cubicBezTo>
                  <a:lnTo>
                    <a:pt x="9" y="19"/>
                  </a:lnTo>
                  <a:close/>
                  <a:moveTo>
                    <a:pt x="12" y="11"/>
                  </a:moveTo>
                  <a:cubicBezTo>
                    <a:pt x="14" y="11"/>
                    <a:pt x="15" y="11"/>
                    <a:pt x="15" y="9"/>
                  </a:cubicBezTo>
                  <a:cubicBezTo>
                    <a:pt x="15" y="7"/>
                    <a:pt x="14" y="7"/>
                    <a:pt x="12" y="7"/>
                  </a:cubicBezTo>
                  <a:cubicBezTo>
                    <a:pt x="9" y="7"/>
                    <a:pt x="9" y="7"/>
                    <a:pt x="9" y="7"/>
                  </a:cubicBezTo>
                  <a:cubicBezTo>
                    <a:pt x="9" y="11"/>
                    <a:pt x="9" y="11"/>
                    <a:pt x="9" y="11"/>
                  </a:cubicBezTo>
                  <a:lnTo>
                    <a:pt x="12" y="11"/>
                  </a:lnTo>
                  <a:close/>
                </a:path>
              </a:pathLst>
            </a:custGeom>
            <a:solidFill>
              <a:srgbClr val="0081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 xmlns:a16="http://schemas.microsoft.com/office/drawing/2014/main" id="{11CCCD05-25C0-4B7B-AC75-348878485559}"/>
                </a:ext>
              </a:extLst>
            </p:cNvPr>
            <p:cNvSpPr>
              <a:spLocks noEditPoints="1"/>
            </p:cNvSpPr>
            <p:nvPr/>
          </p:nvSpPr>
          <p:spPr bwMode="auto">
            <a:xfrm>
              <a:off x="2654696" y="5658880"/>
              <a:ext cx="27485" cy="27485"/>
            </a:xfrm>
            <a:custGeom>
              <a:avLst/>
              <a:gdLst>
                <a:gd name="T0" fmla="*/ 0 w 24"/>
                <a:gd name="T1" fmla="*/ 12 h 24"/>
                <a:gd name="T2" fmla="*/ 12 w 24"/>
                <a:gd name="T3" fmla="*/ 0 h 24"/>
                <a:gd name="T4" fmla="*/ 24 w 24"/>
                <a:gd name="T5" fmla="*/ 12 h 24"/>
                <a:gd name="T6" fmla="*/ 12 w 24"/>
                <a:gd name="T7" fmla="*/ 24 h 24"/>
                <a:gd name="T8" fmla="*/ 0 w 24"/>
                <a:gd name="T9" fmla="*/ 12 h 24"/>
                <a:gd name="T10" fmla="*/ 12 w 24"/>
                <a:gd name="T11" fmla="*/ 22 h 24"/>
                <a:gd name="T12" fmla="*/ 21 w 24"/>
                <a:gd name="T13" fmla="*/ 12 h 24"/>
                <a:gd name="T14" fmla="*/ 12 w 24"/>
                <a:gd name="T15" fmla="*/ 2 h 24"/>
                <a:gd name="T16" fmla="*/ 2 w 24"/>
                <a:gd name="T17" fmla="*/ 12 h 24"/>
                <a:gd name="T18" fmla="*/ 12 w 24"/>
                <a:gd name="T19" fmla="*/ 22 h 24"/>
                <a:gd name="T20" fmla="*/ 9 w 24"/>
                <a:gd name="T21" fmla="*/ 19 h 24"/>
                <a:gd name="T22" fmla="*/ 7 w 24"/>
                <a:gd name="T23" fmla="*/ 19 h 24"/>
                <a:gd name="T24" fmla="*/ 7 w 24"/>
                <a:gd name="T25" fmla="*/ 5 h 24"/>
                <a:gd name="T26" fmla="*/ 12 w 24"/>
                <a:gd name="T27" fmla="*/ 5 h 24"/>
                <a:gd name="T28" fmla="*/ 17 w 24"/>
                <a:gd name="T29" fmla="*/ 9 h 24"/>
                <a:gd name="T30" fmla="*/ 14 w 24"/>
                <a:gd name="T31" fmla="*/ 13 h 24"/>
                <a:gd name="T32" fmla="*/ 18 w 24"/>
                <a:gd name="T33" fmla="*/ 19 h 24"/>
                <a:gd name="T34" fmla="*/ 15 w 24"/>
                <a:gd name="T35" fmla="*/ 19 h 24"/>
                <a:gd name="T36" fmla="*/ 12 w 24"/>
                <a:gd name="T37" fmla="*/ 13 h 24"/>
                <a:gd name="T38" fmla="*/ 9 w 24"/>
                <a:gd name="T39" fmla="*/ 13 h 24"/>
                <a:gd name="T40" fmla="*/ 9 w 24"/>
                <a:gd name="T41" fmla="*/ 19 h 24"/>
                <a:gd name="T42" fmla="*/ 12 w 24"/>
                <a:gd name="T43" fmla="*/ 11 h 24"/>
                <a:gd name="T44" fmla="*/ 15 w 24"/>
                <a:gd name="T45" fmla="*/ 9 h 24"/>
                <a:gd name="T46" fmla="*/ 12 w 24"/>
                <a:gd name="T47" fmla="*/ 7 h 24"/>
                <a:gd name="T48" fmla="*/ 9 w 24"/>
                <a:gd name="T49" fmla="*/ 7 h 24"/>
                <a:gd name="T50" fmla="*/ 9 w 24"/>
                <a:gd name="T51" fmla="*/ 11 h 24"/>
                <a:gd name="T52" fmla="*/ 12 w 24"/>
                <a:gd name="T53" fmla="*/ 1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 h="24">
                  <a:moveTo>
                    <a:pt x="0" y="12"/>
                  </a:moveTo>
                  <a:cubicBezTo>
                    <a:pt x="0" y="5"/>
                    <a:pt x="5" y="0"/>
                    <a:pt x="12" y="0"/>
                  </a:cubicBezTo>
                  <a:cubicBezTo>
                    <a:pt x="18" y="0"/>
                    <a:pt x="24" y="5"/>
                    <a:pt x="24" y="12"/>
                  </a:cubicBezTo>
                  <a:cubicBezTo>
                    <a:pt x="24" y="19"/>
                    <a:pt x="18" y="24"/>
                    <a:pt x="12" y="24"/>
                  </a:cubicBezTo>
                  <a:cubicBezTo>
                    <a:pt x="5" y="24"/>
                    <a:pt x="0" y="19"/>
                    <a:pt x="0" y="12"/>
                  </a:cubicBezTo>
                  <a:close/>
                  <a:moveTo>
                    <a:pt x="12" y="22"/>
                  </a:moveTo>
                  <a:cubicBezTo>
                    <a:pt x="17" y="22"/>
                    <a:pt x="21" y="18"/>
                    <a:pt x="21" y="12"/>
                  </a:cubicBezTo>
                  <a:cubicBezTo>
                    <a:pt x="21" y="6"/>
                    <a:pt x="17" y="2"/>
                    <a:pt x="12" y="2"/>
                  </a:cubicBezTo>
                  <a:cubicBezTo>
                    <a:pt x="6" y="2"/>
                    <a:pt x="2" y="6"/>
                    <a:pt x="2" y="12"/>
                  </a:cubicBezTo>
                  <a:cubicBezTo>
                    <a:pt x="2" y="18"/>
                    <a:pt x="6" y="22"/>
                    <a:pt x="12" y="22"/>
                  </a:cubicBezTo>
                  <a:close/>
                  <a:moveTo>
                    <a:pt x="9" y="19"/>
                  </a:moveTo>
                  <a:cubicBezTo>
                    <a:pt x="7" y="19"/>
                    <a:pt x="7" y="19"/>
                    <a:pt x="7" y="19"/>
                  </a:cubicBezTo>
                  <a:cubicBezTo>
                    <a:pt x="7" y="5"/>
                    <a:pt x="7" y="5"/>
                    <a:pt x="7" y="5"/>
                  </a:cubicBezTo>
                  <a:cubicBezTo>
                    <a:pt x="12" y="5"/>
                    <a:pt x="12" y="5"/>
                    <a:pt x="12" y="5"/>
                  </a:cubicBezTo>
                  <a:cubicBezTo>
                    <a:pt x="16" y="5"/>
                    <a:pt x="17" y="6"/>
                    <a:pt x="17" y="9"/>
                  </a:cubicBezTo>
                  <a:cubicBezTo>
                    <a:pt x="17" y="12"/>
                    <a:pt x="16" y="13"/>
                    <a:pt x="14" y="13"/>
                  </a:cubicBezTo>
                  <a:cubicBezTo>
                    <a:pt x="18" y="19"/>
                    <a:pt x="18" y="19"/>
                    <a:pt x="18" y="19"/>
                  </a:cubicBezTo>
                  <a:cubicBezTo>
                    <a:pt x="15" y="19"/>
                    <a:pt x="15" y="19"/>
                    <a:pt x="15" y="19"/>
                  </a:cubicBezTo>
                  <a:cubicBezTo>
                    <a:pt x="12" y="13"/>
                    <a:pt x="12" y="13"/>
                    <a:pt x="12" y="13"/>
                  </a:cubicBezTo>
                  <a:cubicBezTo>
                    <a:pt x="9" y="13"/>
                    <a:pt x="9" y="13"/>
                    <a:pt x="9" y="13"/>
                  </a:cubicBezTo>
                  <a:lnTo>
                    <a:pt x="9" y="19"/>
                  </a:lnTo>
                  <a:close/>
                  <a:moveTo>
                    <a:pt x="12" y="11"/>
                  </a:moveTo>
                  <a:cubicBezTo>
                    <a:pt x="14" y="11"/>
                    <a:pt x="15" y="11"/>
                    <a:pt x="15" y="9"/>
                  </a:cubicBezTo>
                  <a:cubicBezTo>
                    <a:pt x="15" y="7"/>
                    <a:pt x="14" y="7"/>
                    <a:pt x="12" y="7"/>
                  </a:cubicBezTo>
                  <a:cubicBezTo>
                    <a:pt x="9" y="7"/>
                    <a:pt x="9" y="7"/>
                    <a:pt x="9" y="7"/>
                  </a:cubicBezTo>
                  <a:cubicBezTo>
                    <a:pt x="9" y="11"/>
                    <a:pt x="9" y="11"/>
                    <a:pt x="9" y="11"/>
                  </a:cubicBezTo>
                  <a:lnTo>
                    <a:pt x="12" y="11"/>
                  </a:lnTo>
                  <a:close/>
                </a:path>
              </a:pathLst>
            </a:custGeom>
            <a:solidFill>
              <a:srgbClr val="0081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 xmlns:a16="http://schemas.microsoft.com/office/drawing/2014/main" id="{6564D6D6-E051-436F-94A2-48ED023D371C}"/>
                </a:ext>
              </a:extLst>
            </p:cNvPr>
            <p:cNvSpPr>
              <a:spLocks/>
            </p:cNvSpPr>
            <p:nvPr/>
          </p:nvSpPr>
          <p:spPr bwMode="auto">
            <a:xfrm>
              <a:off x="2194325" y="5415811"/>
              <a:ext cx="267548" cy="269266"/>
            </a:xfrm>
            <a:custGeom>
              <a:avLst/>
              <a:gdLst>
                <a:gd name="T0" fmla="*/ 449 w 623"/>
                <a:gd name="T1" fmla="*/ 627 h 627"/>
                <a:gd name="T2" fmla="*/ 449 w 623"/>
                <a:gd name="T3" fmla="*/ 453 h 627"/>
                <a:gd name="T4" fmla="*/ 623 w 623"/>
                <a:gd name="T5" fmla="*/ 453 h 627"/>
                <a:gd name="T6" fmla="*/ 623 w 623"/>
                <a:gd name="T7" fmla="*/ 174 h 627"/>
                <a:gd name="T8" fmla="*/ 449 w 623"/>
                <a:gd name="T9" fmla="*/ 174 h 627"/>
                <a:gd name="T10" fmla="*/ 449 w 623"/>
                <a:gd name="T11" fmla="*/ 0 h 627"/>
                <a:gd name="T12" fmla="*/ 174 w 623"/>
                <a:gd name="T13" fmla="*/ 0 h 627"/>
                <a:gd name="T14" fmla="*/ 174 w 623"/>
                <a:gd name="T15" fmla="*/ 174 h 627"/>
                <a:gd name="T16" fmla="*/ 0 w 623"/>
                <a:gd name="T17" fmla="*/ 174 h 627"/>
                <a:gd name="T18" fmla="*/ 0 w 623"/>
                <a:gd name="T19" fmla="*/ 453 h 627"/>
                <a:gd name="T20" fmla="*/ 174 w 623"/>
                <a:gd name="T21" fmla="*/ 453 h 627"/>
                <a:gd name="T22" fmla="*/ 174 w 623"/>
                <a:gd name="T23" fmla="*/ 627 h 627"/>
                <a:gd name="T24" fmla="*/ 449 w 623"/>
                <a:gd name="T25" fmla="*/ 62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3" h="627">
                  <a:moveTo>
                    <a:pt x="449" y="627"/>
                  </a:moveTo>
                  <a:lnTo>
                    <a:pt x="449" y="453"/>
                  </a:lnTo>
                  <a:lnTo>
                    <a:pt x="623" y="453"/>
                  </a:lnTo>
                  <a:lnTo>
                    <a:pt x="623" y="174"/>
                  </a:lnTo>
                  <a:lnTo>
                    <a:pt x="449" y="174"/>
                  </a:lnTo>
                  <a:lnTo>
                    <a:pt x="449" y="0"/>
                  </a:lnTo>
                  <a:lnTo>
                    <a:pt x="174" y="0"/>
                  </a:lnTo>
                  <a:lnTo>
                    <a:pt x="174" y="174"/>
                  </a:lnTo>
                  <a:lnTo>
                    <a:pt x="0" y="174"/>
                  </a:lnTo>
                  <a:lnTo>
                    <a:pt x="0" y="453"/>
                  </a:lnTo>
                  <a:lnTo>
                    <a:pt x="174" y="453"/>
                  </a:lnTo>
                  <a:lnTo>
                    <a:pt x="174" y="627"/>
                  </a:lnTo>
                  <a:lnTo>
                    <a:pt x="449" y="627"/>
                  </a:lnTo>
                  <a:close/>
                </a:path>
              </a:pathLst>
            </a:custGeom>
            <a:solidFill>
              <a:srgbClr val="0081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0">
              <a:extLst>
                <a:ext uri="{FF2B5EF4-FFF2-40B4-BE49-F238E27FC236}">
                  <a16:creationId xmlns="" xmlns:a16="http://schemas.microsoft.com/office/drawing/2014/main" id="{902713E6-196F-4EE7-9BE4-B5171CAE1118}"/>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Line 11">
              <a:extLst>
                <a:ext uri="{FF2B5EF4-FFF2-40B4-BE49-F238E27FC236}">
                  <a16:creationId xmlns="" xmlns:a16="http://schemas.microsoft.com/office/drawing/2014/main" id="{DCF695FD-2489-4937-82EA-7584D1FC9743}"/>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Line 12">
              <a:extLst>
                <a:ext uri="{FF2B5EF4-FFF2-40B4-BE49-F238E27FC236}">
                  <a16:creationId xmlns="" xmlns:a16="http://schemas.microsoft.com/office/drawing/2014/main" id="{FB2B0C9E-13E6-478F-AC95-997BFD8BD2FB}"/>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Line 13">
              <a:extLst>
                <a:ext uri="{FF2B5EF4-FFF2-40B4-BE49-F238E27FC236}">
                  <a16:creationId xmlns="" xmlns:a16="http://schemas.microsoft.com/office/drawing/2014/main" id="{B0C53F28-54A2-4BF3-A8CC-01232B952653}"/>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Line 14">
              <a:extLst>
                <a:ext uri="{FF2B5EF4-FFF2-40B4-BE49-F238E27FC236}">
                  <a16:creationId xmlns="" xmlns:a16="http://schemas.microsoft.com/office/drawing/2014/main" id="{79507505-8DEF-4EDF-85D9-4CFE6FB3F880}"/>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Line 15">
              <a:extLst>
                <a:ext uri="{FF2B5EF4-FFF2-40B4-BE49-F238E27FC236}">
                  <a16:creationId xmlns="" xmlns:a16="http://schemas.microsoft.com/office/drawing/2014/main" id="{C20DB60A-1D8E-4D79-B34E-658141A48626}"/>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Line 16">
              <a:extLst>
                <a:ext uri="{FF2B5EF4-FFF2-40B4-BE49-F238E27FC236}">
                  <a16:creationId xmlns="" xmlns:a16="http://schemas.microsoft.com/office/drawing/2014/main" id="{DFEF7A17-6BC3-4372-9E8D-E53B4708F60F}"/>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Line 17">
              <a:extLst>
                <a:ext uri="{FF2B5EF4-FFF2-40B4-BE49-F238E27FC236}">
                  <a16:creationId xmlns="" xmlns:a16="http://schemas.microsoft.com/office/drawing/2014/main" id="{C966C7E7-38D4-4120-9269-286B5F3AC224}"/>
                </a:ext>
              </a:extLst>
            </p:cNvPr>
            <p:cNvSpPr>
              <a:spLocks noChangeShapeType="1"/>
            </p:cNvSpPr>
            <p:nvPr/>
          </p:nvSpPr>
          <p:spPr bwMode="auto">
            <a:xfrm>
              <a:off x="2328743" y="5550658"/>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 xmlns:a16="http://schemas.microsoft.com/office/drawing/2014/main" id="{622A8BE3-2571-4499-9D44-7F788CFDA4DE}"/>
                </a:ext>
              </a:extLst>
            </p:cNvPr>
            <p:cNvSpPr>
              <a:spLocks/>
            </p:cNvSpPr>
            <p:nvPr/>
          </p:nvSpPr>
          <p:spPr bwMode="auto">
            <a:xfrm>
              <a:off x="2494081" y="5412375"/>
              <a:ext cx="230615" cy="275278"/>
            </a:xfrm>
            <a:custGeom>
              <a:avLst/>
              <a:gdLst>
                <a:gd name="T0" fmla="*/ 100 w 201"/>
                <a:gd name="T1" fmla="*/ 239 h 239"/>
                <a:gd name="T2" fmla="*/ 186 w 201"/>
                <a:gd name="T3" fmla="*/ 132 h 239"/>
                <a:gd name="T4" fmla="*/ 182 w 201"/>
                <a:gd name="T5" fmla="*/ 0 h 239"/>
                <a:gd name="T6" fmla="*/ 100 w 201"/>
                <a:gd name="T7" fmla="*/ 20 h 239"/>
                <a:gd name="T8" fmla="*/ 19 w 201"/>
                <a:gd name="T9" fmla="*/ 0 h 239"/>
                <a:gd name="T10" fmla="*/ 14 w 201"/>
                <a:gd name="T11" fmla="*/ 132 h 239"/>
                <a:gd name="T12" fmla="*/ 100 w 201"/>
                <a:gd name="T13" fmla="*/ 239 h 239"/>
              </a:gdLst>
              <a:ahLst/>
              <a:cxnLst>
                <a:cxn ang="0">
                  <a:pos x="T0" y="T1"/>
                </a:cxn>
                <a:cxn ang="0">
                  <a:pos x="T2" y="T3"/>
                </a:cxn>
                <a:cxn ang="0">
                  <a:pos x="T4" y="T5"/>
                </a:cxn>
                <a:cxn ang="0">
                  <a:pos x="T6" y="T7"/>
                </a:cxn>
                <a:cxn ang="0">
                  <a:pos x="T8" y="T9"/>
                </a:cxn>
                <a:cxn ang="0">
                  <a:pos x="T10" y="T11"/>
                </a:cxn>
                <a:cxn ang="0">
                  <a:pos x="T12" y="T13"/>
                </a:cxn>
              </a:cxnLst>
              <a:rect l="0" t="0" r="r" b="b"/>
              <a:pathLst>
                <a:path w="201" h="239">
                  <a:moveTo>
                    <a:pt x="100" y="239"/>
                  </a:moveTo>
                  <a:cubicBezTo>
                    <a:pt x="145" y="214"/>
                    <a:pt x="172" y="175"/>
                    <a:pt x="186" y="132"/>
                  </a:cubicBezTo>
                  <a:cubicBezTo>
                    <a:pt x="201" y="87"/>
                    <a:pt x="199" y="34"/>
                    <a:pt x="182" y="0"/>
                  </a:cubicBezTo>
                  <a:cubicBezTo>
                    <a:pt x="156" y="13"/>
                    <a:pt x="130" y="20"/>
                    <a:pt x="100" y="20"/>
                  </a:cubicBezTo>
                  <a:cubicBezTo>
                    <a:pt x="70" y="20"/>
                    <a:pt x="45" y="13"/>
                    <a:pt x="19" y="0"/>
                  </a:cubicBezTo>
                  <a:cubicBezTo>
                    <a:pt x="2" y="34"/>
                    <a:pt x="0" y="87"/>
                    <a:pt x="14" y="132"/>
                  </a:cubicBezTo>
                  <a:cubicBezTo>
                    <a:pt x="28" y="175"/>
                    <a:pt x="56" y="214"/>
                    <a:pt x="100" y="239"/>
                  </a:cubicBezTo>
                  <a:close/>
                </a:path>
              </a:pathLst>
            </a:custGeom>
            <a:solidFill>
              <a:srgbClr val="0081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 xmlns:a16="http://schemas.microsoft.com/office/drawing/2014/main" id="{F39ACB90-5E78-4453-B55C-CA72EFA5F622}"/>
                </a:ext>
              </a:extLst>
            </p:cNvPr>
            <p:cNvSpPr>
              <a:spLocks noEditPoints="1"/>
            </p:cNvSpPr>
            <p:nvPr/>
          </p:nvSpPr>
          <p:spPr bwMode="auto">
            <a:xfrm>
              <a:off x="2513407" y="5441148"/>
              <a:ext cx="190676" cy="223314"/>
            </a:xfrm>
            <a:custGeom>
              <a:avLst/>
              <a:gdLst>
                <a:gd name="T0" fmla="*/ 83 w 166"/>
                <a:gd name="T1" fmla="*/ 194 h 194"/>
                <a:gd name="T2" fmla="*/ 83 w 166"/>
                <a:gd name="T3" fmla="*/ 194 h 194"/>
                <a:gd name="T4" fmla="*/ 83 w 166"/>
                <a:gd name="T5" fmla="*/ 194 h 194"/>
                <a:gd name="T6" fmla="*/ 154 w 166"/>
                <a:gd name="T7" fmla="*/ 0 h 194"/>
                <a:gd name="T8" fmla="*/ 115 w 166"/>
                <a:gd name="T9" fmla="*/ 10 h 194"/>
                <a:gd name="T10" fmla="*/ 83 w 166"/>
                <a:gd name="T11" fmla="*/ 13 h 194"/>
                <a:gd name="T12" fmla="*/ 83 w 166"/>
                <a:gd name="T13" fmla="*/ 13 h 194"/>
                <a:gd name="T14" fmla="*/ 52 w 166"/>
                <a:gd name="T15" fmla="*/ 10 h 194"/>
                <a:gd name="T16" fmla="*/ 13 w 166"/>
                <a:gd name="T17" fmla="*/ 0 h 194"/>
                <a:gd name="T18" fmla="*/ 14 w 166"/>
                <a:gd name="T19" fmla="*/ 101 h 194"/>
                <a:gd name="T20" fmla="*/ 83 w 166"/>
                <a:gd name="T21" fmla="*/ 194 h 194"/>
                <a:gd name="T22" fmla="*/ 152 w 166"/>
                <a:gd name="T23" fmla="*/ 101 h 194"/>
                <a:gd name="T24" fmla="*/ 154 w 166"/>
                <a:gd name="T25" fmla="*/ 0 h 194"/>
                <a:gd name="T26" fmla="*/ 148 w 166"/>
                <a:gd name="T27" fmla="*/ 87 h 194"/>
                <a:gd name="T28" fmla="*/ 83 w 166"/>
                <a:gd name="T29" fmla="*/ 185 h 194"/>
                <a:gd name="T30" fmla="*/ 83 w 166"/>
                <a:gd name="T31" fmla="*/ 185 h 194"/>
                <a:gd name="T32" fmla="*/ 83 w 166"/>
                <a:gd name="T33" fmla="*/ 185 h 194"/>
                <a:gd name="T34" fmla="*/ 83 w 166"/>
                <a:gd name="T35" fmla="*/ 185 h 194"/>
                <a:gd name="T36" fmla="*/ 19 w 166"/>
                <a:gd name="T37" fmla="*/ 87 h 194"/>
                <a:gd name="T38" fmla="*/ 19 w 166"/>
                <a:gd name="T39" fmla="*/ 12 h 194"/>
                <a:gd name="T40" fmla="*/ 51 w 166"/>
                <a:gd name="T41" fmla="*/ 19 h 194"/>
                <a:gd name="T42" fmla="*/ 83 w 166"/>
                <a:gd name="T43" fmla="*/ 21 h 194"/>
                <a:gd name="T44" fmla="*/ 83 w 166"/>
                <a:gd name="T45" fmla="*/ 21 h 194"/>
                <a:gd name="T46" fmla="*/ 115 w 166"/>
                <a:gd name="T47" fmla="*/ 19 h 194"/>
                <a:gd name="T48" fmla="*/ 148 w 166"/>
                <a:gd name="T49" fmla="*/ 12 h 194"/>
                <a:gd name="T50" fmla="*/ 148 w 166"/>
                <a:gd name="T51" fmla="*/ 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194">
                  <a:moveTo>
                    <a:pt x="83" y="194"/>
                  </a:moveTo>
                  <a:cubicBezTo>
                    <a:pt x="83" y="194"/>
                    <a:pt x="83" y="194"/>
                    <a:pt x="83" y="194"/>
                  </a:cubicBezTo>
                  <a:cubicBezTo>
                    <a:pt x="83" y="194"/>
                    <a:pt x="83" y="194"/>
                    <a:pt x="83" y="194"/>
                  </a:cubicBezTo>
                  <a:close/>
                  <a:moveTo>
                    <a:pt x="154" y="0"/>
                  </a:moveTo>
                  <a:cubicBezTo>
                    <a:pt x="136" y="7"/>
                    <a:pt x="125" y="9"/>
                    <a:pt x="115" y="10"/>
                  </a:cubicBezTo>
                  <a:cubicBezTo>
                    <a:pt x="105" y="12"/>
                    <a:pt x="97" y="12"/>
                    <a:pt x="83" y="13"/>
                  </a:cubicBezTo>
                  <a:cubicBezTo>
                    <a:pt x="83" y="13"/>
                    <a:pt x="83" y="13"/>
                    <a:pt x="83" y="13"/>
                  </a:cubicBezTo>
                  <a:cubicBezTo>
                    <a:pt x="70" y="12"/>
                    <a:pt x="61" y="12"/>
                    <a:pt x="52" y="10"/>
                  </a:cubicBezTo>
                  <a:cubicBezTo>
                    <a:pt x="42" y="9"/>
                    <a:pt x="31" y="7"/>
                    <a:pt x="13" y="0"/>
                  </a:cubicBezTo>
                  <a:cubicBezTo>
                    <a:pt x="0" y="30"/>
                    <a:pt x="3" y="69"/>
                    <a:pt x="14" y="101"/>
                  </a:cubicBezTo>
                  <a:cubicBezTo>
                    <a:pt x="27" y="138"/>
                    <a:pt x="46" y="171"/>
                    <a:pt x="83" y="194"/>
                  </a:cubicBezTo>
                  <a:cubicBezTo>
                    <a:pt x="120" y="171"/>
                    <a:pt x="140" y="138"/>
                    <a:pt x="152" y="101"/>
                  </a:cubicBezTo>
                  <a:cubicBezTo>
                    <a:pt x="164" y="69"/>
                    <a:pt x="166" y="30"/>
                    <a:pt x="154" y="0"/>
                  </a:cubicBezTo>
                  <a:close/>
                  <a:moveTo>
                    <a:pt x="148" y="87"/>
                  </a:moveTo>
                  <a:cubicBezTo>
                    <a:pt x="137" y="134"/>
                    <a:pt x="108" y="169"/>
                    <a:pt x="83" y="185"/>
                  </a:cubicBezTo>
                  <a:cubicBezTo>
                    <a:pt x="83" y="185"/>
                    <a:pt x="83" y="185"/>
                    <a:pt x="83" y="185"/>
                  </a:cubicBezTo>
                  <a:cubicBezTo>
                    <a:pt x="83" y="185"/>
                    <a:pt x="83" y="185"/>
                    <a:pt x="83" y="185"/>
                  </a:cubicBezTo>
                  <a:cubicBezTo>
                    <a:pt x="83" y="185"/>
                    <a:pt x="83" y="185"/>
                    <a:pt x="83" y="185"/>
                  </a:cubicBezTo>
                  <a:cubicBezTo>
                    <a:pt x="58" y="169"/>
                    <a:pt x="30" y="134"/>
                    <a:pt x="19" y="87"/>
                  </a:cubicBezTo>
                  <a:cubicBezTo>
                    <a:pt x="13" y="62"/>
                    <a:pt x="11" y="34"/>
                    <a:pt x="19" y="12"/>
                  </a:cubicBezTo>
                  <a:cubicBezTo>
                    <a:pt x="30" y="15"/>
                    <a:pt x="41" y="17"/>
                    <a:pt x="51" y="19"/>
                  </a:cubicBezTo>
                  <a:cubicBezTo>
                    <a:pt x="62" y="20"/>
                    <a:pt x="73" y="21"/>
                    <a:pt x="83" y="21"/>
                  </a:cubicBezTo>
                  <a:cubicBezTo>
                    <a:pt x="83" y="21"/>
                    <a:pt x="83" y="21"/>
                    <a:pt x="83" y="21"/>
                  </a:cubicBezTo>
                  <a:cubicBezTo>
                    <a:pt x="94" y="21"/>
                    <a:pt x="105" y="20"/>
                    <a:pt x="115" y="19"/>
                  </a:cubicBezTo>
                  <a:cubicBezTo>
                    <a:pt x="126" y="17"/>
                    <a:pt x="137" y="15"/>
                    <a:pt x="148" y="12"/>
                  </a:cubicBezTo>
                  <a:cubicBezTo>
                    <a:pt x="156" y="34"/>
                    <a:pt x="154" y="62"/>
                    <a:pt x="148"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 xmlns:a16="http://schemas.microsoft.com/office/drawing/2014/main" id="{49D0276D-B7DC-49DA-ABFC-BC00AAE7A3E9}"/>
                </a:ext>
              </a:extLst>
            </p:cNvPr>
            <p:cNvSpPr>
              <a:spLocks/>
            </p:cNvSpPr>
            <p:nvPr/>
          </p:nvSpPr>
          <p:spPr bwMode="auto">
            <a:xfrm>
              <a:off x="2598438" y="5532192"/>
              <a:ext cx="19325" cy="25338"/>
            </a:xfrm>
            <a:custGeom>
              <a:avLst/>
              <a:gdLst>
                <a:gd name="T0" fmla="*/ 17 w 17"/>
                <a:gd name="T1" fmla="*/ 22 h 22"/>
                <a:gd name="T2" fmla="*/ 17 w 17"/>
                <a:gd name="T3" fmla="*/ 1 h 22"/>
                <a:gd name="T4" fmla="*/ 10 w 17"/>
                <a:gd name="T5" fmla="*/ 0 h 22"/>
                <a:gd name="T6" fmla="*/ 3 w 17"/>
                <a:gd name="T7" fmla="*/ 0 h 22"/>
                <a:gd name="T8" fmla="*/ 3 w 17"/>
                <a:gd name="T9" fmla="*/ 2 h 22"/>
                <a:gd name="T10" fmla="*/ 1 w 17"/>
                <a:gd name="T11" fmla="*/ 4 h 22"/>
                <a:gd name="T12" fmla="*/ 0 w 17"/>
                <a:gd name="T13" fmla="*/ 5 h 22"/>
                <a:gd name="T14" fmla="*/ 5 w 17"/>
                <a:gd name="T15" fmla="*/ 21 h 22"/>
                <a:gd name="T16" fmla="*/ 17 w 17"/>
                <a:gd name="T17"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22">
                  <a:moveTo>
                    <a:pt x="17" y="22"/>
                  </a:moveTo>
                  <a:cubicBezTo>
                    <a:pt x="17" y="1"/>
                    <a:pt x="17" y="1"/>
                    <a:pt x="17" y="1"/>
                  </a:cubicBezTo>
                  <a:cubicBezTo>
                    <a:pt x="17" y="1"/>
                    <a:pt x="14" y="1"/>
                    <a:pt x="10" y="0"/>
                  </a:cubicBezTo>
                  <a:cubicBezTo>
                    <a:pt x="6" y="0"/>
                    <a:pt x="3" y="0"/>
                    <a:pt x="3" y="0"/>
                  </a:cubicBezTo>
                  <a:cubicBezTo>
                    <a:pt x="3" y="2"/>
                    <a:pt x="3" y="2"/>
                    <a:pt x="3" y="2"/>
                  </a:cubicBezTo>
                  <a:cubicBezTo>
                    <a:pt x="3" y="2"/>
                    <a:pt x="1" y="3"/>
                    <a:pt x="1" y="4"/>
                  </a:cubicBezTo>
                  <a:cubicBezTo>
                    <a:pt x="1" y="4"/>
                    <a:pt x="0" y="5"/>
                    <a:pt x="0" y="5"/>
                  </a:cubicBezTo>
                  <a:cubicBezTo>
                    <a:pt x="2" y="10"/>
                    <a:pt x="5" y="15"/>
                    <a:pt x="5" y="21"/>
                  </a:cubicBezTo>
                  <a:cubicBezTo>
                    <a:pt x="9" y="21"/>
                    <a:pt x="12" y="21"/>
                    <a:pt x="17" y="2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 xmlns:a16="http://schemas.microsoft.com/office/drawing/2014/main" id="{ADE0232B-45F3-460F-83A7-0C80053368F1}"/>
                </a:ext>
              </a:extLst>
            </p:cNvPr>
            <p:cNvSpPr>
              <a:spLocks/>
            </p:cNvSpPr>
            <p:nvPr/>
          </p:nvSpPr>
          <p:spPr bwMode="auto">
            <a:xfrm>
              <a:off x="2588131" y="5542499"/>
              <a:ext cx="45951" cy="45951"/>
            </a:xfrm>
            <a:custGeom>
              <a:avLst/>
              <a:gdLst>
                <a:gd name="T0" fmla="*/ 1 w 40"/>
                <a:gd name="T1" fmla="*/ 10 h 40"/>
                <a:gd name="T2" fmla="*/ 11 w 40"/>
                <a:gd name="T3" fmla="*/ 23 h 40"/>
                <a:gd name="T4" fmla="*/ 25 w 40"/>
                <a:gd name="T5" fmla="*/ 25 h 40"/>
                <a:gd name="T6" fmla="*/ 28 w 40"/>
                <a:gd name="T7" fmla="*/ 26 h 40"/>
                <a:gd name="T8" fmla="*/ 29 w 40"/>
                <a:gd name="T9" fmla="*/ 27 h 40"/>
                <a:gd name="T10" fmla="*/ 29 w 40"/>
                <a:gd name="T11" fmla="*/ 29 h 40"/>
                <a:gd name="T12" fmla="*/ 27 w 40"/>
                <a:gd name="T13" fmla="*/ 30 h 40"/>
                <a:gd name="T14" fmla="*/ 27 w 40"/>
                <a:gd name="T15" fmla="*/ 40 h 40"/>
                <a:gd name="T16" fmla="*/ 34 w 40"/>
                <a:gd name="T17" fmla="*/ 38 h 40"/>
                <a:gd name="T18" fmla="*/ 39 w 40"/>
                <a:gd name="T19" fmla="*/ 31 h 40"/>
                <a:gd name="T20" fmla="*/ 37 w 40"/>
                <a:gd name="T21" fmla="*/ 21 h 40"/>
                <a:gd name="T22" fmla="*/ 30 w 40"/>
                <a:gd name="T23" fmla="*/ 16 h 40"/>
                <a:gd name="T24" fmla="*/ 12 w 40"/>
                <a:gd name="T25" fmla="*/ 14 h 40"/>
                <a:gd name="T26" fmla="*/ 11 w 40"/>
                <a:gd name="T27" fmla="*/ 12 h 40"/>
                <a:gd name="T28" fmla="*/ 12 w 40"/>
                <a:gd name="T29" fmla="*/ 10 h 40"/>
                <a:gd name="T30" fmla="*/ 10 w 40"/>
                <a:gd name="T31" fmla="*/ 5 h 40"/>
                <a:gd name="T32" fmla="*/ 8 w 40"/>
                <a:gd name="T33" fmla="*/ 0 h 40"/>
                <a:gd name="T34" fmla="*/ 1 w 40"/>
                <a:gd name="T35"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40">
                  <a:moveTo>
                    <a:pt x="1" y="10"/>
                  </a:moveTo>
                  <a:cubicBezTo>
                    <a:pt x="0" y="18"/>
                    <a:pt x="5" y="22"/>
                    <a:pt x="11" y="23"/>
                  </a:cubicBezTo>
                  <a:cubicBezTo>
                    <a:pt x="16" y="25"/>
                    <a:pt x="20" y="25"/>
                    <a:pt x="25" y="25"/>
                  </a:cubicBezTo>
                  <a:cubicBezTo>
                    <a:pt x="26" y="25"/>
                    <a:pt x="27" y="25"/>
                    <a:pt x="28" y="26"/>
                  </a:cubicBezTo>
                  <a:cubicBezTo>
                    <a:pt x="29" y="26"/>
                    <a:pt x="29" y="27"/>
                    <a:pt x="29" y="27"/>
                  </a:cubicBezTo>
                  <a:cubicBezTo>
                    <a:pt x="30" y="28"/>
                    <a:pt x="29" y="29"/>
                    <a:pt x="29" y="29"/>
                  </a:cubicBezTo>
                  <a:cubicBezTo>
                    <a:pt x="28" y="30"/>
                    <a:pt x="27" y="30"/>
                    <a:pt x="27" y="30"/>
                  </a:cubicBezTo>
                  <a:cubicBezTo>
                    <a:pt x="27" y="40"/>
                    <a:pt x="27" y="40"/>
                    <a:pt x="27" y="40"/>
                  </a:cubicBezTo>
                  <a:cubicBezTo>
                    <a:pt x="27" y="40"/>
                    <a:pt x="31" y="40"/>
                    <a:pt x="34" y="38"/>
                  </a:cubicBezTo>
                  <a:cubicBezTo>
                    <a:pt x="37" y="36"/>
                    <a:pt x="39" y="34"/>
                    <a:pt x="39" y="31"/>
                  </a:cubicBezTo>
                  <a:cubicBezTo>
                    <a:pt x="40" y="27"/>
                    <a:pt x="40" y="24"/>
                    <a:pt x="37" y="21"/>
                  </a:cubicBezTo>
                  <a:cubicBezTo>
                    <a:pt x="36" y="19"/>
                    <a:pt x="33" y="17"/>
                    <a:pt x="30" y="16"/>
                  </a:cubicBezTo>
                  <a:cubicBezTo>
                    <a:pt x="25" y="14"/>
                    <a:pt x="18" y="15"/>
                    <a:pt x="12" y="14"/>
                  </a:cubicBezTo>
                  <a:cubicBezTo>
                    <a:pt x="11" y="14"/>
                    <a:pt x="11" y="13"/>
                    <a:pt x="11" y="12"/>
                  </a:cubicBezTo>
                  <a:cubicBezTo>
                    <a:pt x="10" y="11"/>
                    <a:pt x="12" y="10"/>
                    <a:pt x="12" y="10"/>
                  </a:cubicBezTo>
                  <a:cubicBezTo>
                    <a:pt x="12" y="10"/>
                    <a:pt x="11" y="8"/>
                    <a:pt x="10" y="5"/>
                  </a:cubicBezTo>
                  <a:cubicBezTo>
                    <a:pt x="10" y="4"/>
                    <a:pt x="9" y="1"/>
                    <a:pt x="8" y="0"/>
                  </a:cubicBezTo>
                  <a:cubicBezTo>
                    <a:pt x="4" y="2"/>
                    <a:pt x="1" y="6"/>
                    <a:pt x="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 xmlns:a16="http://schemas.microsoft.com/office/drawing/2014/main" id="{1CF4D8B7-9CEB-464C-B907-761A88A0511B}"/>
                </a:ext>
              </a:extLst>
            </p:cNvPr>
            <p:cNvSpPr>
              <a:spLocks/>
            </p:cNvSpPr>
            <p:nvPr/>
          </p:nvSpPr>
          <p:spPr bwMode="auto">
            <a:xfrm>
              <a:off x="2606598" y="5573419"/>
              <a:ext cx="10307" cy="20614"/>
            </a:xfrm>
            <a:custGeom>
              <a:avLst/>
              <a:gdLst>
                <a:gd name="T0" fmla="*/ 9 w 9"/>
                <a:gd name="T1" fmla="*/ 1 h 18"/>
                <a:gd name="T2" fmla="*/ 9 w 9"/>
                <a:gd name="T3" fmla="*/ 18 h 18"/>
                <a:gd name="T4" fmla="*/ 5 w 9"/>
                <a:gd name="T5" fmla="*/ 16 h 18"/>
                <a:gd name="T6" fmla="*/ 0 w 9"/>
                <a:gd name="T7" fmla="*/ 14 h 18"/>
                <a:gd name="T8" fmla="*/ 0 w 9"/>
                <a:gd name="T9" fmla="*/ 0 h 18"/>
                <a:gd name="T10" fmla="*/ 9 w 9"/>
                <a:gd name="T11" fmla="*/ 1 h 18"/>
              </a:gdLst>
              <a:ahLst/>
              <a:cxnLst>
                <a:cxn ang="0">
                  <a:pos x="T0" y="T1"/>
                </a:cxn>
                <a:cxn ang="0">
                  <a:pos x="T2" y="T3"/>
                </a:cxn>
                <a:cxn ang="0">
                  <a:pos x="T4" y="T5"/>
                </a:cxn>
                <a:cxn ang="0">
                  <a:pos x="T6" y="T7"/>
                </a:cxn>
                <a:cxn ang="0">
                  <a:pos x="T8" y="T9"/>
                </a:cxn>
                <a:cxn ang="0">
                  <a:pos x="T10" y="T11"/>
                </a:cxn>
              </a:cxnLst>
              <a:rect l="0" t="0" r="r" b="b"/>
              <a:pathLst>
                <a:path w="9" h="18">
                  <a:moveTo>
                    <a:pt x="9" y="1"/>
                  </a:moveTo>
                  <a:cubicBezTo>
                    <a:pt x="9" y="18"/>
                    <a:pt x="9" y="18"/>
                    <a:pt x="9" y="18"/>
                  </a:cubicBezTo>
                  <a:cubicBezTo>
                    <a:pt x="5" y="16"/>
                    <a:pt x="5" y="16"/>
                    <a:pt x="5" y="16"/>
                  </a:cubicBezTo>
                  <a:cubicBezTo>
                    <a:pt x="0" y="14"/>
                    <a:pt x="0" y="14"/>
                    <a:pt x="0" y="14"/>
                  </a:cubicBezTo>
                  <a:cubicBezTo>
                    <a:pt x="0" y="0"/>
                    <a:pt x="0" y="0"/>
                    <a:pt x="0" y="0"/>
                  </a:cubicBezTo>
                  <a:cubicBezTo>
                    <a:pt x="4" y="0"/>
                    <a:pt x="6" y="0"/>
                    <a:pt x="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 xmlns:a16="http://schemas.microsoft.com/office/drawing/2014/main" id="{71B952F0-5C5B-4964-A45D-421184802B38}"/>
                </a:ext>
              </a:extLst>
            </p:cNvPr>
            <p:cNvSpPr>
              <a:spLocks/>
            </p:cNvSpPr>
            <p:nvPr/>
          </p:nvSpPr>
          <p:spPr bwMode="auto">
            <a:xfrm>
              <a:off x="2591567" y="5579431"/>
              <a:ext cx="35644" cy="41227"/>
            </a:xfrm>
            <a:custGeom>
              <a:avLst/>
              <a:gdLst>
                <a:gd name="T0" fmla="*/ 3 w 31"/>
                <a:gd name="T1" fmla="*/ 5 h 36"/>
                <a:gd name="T2" fmla="*/ 8 w 31"/>
                <a:gd name="T3" fmla="*/ 19 h 36"/>
                <a:gd name="T4" fmla="*/ 16 w 31"/>
                <a:gd name="T5" fmla="*/ 22 h 36"/>
                <a:gd name="T6" fmla="*/ 24 w 31"/>
                <a:gd name="T7" fmla="*/ 27 h 36"/>
                <a:gd name="T8" fmla="*/ 23 w 31"/>
                <a:gd name="T9" fmla="*/ 29 h 36"/>
                <a:gd name="T10" fmla="*/ 23 w 31"/>
                <a:gd name="T11" fmla="*/ 36 h 36"/>
                <a:gd name="T12" fmla="*/ 28 w 31"/>
                <a:gd name="T13" fmla="*/ 33 h 36"/>
                <a:gd name="T14" fmla="*/ 31 w 31"/>
                <a:gd name="T15" fmla="*/ 26 h 36"/>
                <a:gd name="T16" fmla="*/ 24 w 31"/>
                <a:gd name="T17" fmla="*/ 17 h 36"/>
                <a:gd name="T18" fmla="*/ 11 w 31"/>
                <a:gd name="T19" fmla="*/ 10 h 36"/>
                <a:gd name="T20" fmla="*/ 11 w 31"/>
                <a:gd name="T21" fmla="*/ 8 h 36"/>
                <a:gd name="T22" fmla="*/ 11 w 31"/>
                <a:gd name="T23" fmla="*/ 7 h 36"/>
                <a:gd name="T24" fmla="*/ 11 w 31"/>
                <a:gd name="T25" fmla="*/ 0 h 36"/>
                <a:gd name="T26" fmla="*/ 7 w 31"/>
                <a:gd name="T27" fmla="*/ 1 h 36"/>
                <a:gd name="T28" fmla="*/ 3 w 31"/>
                <a:gd name="T29"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36">
                  <a:moveTo>
                    <a:pt x="3" y="5"/>
                  </a:moveTo>
                  <a:cubicBezTo>
                    <a:pt x="0" y="11"/>
                    <a:pt x="3" y="16"/>
                    <a:pt x="8" y="19"/>
                  </a:cubicBezTo>
                  <a:cubicBezTo>
                    <a:pt x="10" y="20"/>
                    <a:pt x="14" y="21"/>
                    <a:pt x="16" y="22"/>
                  </a:cubicBezTo>
                  <a:cubicBezTo>
                    <a:pt x="19" y="23"/>
                    <a:pt x="24" y="26"/>
                    <a:pt x="24" y="27"/>
                  </a:cubicBezTo>
                  <a:cubicBezTo>
                    <a:pt x="24" y="28"/>
                    <a:pt x="23" y="29"/>
                    <a:pt x="23" y="29"/>
                  </a:cubicBezTo>
                  <a:cubicBezTo>
                    <a:pt x="23" y="36"/>
                    <a:pt x="23" y="36"/>
                    <a:pt x="23" y="36"/>
                  </a:cubicBezTo>
                  <a:cubicBezTo>
                    <a:pt x="23" y="36"/>
                    <a:pt x="26" y="35"/>
                    <a:pt x="28" y="33"/>
                  </a:cubicBezTo>
                  <a:cubicBezTo>
                    <a:pt x="30" y="32"/>
                    <a:pt x="31" y="30"/>
                    <a:pt x="31" y="26"/>
                  </a:cubicBezTo>
                  <a:cubicBezTo>
                    <a:pt x="31" y="23"/>
                    <a:pt x="30" y="20"/>
                    <a:pt x="24" y="17"/>
                  </a:cubicBezTo>
                  <a:cubicBezTo>
                    <a:pt x="20" y="14"/>
                    <a:pt x="15" y="12"/>
                    <a:pt x="11" y="10"/>
                  </a:cubicBezTo>
                  <a:cubicBezTo>
                    <a:pt x="11" y="10"/>
                    <a:pt x="10" y="9"/>
                    <a:pt x="11" y="8"/>
                  </a:cubicBezTo>
                  <a:cubicBezTo>
                    <a:pt x="11" y="8"/>
                    <a:pt x="11" y="7"/>
                    <a:pt x="11" y="7"/>
                  </a:cubicBezTo>
                  <a:cubicBezTo>
                    <a:pt x="11" y="0"/>
                    <a:pt x="11" y="0"/>
                    <a:pt x="11" y="0"/>
                  </a:cubicBezTo>
                  <a:cubicBezTo>
                    <a:pt x="11" y="0"/>
                    <a:pt x="8" y="0"/>
                    <a:pt x="7" y="1"/>
                  </a:cubicBezTo>
                  <a:cubicBezTo>
                    <a:pt x="5" y="2"/>
                    <a:pt x="3" y="3"/>
                    <a:pt x="3"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 xmlns:a16="http://schemas.microsoft.com/office/drawing/2014/main" id="{ED2BC3B1-E331-4EE2-8A10-7A555F437258}"/>
                </a:ext>
              </a:extLst>
            </p:cNvPr>
            <p:cNvSpPr>
              <a:spLocks/>
            </p:cNvSpPr>
            <p:nvPr/>
          </p:nvSpPr>
          <p:spPr bwMode="auto">
            <a:xfrm>
              <a:off x="2607456" y="5605628"/>
              <a:ext cx="8160" cy="34786"/>
            </a:xfrm>
            <a:custGeom>
              <a:avLst/>
              <a:gdLst>
                <a:gd name="T0" fmla="*/ 7 w 7"/>
                <a:gd name="T1" fmla="*/ 5 h 30"/>
                <a:gd name="T2" fmla="*/ 7 w 7"/>
                <a:gd name="T3" fmla="*/ 4 h 30"/>
                <a:gd name="T4" fmla="*/ 4 w 7"/>
                <a:gd name="T5" fmla="*/ 2 h 30"/>
                <a:gd name="T6" fmla="*/ 0 w 7"/>
                <a:gd name="T7" fmla="*/ 0 h 30"/>
                <a:gd name="T8" fmla="*/ 0 w 7"/>
                <a:gd name="T9" fmla="*/ 27 h 30"/>
                <a:gd name="T10" fmla="*/ 4 w 7"/>
                <a:gd name="T11" fmla="*/ 30 h 30"/>
                <a:gd name="T12" fmla="*/ 7 w 7"/>
                <a:gd name="T13" fmla="*/ 28 h 30"/>
                <a:gd name="T14" fmla="*/ 7 w 7"/>
                <a:gd name="T15" fmla="*/ 5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30">
                  <a:moveTo>
                    <a:pt x="7" y="5"/>
                  </a:moveTo>
                  <a:cubicBezTo>
                    <a:pt x="7" y="5"/>
                    <a:pt x="7" y="5"/>
                    <a:pt x="7" y="4"/>
                  </a:cubicBezTo>
                  <a:cubicBezTo>
                    <a:pt x="6" y="3"/>
                    <a:pt x="4" y="2"/>
                    <a:pt x="4" y="2"/>
                  </a:cubicBezTo>
                  <a:cubicBezTo>
                    <a:pt x="3" y="1"/>
                    <a:pt x="0" y="0"/>
                    <a:pt x="0" y="0"/>
                  </a:cubicBezTo>
                  <a:cubicBezTo>
                    <a:pt x="0" y="0"/>
                    <a:pt x="0" y="18"/>
                    <a:pt x="0" y="27"/>
                  </a:cubicBezTo>
                  <a:cubicBezTo>
                    <a:pt x="0" y="29"/>
                    <a:pt x="2" y="30"/>
                    <a:pt x="4" y="30"/>
                  </a:cubicBezTo>
                  <a:cubicBezTo>
                    <a:pt x="6" y="30"/>
                    <a:pt x="7" y="29"/>
                    <a:pt x="7" y="28"/>
                  </a:cubicBezTo>
                  <a:cubicBezTo>
                    <a:pt x="7" y="25"/>
                    <a:pt x="7" y="12"/>
                    <a:pt x="7"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 xmlns:a16="http://schemas.microsoft.com/office/drawing/2014/main" id="{9B42FAD4-37D5-4150-9B7D-D8DA6485818F}"/>
                </a:ext>
              </a:extLst>
            </p:cNvPr>
            <p:cNvSpPr>
              <a:spLocks/>
            </p:cNvSpPr>
            <p:nvPr/>
          </p:nvSpPr>
          <p:spPr bwMode="auto">
            <a:xfrm>
              <a:off x="2601874" y="5474645"/>
              <a:ext cx="40368" cy="39080"/>
            </a:xfrm>
            <a:custGeom>
              <a:avLst/>
              <a:gdLst>
                <a:gd name="T0" fmla="*/ 14 w 35"/>
                <a:gd name="T1" fmla="*/ 5 h 34"/>
                <a:gd name="T2" fmla="*/ 15 w 35"/>
                <a:gd name="T3" fmla="*/ 7 h 34"/>
                <a:gd name="T4" fmla="*/ 16 w 35"/>
                <a:gd name="T5" fmla="*/ 16 h 34"/>
                <a:gd name="T6" fmla="*/ 17 w 35"/>
                <a:gd name="T7" fmla="*/ 16 h 34"/>
                <a:gd name="T8" fmla="*/ 28 w 35"/>
                <a:gd name="T9" fmla="*/ 9 h 34"/>
                <a:gd name="T10" fmla="*/ 34 w 35"/>
                <a:gd name="T11" fmla="*/ 15 h 34"/>
                <a:gd name="T12" fmla="*/ 31 w 35"/>
                <a:gd name="T13" fmla="*/ 18 h 34"/>
                <a:gd name="T14" fmla="*/ 23 w 35"/>
                <a:gd name="T15" fmla="*/ 26 h 34"/>
                <a:gd name="T16" fmla="*/ 17 w 35"/>
                <a:gd name="T17" fmla="*/ 32 h 34"/>
                <a:gd name="T18" fmla="*/ 16 w 35"/>
                <a:gd name="T19" fmla="*/ 34 h 34"/>
                <a:gd name="T20" fmla="*/ 0 w 35"/>
                <a:gd name="T21" fmla="*/ 32 h 34"/>
                <a:gd name="T22" fmla="*/ 0 w 35"/>
                <a:gd name="T23" fmla="*/ 25 h 34"/>
                <a:gd name="T24" fmla="*/ 6 w 35"/>
                <a:gd name="T25" fmla="*/ 22 h 34"/>
                <a:gd name="T26" fmla="*/ 5 w 35"/>
                <a:gd name="T27" fmla="*/ 21 h 34"/>
                <a:gd name="T28" fmla="*/ 2 w 35"/>
                <a:gd name="T29" fmla="*/ 20 h 34"/>
                <a:gd name="T30" fmla="*/ 14 w 35"/>
                <a:gd name="T31" fmla="*/ 23 h 34"/>
                <a:gd name="T32" fmla="*/ 14 w 35"/>
                <a:gd name="T33" fmla="*/ 21 h 34"/>
                <a:gd name="T34" fmla="*/ 11 w 35"/>
                <a:gd name="T35" fmla="*/ 20 h 34"/>
                <a:gd name="T36" fmla="*/ 2 w 35"/>
                <a:gd name="T37" fmla="*/ 18 h 34"/>
                <a:gd name="T38" fmla="*/ 8 w 35"/>
                <a:gd name="T39" fmla="*/ 18 h 34"/>
                <a:gd name="T40" fmla="*/ 10 w 35"/>
                <a:gd name="T41" fmla="*/ 17 h 34"/>
                <a:gd name="T42" fmla="*/ 9 w 35"/>
                <a:gd name="T43" fmla="*/ 14 h 34"/>
                <a:gd name="T44" fmla="*/ 7 w 35"/>
                <a:gd name="T45" fmla="*/ 12 h 34"/>
                <a:gd name="T46" fmla="*/ 4 w 35"/>
                <a:gd name="T47" fmla="*/ 9 h 34"/>
                <a:gd name="T48" fmla="*/ 1 w 35"/>
                <a:gd name="T49" fmla="*/ 7 h 34"/>
                <a:gd name="T50" fmla="*/ 1 w 35"/>
                <a:gd name="T51" fmla="*/ 2 h 34"/>
                <a:gd name="T52" fmla="*/ 4 w 35"/>
                <a:gd name="T53" fmla="*/ 0 h 34"/>
                <a:gd name="T54" fmla="*/ 14 w 35"/>
                <a:gd name="T55" fmla="*/ 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34">
                  <a:moveTo>
                    <a:pt x="14" y="5"/>
                  </a:moveTo>
                  <a:cubicBezTo>
                    <a:pt x="15" y="5"/>
                    <a:pt x="15" y="5"/>
                    <a:pt x="15" y="7"/>
                  </a:cubicBezTo>
                  <a:cubicBezTo>
                    <a:pt x="16" y="10"/>
                    <a:pt x="15" y="14"/>
                    <a:pt x="16" y="16"/>
                  </a:cubicBezTo>
                  <a:cubicBezTo>
                    <a:pt x="16" y="17"/>
                    <a:pt x="17" y="17"/>
                    <a:pt x="17" y="16"/>
                  </a:cubicBezTo>
                  <a:cubicBezTo>
                    <a:pt x="21" y="14"/>
                    <a:pt x="24" y="11"/>
                    <a:pt x="28" y="9"/>
                  </a:cubicBezTo>
                  <a:cubicBezTo>
                    <a:pt x="30" y="8"/>
                    <a:pt x="35" y="11"/>
                    <a:pt x="34" y="15"/>
                  </a:cubicBezTo>
                  <a:cubicBezTo>
                    <a:pt x="33" y="16"/>
                    <a:pt x="32" y="17"/>
                    <a:pt x="31" y="18"/>
                  </a:cubicBezTo>
                  <a:cubicBezTo>
                    <a:pt x="29" y="20"/>
                    <a:pt x="26" y="23"/>
                    <a:pt x="23" y="26"/>
                  </a:cubicBezTo>
                  <a:cubicBezTo>
                    <a:pt x="21" y="28"/>
                    <a:pt x="18" y="29"/>
                    <a:pt x="17" y="32"/>
                  </a:cubicBezTo>
                  <a:cubicBezTo>
                    <a:pt x="17" y="33"/>
                    <a:pt x="16" y="34"/>
                    <a:pt x="16" y="34"/>
                  </a:cubicBezTo>
                  <a:cubicBezTo>
                    <a:pt x="10" y="32"/>
                    <a:pt x="5" y="33"/>
                    <a:pt x="0" y="32"/>
                  </a:cubicBezTo>
                  <a:cubicBezTo>
                    <a:pt x="0" y="25"/>
                    <a:pt x="0" y="25"/>
                    <a:pt x="0" y="25"/>
                  </a:cubicBezTo>
                  <a:cubicBezTo>
                    <a:pt x="0" y="25"/>
                    <a:pt x="5" y="25"/>
                    <a:pt x="6" y="22"/>
                  </a:cubicBezTo>
                  <a:cubicBezTo>
                    <a:pt x="6" y="22"/>
                    <a:pt x="5" y="22"/>
                    <a:pt x="5" y="21"/>
                  </a:cubicBezTo>
                  <a:cubicBezTo>
                    <a:pt x="4" y="21"/>
                    <a:pt x="3" y="20"/>
                    <a:pt x="2" y="20"/>
                  </a:cubicBezTo>
                  <a:cubicBezTo>
                    <a:pt x="7" y="21"/>
                    <a:pt x="10" y="21"/>
                    <a:pt x="14" y="23"/>
                  </a:cubicBezTo>
                  <a:cubicBezTo>
                    <a:pt x="14" y="23"/>
                    <a:pt x="14" y="22"/>
                    <a:pt x="14" y="21"/>
                  </a:cubicBezTo>
                  <a:cubicBezTo>
                    <a:pt x="13" y="21"/>
                    <a:pt x="13" y="20"/>
                    <a:pt x="11" y="20"/>
                  </a:cubicBezTo>
                  <a:cubicBezTo>
                    <a:pt x="9" y="19"/>
                    <a:pt x="2" y="18"/>
                    <a:pt x="2" y="18"/>
                  </a:cubicBezTo>
                  <a:cubicBezTo>
                    <a:pt x="2" y="18"/>
                    <a:pt x="5" y="18"/>
                    <a:pt x="8" y="18"/>
                  </a:cubicBezTo>
                  <a:cubicBezTo>
                    <a:pt x="9" y="18"/>
                    <a:pt x="10" y="17"/>
                    <a:pt x="10" y="17"/>
                  </a:cubicBezTo>
                  <a:cubicBezTo>
                    <a:pt x="11" y="16"/>
                    <a:pt x="10" y="15"/>
                    <a:pt x="9" y="14"/>
                  </a:cubicBezTo>
                  <a:cubicBezTo>
                    <a:pt x="8" y="14"/>
                    <a:pt x="8" y="13"/>
                    <a:pt x="7" y="12"/>
                  </a:cubicBezTo>
                  <a:cubicBezTo>
                    <a:pt x="7" y="11"/>
                    <a:pt x="5" y="10"/>
                    <a:pt x="4" y="9"/>
                  </a:cubicBezTo>
                  <a:cubicBezTo>
                    <a:pt x="3" y="8"/>
                    <a:pt x="1" y="7"/>
                    <a:pt x="1" y="7"/>
                  </a:cubicBezTo>
                  <a:cubicBezTo>
                    <a:pt x="1" y="7"/>
                    <a:pt x="0" y="3"/>
                    <a:pt x="1" y="2"/>
                  </a:cubicBezTo>
                  <a:cubicBezTo>
                    <a:pt x="2" y="1"/>
                    <a:pt x="3" y="0"/>
                    <a:pt x="4" y="0"/>
                  </a:cubicBezTo>
                  <a:cubicBezTo>
                    <a:pt x="7" y="2"/>
                    <a:pt x="10" y="4"/>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a:extLst>
                <a:ext uri="{FF2B5EF4-FFF2-40B4-BE49-F238E27FC236}">
                  <a16:creationId xmlns="" xmlns:a16="http://schemas.microsoft.com/office/drawing/2014/main" id="{A061C30C-743D-4D8D-874E-5F83656F92F2}"/>
                </a:ext>
              </a:extLst>
            </p:cNvPr>
            <p:cNvSpPr>
              <a:spLocks noEditPoints="1"/>
            </p:cNvSpPr>
            <p:nvPr/>
          </p:nvSpPr>
          <p:spPr bwMode="auto">
            <a:xfrm>
              <a:off x="2567518" y="5481517"/>
              <a:ext cx="74724" cy="72577"/>
            </a:xfrm>
            <a:custGeom>
              <a:avLst/>
              <a:gdLst>
                <a:gd name="T0" fmla="*/ 62 w 65"/>
                <a:gd name="T1" fmla="*/ 43 h 63"/>
                <a:gd name="T2" fmla="*/ 54 w 65"/>
                <a:gd name="T3" fmla="*/ 33 h 63"/>
                <a:gd name="T4" fmla="*/ 23 w 65"/>
                <a:gd name="T5" fmla="*/ 27 h 63"/>
                <a:gd name="T6" fmla="*/ 14 w 65"/>
                <a:gd name="T7" fmla="*/ 20 h 63"/>
                <a:gd name="T8" fmla="*/ 16 w 65"/>
                <a:gd name="T9" fmla="*/ 15 h 63"/>
                <a:gd name="T10" fmla="*/ 25 w 65"/>
                <a:gd name="T11" fmla="*/ 17 h 63"/>
                <a:gd name="T12" fmla="*/ 31 w 65"/>
                <a:gd name="T13" fmla="*/ 17 h 63"/>
                <a:gd name="T14" fmla="*/ 33 w 65"/>
                <a:gd name="T15" fmla="*/ 16 h 63"/>
                <a:gd name="T16" fmla="*/ 32 w 65"/>
                <a:gd name="T17" fmla="*/ 15 h 63"/>
                <a:gd name="T18" fmla="*/ 28 w 65"/>
                <a:gd name="T19" fmla="*/ 14 h 63"/>
                <a:gd name="T20" fmla="*/ 22 w 65"/>
                <a:gd name="T21" fmla="*/ 11 h 63"/>
                <a:gd name="T22" fmla="*/ 29 w 65"/>
                <a:gd name="T23" fmla="*/ 11 h 63"/>
                <a:gd name="T24" fmla="*/ 37 w 65"/>
                <a:gd name="T25" fmla="*/ 10 h 63"/>
                <a:gd name="T26" fmla="*/ 38 w 65"/>
                <a:gd name="T27" fmla="*/ 10 h 63"/>
                <a:gd name="T28" fmla="*/ 36 w 65"/>
                <a:gd name="T29" fmla="*/ 7 h 63"/>
                <a:gd name="T30" fmla="*/ 31 w 65"/>
                <a:gd name="T31" fmla="*/ 3 h 63"/>
                <a:gd name="T32" fmla="*/ 11 w 65"/>
                <a:gd name="T33" fmla="*/ 3 h 63"/>
                <a:gd name="T34" fmla="*/ 3 w 65"/>
                <a:gd name="T35" fmla="*/ 26 h 63"/>
                <a:gd name="T36" fmla="*/ 21 w 65"/>
                <a:gd name="T37" fmla="*/ 40 h 63"/>
                <a:gd name="T38" fmla="*/ 32 w 65"/>
                <a:gd name="T39" fmla="*/ 42 h 63"/>
                <a:gd name="T40" fmla="*/ 46 w 65"/>
                <a:gd name="T41" fmla="*/ 43 h 63"/>
                <a:gd name="T42" fmla="*/ 48 w 65"/>
                <a:gd name="T43" fmla="*/ 45 h 63"/>
                <a:gd name="T44" fmla="*/ 46 w 65"/>
                <a:gd name="T45" fmla="*/ 51 h 63"/>
                <a:gd name="T46" fmla="*/ 46 w 65"/>
                <a:gd name="T47" fmla="*/ 63 h 63"/>
                <a:gd name="T48" fmla="*/ 62 w 65"/>
                <a:gd name="T49" fmla="*/ 43 h 63"/>
                <a:gd name="T50" fmla="*/ 31 w 65"/>
                <a:gd name="T51" fmla="*/ 5 h 63"/>
                <a:gd name="T52" fmla="*/ 30 w 65"/>
                <a:gd name="T53" fmla="*/ 5 h 63"/>
                <a:gd name="T54" fmla="*/ 28 w 65"/>
                <a:gd name="T55" fmla="*/ 7 h 63"/>
                <a:gd name="T56" fmla="*/ 25 w 65"/>
                <a:gd name="T57" fmla="*/ 5 h 63"/>
                <a:gd name="T58" fmla="*/ 23 w 65"/>
                <a:gd name="T59" fmla="*/ 3 h 63"/>
                <a:gd name="T60" fmla="*/ 31 w 65"/>
                <a:gd name="T61"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 h="63">
                  <a:moveTo>
                    <a:pt x="62" y="43"/>
                  </a:moveTo>
                  <a:cubicBezTo>
                    <a:pt x="61" y="39"/>
                    <a:pt x="58" y="35"/>
                    <a:pt x="54" y="33"/>
                  </a:cubicBezTo>
                  <a:cubicBezTo>
                    <a:pt x="44" y="28"/>
                    <a:pt x="33" y="30"/>
                    <a:pt x="23" y="27"/>
                  </a:cubicBezTo>
                  <a:cubicBezTo>
                    <a:pt x="20" y="26"/>
                    <a:pt x="15" y="24"/>
                    <a:pt x="14" y="20"/>
                  </a:cubicBezTo>
                  <a:cubicBezTo>
                    <a:pt x="14" y="19"/>
                    <a:pt x="14" y="16"/>
                    <a:pt x="16" y="15"/>
                  </a:cubicBezTo>
                  <a:cubicBezTo>
                    <a:pt x="18" y="14"/>
                    <a:pt x="21" y="16"/>
                    <a:pt x="25" y="17"/>
                  </a:cubicBezTo>
                  <a:cubicBezTo>
                    <a:pt x="27" y="18"/>
                    <a:pt x="30" y="18"/>
                    <a:pt x="31" y="17"/>
                  </a:cubicBezTo>
                  <a:cubicBezTo>
                    <a:pt x="32" y="17"/>
                    <a:pt x="33" y="17"/>
                    <a:pt x="33" y="16"/>
                  </a:cubicBezTo>
                  <a:cubicBezTo>
                    <a:pt x="33" y="16"/>
                    <a:pt x="32" y="15"/>
                    <a:pt x="32" y="15"/>
                  </a:cubicBezTo>
                  <a:cubicBezTo>
                    <a:pt x="31" y="15"/>
                    <a:pt x="30" y="14"/>
                    <a:pt x="28" y="14"/>
                  </a:cubicBezTo>
                  <a:cubicBezTo>
                    <a:pt x="26" y="13"/>
                    <a:pt x="24" y="12"/>
                    <a:pt x="22" y="11"/>
                  </a:cubicBezTo>
                  <a:cubicBezTo>
                    <a:pt x="24" y="10"/>
                    <a:pt x="28" y="10"/>
                    <a:pt x="29" y="11"/>
                  </a:cubicBezTo>
                  <a:cubicBezTo>
                    <a:pt x="31" y="11"/>
                    <a:pt x="36" y="11"/>
                    <a:pt x="37" y="10"/>
                  </a:cubicBezTo>
                  <a:cubicBezTo>
                    <a:pt x="37" y="10"/>
                    <a:pt x="38" y="10"/>
                    <a:pt x="38" y="10"/>
                  </a:cubicBezTo>
                  <a:cubicBezTo>
                    <a:pt x="37" y="9"/>
                    <a:pt x="36" y="8"/>
                    <a:pt x="36" y="7"/>
                  </a:cubicBezTo>
                  <a:cubicBezTo>
                    <a:pt x="34" y="5"/>
                    <a:pt x="33" y="4"/>
                    <a:pt x="31" y="3"/>
                  </a:cubicBezTo>
                  <a:cubicBezTo>
                    <a:pt x="24" y="0"/>
                    <a:pt x="17" y="0"/>
                    <a:pt x="11" y="3"/>
                  </a:cubicBezTo>
                  <a:cubicBezTo>
                    <a:pt x="2" y="7"/>
                    <a:pt x="0" y="18"/>
                    <a:pt x="3" y="26"/>
                  </a:cubicBezTo>
                  <a:cubicBezTo>
                    <a:pt x="7" y="33"/>
                    <a:pt x="13" y="38"/>
                    <a:pt x="21" y="40"/>
                  </a:cubicBezTo>
                  <a:cubicBezTo>
                    <a:pt x="24" y="41"/>
                    <a:pt x="28" y="42"/>
                    <a:pt x="32" y="42"/>
                  </a:cubicBezTo>
                  <a:cubicBezTo>
                    <a:pt x="37" y="42"/>
                    <a:pt x="41" y="42"/>
                    <a:pt x="46" y="43"/>
                  </a:cubicBezTo>
                  <a:cubicBezTo>
                    <a:pt x="47" y="44"/>
                    <a:pt x="48" y="44"/>
                    <a:pt x="48" y="45"/>
                  </a:cubicBezTo>
                  <a:cubicBezTo>
                    <a:pt x="50" y="47"/>
                    <a:pt x="49" y="50"/>
                    <a:pt x="46" y="51"/>
                  </a:cubicBezTo>
                  <a:cubicBezTo>
                    <a:pt x="46" y="55"/>
                    <a:pt x="46" y="63"/>
                    <a:pt x="46" y="63"/>
                  </a:cubicBezTo>
                  <a:cubicBezTo>
                    <a:pt x="46" y="63"/>
                    <a:pt x="65" y="61"/>
                    <a:pt x="62" y="43"/>
                  </a:cubicBezTo>
                  <a:close/>
                  <a:moveTo>
                    <a:pt x="31" y="5"/>
                  </a:moveTo>
                  <a:cubicBezTo>
                    <a:pt x="31" y="5"/>
                    <a:pt x="30" y="5"/>
                    <a:pt x="30" y="5"/>
                  </a:cubicBezTo>
                  <a:cubicBezTo>
                    <a:pt x="29" y="6"/>
                    <a:pt x="29" y="7"/>
                    <a:pt x="28" y="7"/>
                  </a:cubicBezTo>
                  <a:cubicBezTo>
                    <a:pt x="26" y="7"/>
                    <a:pt x="26" y="5"/>
                    <a:pt x="25" y="5"/>
                  </a:cubicBezTo>
                  <a:cubicBezTo>
                    <a:pt x="24" y="4"/>
                    <a:pt x="24" y="5"/>
                    <a:pt x="23" y="3"/>
                  </a:cubicBezTo>
                  <a:cubicBezTo>
                    <a:pt x="26" y="4"/>
                    <a:pt x="29" y="3"/>
                    <a:pt x="31"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a:extLst>
                <a:ext uri="{FF2B5EF4-FFF2-40B4-BE49-F238E27FC236}">
                  <a16:creationId xmlns="" xmlns:a16="http://schemas.microsoft.com/office/drawing/2014/main" id="{373C0E06-0445-4550-A804-DA61B1158E19}"/>
                </a:ext>
              </a:extLst>
            </p:cNvPr>
            <p:cNvSpPr>
              <a:spLocks noEditPoints="1"/>
            </p:cNvSpPr>
            <p:nvPr/>
          </p:nvSpPr>
          <p:spPr bwMode="auto">
            <a:xfrm>
              <a:off x="2255307" y="5476793"/>
              <a:ext cx="146872" cy="147302"/>
            </a:xfrm>
            <a:custGeom>
              <a:avLst/>
              <a:gdLst>
                <a:gd name="T0" fmla="*/ 99 w 128"/>
                <a:gd name="T1" fmla="*/ 118 h 128"/>
                <a:gd name="T2" fmla="*/ 61 w 128"/>
                <a:gd name="T3" fmla="*/ 30 h 128"/>
                <a:gd name="T4" fmla="*/ 64 w 128"/>
                <a:gd name="T5" fmla="*/ 8 h 128"/>
                <a:gd name="T6" fmla="*/ 67 w 128"/>
                <a:gd name="T7" fmla="*/ 30 h 128"/>
                <a:gd name="T8" fmla="*/ 122 w 128"/>
                <a:gd name="T9" fmla="*/ 37 h 128"/>
                <a:gd name="T10" fmla="*/ 6 w 128"/>
                <a:gd name="T11" fmla="*/ 37 h 128"/>
                <a:gd name="T12" fmla="*/ 61 w 128"/>
                <a:gd name="T13" fmla="*/ 30 h 128"/>
                <a:gd name="T14" fmla="*/ 79 w 128"/>
                <a:gd name="T15" fmla="*/ 11 h 128"/>
                <a:gd name="T16" fmla="*/ 77 w 128"/>
                <a:gd name="T17" fmla="*/ 28 h 128"/>
                <a:gd name="T18" fmla="*/ 51 w 128"/>
                <a:gd name="T19" fmla="*/ 28 h 128"/>
                <a:gd name="T20" fmla="*/ 48 w 128"/>
                <a:gd name="T21" fmla="*/ 11 h 128"/>
                <a:gd name="T22" fmla="*/ 51 w 128"/>
                <a:gd name="T23" fmla="*/ 28 h 128"/>
                <a:gd name="T24" fmla="*/ 28 w 128"/>
                <a:gd name="T25" fmla="*/ 118 h 128"/>
                <a:gd name="T26" fmla="*/ 4 w 128"/>
                <a:gd name="T27" fmla="*/ 41 h 128"/>
                <a:gd name="T28" fmla="*/ 4 w 128"/>
                <a:gd name="T29" fmla="*/ 41 h 128"/>
                <a:gd name="T30" fmla="*/ 47 w 128"/>
                <a:gd name="T31" fmla="*/ 46 h 128"/>
                <a:gd name="T32" fmla="*/ 0 w 128"/>
                <a:gd name="T33" fmla="*/ 64 h 128"/>
                <a:gd name="T34" fmla="*/ 24 w 128"/>
                <a:gd name="T35" fmla="*/ 115 h 128"/>
                <a:gd name="T36" fmla="*/ 22 w 128"/>
                <a:gd name="T37" fmla="*/ 100 h 128"/>
                <a:gd name="T38" fmla="*/ 10 w 128"/>
                <a:gd name="T39" fmla="*/ 51 h 128"/>
                <a:gd name="T40" fmla="*/ 45 w 128"/>
                <a:gd name="T41" fmla="*/ 56 h 128"/>
                <a:gd name="T42" fmla="*/ 124 w 128"/>
                <a:gd name="T43" fmla="*/ 41 h 128"/>
                <a:gd name="T44" fmla="*/ 124 w 128"/>
                <a:gd name="T45" fmla="*/ 41 h 128"/>
                <a:gd name="T46" fmla="*/ 28 w 128"/>
                <a:gd name="T47" fmla="*/ 118 h 128"/>
                <a:gd name="T48" fmla="*/ 99 w 128"/>
                <a:gd name="T49" fmla="*/ 118 h 128"/>
                <a:gd name="T50" fmla="*/ 60 w 128"/>
                <a:gd name="T51" fmla="*/ 71 h 128"/>
                <a:gd name="T52" fmla="*/ 41 w 128"/>
                <a:gd name="T53" fmla="*/ 114 h 128"/>
                <a:gd name="T54" fmla="*/ 64 w 128"/>
                <a:gd name="T55" fmla="*/ 81 h 128"/>
                <a:gd name="T56" fmla="*/ 86 w 128"/>
                <a:gd name="T57" fmla="*/ 114 h 128"/>
                <a:gd name="T58" fmla="*/ 128 w 128"/>
                <a:gd name="T59" fmla="*/ 64 h 128"/>
                <a:gd name="T60" fmla="*/ 81 w 128"/>
                <a:gd name="T61" fmla="*/ 46 h 128"/>
                <a:gd name="T62" fmla="*/ 103 w 128"/>
                <a:gd name="T63" fmla="*/ 115 h 128"/>
                <a:gd name="T64" fmla="*/ 128 w 128"/>
                <a:gd name="T65" fmla="*/ 64 h 128"/>
                <a:gd name="T66" fmla="*/ 85 w 128"/>
                <a:gd name="T67" fmla="*/ 54 h 128"/>
                <a:gd name="T68" fmla="*/ 119 w 128"/>
                <a:gd name="T69" fmla="*/ 64 h 128"/>
                <a:gd name="T70" fmla="*/ 83 w 128"/>
                <a:gd name="T71" fmla="*/ 5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128">
                  <a:moveTo>
                    <a:pt x="99" y="118"/>
                  </a:moveTo>
                  <a:cubicBezTo>
                    <a:pt x="99" y="118"/>
                    <a:pt x="99" y="118"/>
                    <a:pt x="99" y="118"/>
                  </a:cubicBezTo>
                  <a:cubicBezTo>
                    <a:pt x="99" y="118"/>
                    <a:pt x="99" y="118"/>
                    <a:pt x="99" y="118"/>
                  </a:cubicBezTo>
                  <a:close/>
                  <a:moveTo>
                    <a:pt x="61" y="30"/>
                  </a:moveTo>
                  <a:cubicBezTo>
                    <a:pt x="61" y="26"/>
                    <a:pt x="60" y="25"/>
                    <a:pt x="57" y="21"/>
                  </a:cubicBezTo>
                  <a:cubicBezTo>
                    <a:pt x="54" y="17"/>
                    <a:pt x="56" y="8"/>
                    <a:pt x="64" y="8"/>
                  </a:cubicBezTo>
                  <a:cubicBezTo>
                    <a:pt x="71" y="8"/>
                    <a:pt x="73" y="17"/>
                    <a:pt x="70" y="21"/>
                  </a:cubicBezTo>
                  <a:cubicBezTo>
                    <a:pt x="67" y="25"/>
                    <a:pt x="67" y="26"/>
                    <a:pt x="67" y="30"/>
                  </a:cubicBezTo>
                  <a:cubicBezTo>
                    <a:pt x="67" y="33"/>
                    <a:pt x="70" y="37"/>
                    <a:pt x="76" y="37"/>
                  </a:cubicBezTo>
                  <a:cubicBezTo>
                    <a:pt x="122" y="37"/>
                    <a:pt x="122" y="37"/>
                    <a:pt x="122" y="37"/>
                  </a:cubicBezTo>
                  <a:cubicBezTo>
                    <a:pt x="112" y="15"/>
                    <a:pt x="89" y="0"/>
                    <a:pt x="64" y="0"/>
                  </a:cubicBezTo>
                  <a:cubicBezTo>
                    <a:pt x="38" y="0"/>
                    <a:pt x="16" y="15"/>
                    <a:pt x="6" y="37"/>
                  </a:cubicBezTo>
                  <a:cubicBezTo>
                    <a:pt x="51" y="37"/>
                    <a:pt x="51" y="37"/>
                    <a:pt x="51" y="37"/>
                  </a:cubicBezTo>
                  <a:cubicBezTo>
                    <a:pt x="58" y="37"/>
                    <a:pt x="61" y="33"/>
                    <a:pt x="61" y="30"/>
                  </a:cubicBezTo>
                  <a:close/>
                  <a:moveTo>
                    <a:pt x="77" y="27"/>
                  </a:moveTo>
                  <a:cubicBezTo>
                    <a:pt x="80" y="23"/>
                    <a:pt x="82" y="16"/>
                    <a:pt x="79" y="11"/>
                  </a:cubicBezTo>
                  <a:cubicBezTo>
                    <a:pt x="90" y="14"/>
                    <a:pt x="99" y="20"/>
                    <a:pt x="106" y="28"/>
                  </a:cubicBezTo>
                  <a:cubicBezTo>
                    <a:pt x="77" y="28"/>
                    <a:pt x="77" y="28"/>
                    <a:pt x="77" y="28"/>
                  </a:cubicBezTo>
                  <a:cubicBezTo>
                    <a:pt x="76" y="28"/>
                    <a:pt x="76" y="27"/>
                    <a:pt x="77" y="27"/>
                  </a:cubicBezTo>
                  <a:close/>
                  <a:moveTo>
                    <a:pt x="51" y="28"/>
                  </a:moveTo>
                  <a:cubicBezTo>
                    <a:pt x="22" y="28"/>
                    <a:pt x="22" y="28"/>
                    <a:pt x="22" y="28"/>
                  </a:cubicBezTo>
                  <a:cubicBezTo>
                    <a:pt x="29" y="20"/>
                    <a:pt x="38" y="14"/>
                    <a:pt x="48" y="11"/>
                  </a:cubicBezTo>
                  <a:cubicBezTo>
                    <a:pt x="45" y="16"/>
                    <a:pt x="48" y="23"/>
                    <a:pt x="51" y="27"/>
                  </a:cubicBezTo>
                  <a:cubicBezTo>
                    <a:pt x="51" y="27"/>
                    <a:pt x="51" y="28"/>
                    <a:pt x="51" y="28"/>
                  </a:cubicBezTo>
                  <a:close/>
                  <a:moveTo>
                    <a:pt x="28" y="118"/>
                  </a:moveTo>
                  <a:cubicBezTo>
                    <a:pt x="28" y="118"/>
                    <a:pt x="28" y="118"/>
                    <a:pt x="28" y="118"/>
                  </a:cubicBezTo>
                  <a:cubicBezTo>
                    <a:pt x="28" y="118"/>
                    <a:pt x="28" y="118"/>
                    <a:pt x="28" y="118"/>
                  </a:cubicBezTo>
                  <a:close/>
                  <a:moveTo>
                    <a:pt x="4" y="41"/>
                  </a:moveTo>
                  <a:cubicBezTo>
                    <a:pt x="4" y="41"/>
                    <a:pt x="4" y="41"/>
                    <a:pt x="4" y="41"/>
                  </a:cubicBezTo>
                  <a:cubicBezTo>
                    <a:pt x="4" y="41"/>
                    <a:pt x="4" y="41"/>
                    <a:pt x="4" y="41"/>
                  </a:cubicBezTo>
                  <a:close/>
                  <a:moveTo>
                    <a:pt x="54" y="59"/>
                  </a:moveTo>
                  <a:cubicBezTo>
                    <a:pt x="56" y="54"/>
                    <a:pt x="55" y="47"/>
                    <a:pt x="47" y="46"/>
                  </a:cubicBezTo>
                  <a:cubicBezTo>
                    <a:pt x="4" y="41"/>
                    <a:pt x="4" y="41"/>
                    <a:pt x="4" y="41"/>
                  </a:cubicBezTo>
                  <a:cubicBezTo>
                    <a:pt x="1" y="48"/>
                    <a:pt x="0" y="56"/>
                    <a:pt x="0" y="64"/>
                  </a:cubicBezTo>
                  <a:cubicBezTo>
                    <a:pt x="0" y="84"/>
                    <a:pt x="9" y="103"/>
                    <a:pt x="24" y="114"/>
                  </a:cubicBezTo>
                  <a:cubicBezTo>
                    <a:pt x="24" y="115"/>
                    <a:pt x="24" y="115"/>
                    <a:pt x="24" y="115"/>
                  </a:cubicBezTo>
                  <a:lnTo>
                    <a:pt x="54" y="59"/>
                  </a:lnTo>
                  <a:close/>
                  <a:moveTo>
                    <a:pt x="22" y="100"/>
                  </a:moveTo>
                  <a:cubicBezTo>
                    <a:pt x="14" y="90"/>
                    <a:pt x="8" y="78"/>
                    <a:pt x="8" y="64"/>
                  </a:cubicBezTo>
                  <a:cubicBezTo>
                    <a:pt x="8" y="59"/>
                    <a:pt x="9" y="55"/>
                    <a:pt x="10" y="51"/>
                  </a:cubicBezTo>
                  <a:cubicBezTo>
                    <a:pt x="43" y="54"/>
                    <a:pt x="43" y="54"/>
                    <a:pt x="43" y="54"/>
                  </a:cubicBezTo>
                  <a:cubicBezTo>
                    <a:pt x="45" y="54"/>
                    <a:pt x="45" y="55"/>
                    <a:pt x="45" y="56"/>
                  </a:cubicBezTo>
                  <a:lnTo>
                    <a:pt x="22" y="100"/>
                  </a:lnTo>
                  <a:close/>
                  <a:moveTo>
                    <a:pt x="124" y="41"/>
                  </a:moveTo>
                  <a:cubicBezTo>
                    <a:pt x="124" y="41"/>
                    <a:pt x="124" y="41"/>
                    <a:pt x="124" y="41"/>
                  </a:cubicBezTo>
                  <a:cubicBezTo>
                    <a:pt x="124" y="41"/>
                    <a:pt x="124" y="41"/>
                    <a:pt x="124" y="41"/>
                  </a:cubicBezTo>
                  <a:close/>
                  <a:moveTo>
                    <a:pt x="60" y="71"/>
                  </a:moveTo>
                  <a:cubicBezTo>
                    <a:pt x="28" y="118"/>
                    <a:pt x="28" y="118"/>
                    <a:pt x="28" y="118"/>
                  </a:cubicBezTo>
                  <a:cubicBezTo>
                    <a:pt x="39" y="124"/>
                    <a:pt x="51" y="128"/>
                    <a:pt x="64" y="128"/>
                  </a:cubicBezTo>
                  <a:cubicBezTo>
                    <a:pt x="77" y="128"/>
                    <a:pt x="89" y="124"/>
                    <a:pt x="99" y="118"/>
                  </a:cubicBezTo>
                  <a:cubicBezTo>
                    <a:pt x="68" y="71"/>
                    <a:pt x="68" y="71"/>
                    <a:pt x="68" y="71"/>
                  </a:cubicBezTo>
                  <a:cubicBezTo>
                    <a:pt x="66" y="68"/>
                    <a:pt x="62" y="68"/>
                    <a:pt x="60" y="71"/>
                  </a:cubicBezTo>
                  <a:close/>
                  <a:moveTo>
                    <a:pt x="64" y="119"/>
                  </a:moveTo>
                  <a:cubicBezTo>
                    <a:pt x="56" y="119"/>
                    <a:pt x="48" y="118"/>
                    <a:pt x="41" y="114"/>
                  </a:cubicBezTo>
                  <a:cubicBezTo>
                    <a:pt x="63" y="81"/>
                    <a:pt x="63" y="81"/>
                    <a:pt x="63" y="81"/>
                  </a:cubicBezTo>
                  <a:cubicBezTo>
                    <a:pt x="63" y="81"/>
                    <a:pt x="63" y="81"/>
                    <a:pt x="64" y="81"/>
                  </a:cubicBezTo>
                  <a:cubicBezTo>
                    <a:pt x="64" y="81"/>
                    <a:pt x="64" y="81"/>
                    <a:pt x="65" y="81"/>
                  </a:cubicBezTo>
                  <a:cubicBezTo>
                    <a:pt x="86" y="114"/>
                    <a:pt x="86" y="114"/>
                    <a:pt x="86" y="114"/>
                  </a:cubicBezTo>
                  <a:cubicBezTo>
                    <a:pt x="79" y="118"/>
                    <a:pt x="72" y="119"/>
                    <a:pt x="64" y="119"/>
                  </a:cubicBezTo>
                  <a:close/>
                  <a:moveTo>
                    <a:pt x="128" y="64"/>
                  </a:moveTo>
                  <a:cubicBezTo>
                    <a:pt x="128" y="56"/>
                    <a:pt x="126" y="48"/>
                    <a:pt x="124" y="41"/>
                  </a:cubicBezTo>
                  <a:cubicBezTo>
                    <a:pt x="81" y="46"/>
                    <a:pt x="81" y="46"/>
                    <a:pt x="81" y="46"/>
                  </a:cubicBezTo>
                  <a:cubicBezTo>
                    <a:pt x="73" y="47"/>
                    <a:pt x="72" y="54"/>
                    <a:pt x="74" y="59"/>
                  </a:cubicBezTo>
                  <a:cubicBezTo>
                    <a:pt x="103" y="115"/>
                    <a:pt x="103" y="115"/>
                    <a:pt x="103" y="115"/>
                  </a:cubicBezTo>
                  <a:cubicBezTo>
                    <a:pt x="103" y="114"/>
                    <a:pt x="103" y="114"/>
                    <a:pt x="103" y="114"/>
                  </a:cubicBezTo>
                  <a:cubicBezTo>
                    <a:pt x="118" y="103"/>
                    <a:pt x="128" y="84"/>
                    <a:pt x="128" y="64"/>
                  </a:cubicBezTo>
                  <a:close/>
                  <a:moveTo>
                    <a:pt x="83" y="56"/>
                  </a:moveTo>
                  <a:cubicBezTo>
                    <a:pt x="82" y="55"/>
                    <a:pt x="82" y="54"/>
                    <a:pt x="85" y="54"/>
                  </a:cubicBezTo>
                  <a:cubicBezTo>
                    <a:pt x="117" y="51"/>
                    <a:pt x="117" y="51"/>
                    <a:pt x="117" y="51"/>
                  </a:cubicBezTo>
                  <a:cubicBezTo>
                    <a:pt x="118" y="55"/>
                    <a:pt x="119" y="59"/>
                    <a:pt x="119" y="64"/>
                  </a:cubicBezTo>
                  <a:cubicBezTo>
                    <a:pt x="119" y="78"/>
                    <a:pt x="114" y="90"/>
                    <a:pt x="106" y="100"/>
                  </a:cubicBezTo>
                  <a:lnTo>
                    <a:pt x="83"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a:extLst>
                <a:ext uri="{FF2B5EF4-FFF2-40B4-BE49-F238E27FC236}">
                  <a16:creationId xmlns="" xmlns:a16="http://schemas.microsoft.com/office/drawing/2014/main" id="{DE4FBA55-2EA9-4B51-8297-3AD0CD96C72F}"/>
                </a:ext>
              </a:extLst>
            </p:cNvPr>
            <p:cNvSpPr>
              <a:spLocks/>
            </p:cNvSpPr>
            <p:nvPr/>
          </p:nvSpPr>
          <p:spPr bwMode="auto">
            <a:xfrm>
              <a:off x="2598438" y="5617223"/>
              <a:ext cx="6871" cy="18466"/>
            </a:xfrm>
            <a:custGeom>
              <a:avLst/>
              <a:gdLst>
                <a:gd name="T0" fmla="*/ 4 w 6"/>
                <a:gd name="T1" fmla="*/ 2 h 16"/>
                <a:gd name="T2" fmla="*/ 0 w 6"/>
                <a:gd name="T3" fmla="*/ 9 h 16"/>
                <a:gd name="T4" fmla="*/ 2 w 6"/>
                <a:gd name="T5" fmla="*/ 15 h 16"/>
                <a:gd name="T6" fmla="*/ 4 w 6"/>
                <a:gd name="T7" fmla="*/ 15 h 16"/>
                <a:gd name="T8" fmla="*/ 5 w 6"/>
                <a:gd name="T9" fmla="*/ 10 h 16"/>
                <a:gd name="T10" fmla="*/ 6 w 6"/>
                <a:gd name="T11" fmla="*/ 8 h 16"/>
                <a:gd name="T12" fmla="*/ 6 w 6"/>
                <a:gd name="T13" fmla="*/ 0 h 16"/>
                <a:gd name="T14" fmla="*/ 4 w 6"/>
                <a:gd name="T15" fmla="*/ 2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6">
                  <a:moveTo>
                    <a:pt x="4" y="2"/>
                  </a:moveTo>
                  <a:cubicBezTo>
                    <a:pt x="2" y="3"/>
                    <a:pt x="1" y="5"/>
                    <a:pt x="0" y="9"/>
                  </a:cubicBezTo>
                  <a:cubicBezTo>
                    <a:pt x="0" y="12"/>
                    <a:pt x="1" y="13"/>
                    <a:pt x="2" y="15"/>
                  </a:cubicBezTo>
                  <a:cubicBezTo>
                    <a:pt x="2" y="16"/>
                    <a:pt x="4" y="16"/>
                    <a:pt x="4" y="15"/>
                  </a:cubicBezTo>
                  <a:cubicBezTo>
                    <a:pt x="5" y="14"/>
                    <a:pt x="4" y="13"/>
                    <a:pt x="5" y="10"/>
                  </a:cubicBezTo>
                  <a:cubicBezTo>
                    <a:pt x="5" y="9"/>
                    <a:pt x="6" y="8"/>
                    <a:pt x="6" y="8"/>
                  </a:cubicBezTo>
                  <a:cubicBezTo>
                    <a:pt x="6" y="0"/>
                    <a:pt x="6" y="0"/>
                    <a:pt x="6" y="0"/>
                  </a:cubicBezTo>
                  <a:cubicBezTo>
                    <a:pt x="6" y="0"/>
                    <a:pt x="5" y="0"/>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a:extLst>
                <a:ext uri="{FF2B5EF4-FFF2-40B4-BE49-F238E27FC236}">
                  <a16:creationId xmlns="" xmlns:a16="http://schemas.microsoft.com/office/drawing/2014/main" id="{AE5F3CFC-8035-4887-8F26-39888931E948}"/>
                </a:ext>
              </a:extLst>
            </p:cNvPr>
            <p:cNvSpPr>
              <a:spLocks/>
            </p:cNvSpPr>
            <p:nvPr/>
          </p:nvSpPr>
          <p:spPr bwMode="auto">
            <a:xfrm>
              <a:off x="1830580" y="5770537"/>
              <a:ext cx="70000" cy="100062"/>
            </a:xfrm>
            <a:custGeom>
              <a:avLst/>
              <a:gdLst>
                <a:gd name="T0" fmla="*/ 163 w 163"/>
                <a:gd name="T1" fmla="*/ 0 h 233"/>
                <a:gd name="T2" fmla="*/ 163 w 163"/>
                <a:gd name="T3" fmla="*/ 43 h 233"/>
                <a:gd name="T4" fmla="*/ 50 w 163"/>
                <a:gd name="T5" fmla="*/ 43 h 233"/>
                <a:gd name="T6" fmla="*/ 50 w 163"/>
                <a:gd name="T7" fmla="*/ 96 h 233"/>
                <a:gd name="T8" fmla="*/ 147 w 163"/>
                <a:gd name="T9" fmla="*/ 96 h 233"/>
                <a:gd name="T10" fmla="*/ 147 w 163"/>
                <a:gd name="T11" fmla="*/ 137 h 233"/>
                <a:gd name="T12" fmla="*/ 50 w 163"/>
                <a:gd name="T13" fmla="*/ 137 h 233"/>
                <a:gd name="T14" fmla="*/ 50 w 163"/>
                <a:gd name="T15" fmla="*/ 233 h 233"/>
                <a:gd name="T16" fmla="*/ 0 w 163"/>
                <a:gd name="T17" fmla="*/ 233 h 233"/>
                <a:gd name="T18" fmla="*/ 0 w 163"/>
                <a:gd name="T19" fmla="*/ 0 h 233"/>
                <a:gd name="T20" fmla="*/ 163 w 163"/>
                <a:gd name="T21"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233">
                  <a:moveTo>
                    <a:pt x="163" y="0"/>
                  </a:moveTo>
                  <a:lnTo>
                    <a:pt x="163" y="43"/>
                  </a:lnTo>
                  <a:lnTo>
                    <a:pt x="50" y="43"/>
                  </a:lnTo>
                  <a:lnTo>
                    <a:pt x="50" y="96"/>
                  </a:lnTo>
                  <a:lnTo>
                    <a:pt x="147" y="96"/>
                  </a:lnTo>
                  <a:lnTo>
                    <a:pt x="147" y="137"/>
                  </a:lnTo>
                  <a:lnTo>
                    <a:pt x="50" y="137"/>
                  </a:lnTo>
                  <a:lnTo>
                    <a:pt x="50" y="233"/>
                  </a:lnTo>
                  <a:lnTo>
                    <a:pt x="0" y="233"/>
                  </a:lnTo>
                  <a:lnTo>
                    <a:pt x="0" y="0"/>
                  </a:lnTo>
                  <a:lnTo>
                    <a:pt x="163"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0">
              <a:extLst>
                <a:ext uri="{FF2B5EF4-FFF2-40B4-BE49-F238E27FC236}">
                  <a16:creationId xmlns="" xmlns:a16="http://schemas.microsoft.com/office/drawing/2014/main" id="{EEFE3823-8AD4-4643-81F3-D1E418AC0129}"/>
                </a:ext>
              </a:extLst>
            </p:cNvPr>
            <p:cNvSpPr>
              <a:spLocks noEditPoints="1"/>
            </p:cNvSpPr>
            <p:nvPr/>
          </p:nvSpPr>
          <p:spPr bwMode="auto">
            <a:xfrm>
              <a:off x="1943955" y="5767960"/>
              <a:ext cx="97485" cy="105215"/>
            </a:xfrm>
            <a:custGeom>
              <a:avLst/>
              <a:gdLst>
                <a:gd name="T0" fmla="*/ 3 w 85"/>
                <a:gd name="T1" fmla="*/ 28 h 91"/>
                <a:gd name="T2" fmla="*/ 11 w 85"/>
                <a:gd name="T3" fmla="*/ 13 h 91"/>
                <a:gd name="T4" fmla="*/ 24 w 85"/>
                <a:gd name="T5" fmla="*/ 3 h 91"/>
                <a:gd name="T6" fmla="*/ 42 w 85"/>
                <a:gd name="T7" fmla="*/ 0 h 91"/>
                <a:gd name="T8" fmla="*/ 60 w 85"/>
                <a:gd name="T9" fmla="*/ 3 h 91"/>
                <a:gd name="T10" fmla="*/ 74 w 85"/>
                <a:gd name="T11" fmla="*/ 13 h 91"/>
                <a:gd name="T12" fmla="*/ 82 w 85"/>
                <a:gd name="T13" fmla="*/ 28 h 91"/>
                <a:gd name="T14" fmla="*/ 85 w 85"/>
                <a:gd name="T15" fmla="*/ 46 h 91"/>
                <a:gd name="T16" fmla="*/ 82 w 85"/>
                <a:gd name="T17" fmla="*/ 63 h 91"/>
                <a:gd name="T18" fmla="*/ 74 w 85"/>
                <a:gd name="T19" fmla="*/ 78 h 91"/>
                <a:gd name="T20" fmla="*/ 60 w 85"/>
                <a:gd name="T21" fmla="*/ 87 h 91"/>
                <a:gd name="T22" fmla="*/ 42 w 85"/>
                <a:gd name="T23" fmla="*/ 91 h 91"/>
                <a:gd name="T24" fmla="*/ 24 w 85"/>
                <a:gd name="T25" fmla="*/ 87 h 91"/>
                <a:gd name="T26" fmla="*/ 11 w 85"/>
                <a:gd name="T27" fmla="*/ 78 h 91"/>
                <a:gd name="T28" fmla="*/ 3 w 85"/>
                <a:gd name="T29" fmla="*/ 63 h 91"/>
                <a:gd name="T30" fmla="*/ 0 w 85"/>
                <a:gd name="T31" fmla="*/ 46 h 91"/>
                <a:gd name="T32" fmla="*/ 3 w 85"/>
                <a:gd name="T33" fmla="*/ 28 h 91"/>
                <a:gd name="T34" fmla="*/ 20 w 85"/>
                <a:gd name="T35" fmla="*/ 56 h 91"/>
                <a:gd name="T36" fmla="*/ 24 w 85"/>
                <a:gd name="T37" fmla="*/ 66 h 91"/>
                <a:gd name="T38" fmla="*/ 31 w 85"/>
                <a:gd name="T39" fmla="*/ 72 h 91"/>
                <a:gd name="T40" fmla="*/ 42 w 85"/>
                <a:gd name="T41" fmla="*/ 75 h 91"/>
                <a:gd name="T42" fmla="*/ 53 w 85"/>
                <a:gd name="T43" fmla="*/ 72 h 91"/>
                <a:gd name="T44" fmla="*/ 61 w 85"/>
                <a:gd name="T45" fmla="*/ 66 h 91"/>
                <a:gd name="T46" fmla="*/ 65 w 85"/>
                <a:gd name="T47" fmla="*/ 56 h 91"/>
                <a:gd name="T48" fmla="*/ 66 w 85"/>
                <a:gd name="T49" fmla="*/ 46 h 91"/>
                <a:gd name="T50" fmla="*/ 65 w 85"/>
                <a:gd name="T51" fmla="*/ 35 h 91"/>
                <a:gd name="T52" fmla="*/ 61 w 85"/>
                <a:gd name="T53" fmla="*/ 25 h 91"/>
                <a:gd name="T54" fmla="*/ 53 w 85"/>
                <a:gd name="T55" fmla="*/ 18 h 91"/>
                <a:gd name="T56" fmla="*/ 42 w 85"/>
                <a:gd name="T57" fmla="*/ 16 h 91"/>
                <a:gd name="T58" fmla="*/ 31 w 85"/>
                <a:gd name="T59" fmla="*/ 18 h 91"/>
                <a:gd name="T60" fmla="*/ 24 w 85"/>
                <a:gd name="T61" fmla="*/ 25 h 91"/>
                <a:gd name="T62" fmla="*/ 20 w 85"/>
                <a:gd name="T63" fmla="*/ 35 h 91"/>
                <a:gd name="T64" fmla="*/ 19 w 85"/>
                <a:gd name="T65" fmla="*/ 46 h 91"/>
                <a:gd name="T66" fmla="*/ 20 w 85"/>
                <a:gd name="T67" fmla="*/ 5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5" h="91">
                  <a:moveTo>
                    <a:pt x="3" y="28"/>
                  </a:moveTo>
                  <a:cubicBezTo>
                    <a:pt x="5" y="22"/>
                    <a:pt x="7" y="17"/>
                    <a:pt x="11" y="13"/>
                  </a:cubicBezTo>
                  <a:cubicBezTo>
                    <a:pt x="15" y="9"/>
                    <a:pt x="19" y="6"/>
                    <a:pt x="24" y="3"/>
                  </a:cubicBezTo>
                  <a:cubicBezTo>
                    <a:pt x="30" y="1"/>
                    <a:pt x="36" y="0"/>
                    <a:pt x="42" y="0"/>
                  </a:cubicBezTo>
                  <a:cubicBezTo>
                    <a:pt x="49" y="0"/>
                    <a:pt x="55" y="1"/>
                    <a:pt x="60" y="3"/>
                  </a:cubicBezTo>
                  <a:cubicBezTo>
                    <a:pt x="66" y="6"/>
                    <a:pt x="70" y="9"/>
                    <a:pt x="74" y="13"/>
                  </a:cubicBezTo>
                  <a:cubicBezTo>
                    <a:pt x="77" y="17"/>
                    <a:pt x="80" y="22"/>
                    <a:pt x="82" y="28"/>
                  </a:cubicBezTo>
                  <a:cubicBezTo>
                    <a:pt x="84" y="33"/>
                    <a:pt x="85" y="39"/>
                    <a:pt x="85" y="46"/>
                  </a:cubicBezTo>
                  <a:cubicBezTo>
                    <a:pt x="85" y="52"/>
                    <a:pt x="84" y="58"/>
                    <a:pt x="82" y="63"/>
                  </a:cubicBezTo>
                  <a:cubicBezTo>
                    <a:pt x="80" y="69"/>
                    <a:pt x="77" y="74"/>
                    <a:pt x="74" y="78"/>
                  </a:cubicBezTo>
                  <a:cubicBezTo>
                    <a:pt x="70" y="82"/>
                    <a:pt x="66" y="85"/>
                    <a:pt x="60" y="87"/>
                  </a:cubicBezTo>
                  <a:cubicBezTo>
                    <a:pt x="55" y="89"/>
                    <a:pt x="49" y="91"/>
                    <a:pt x="42" y="91"/>
                  </a:cubicBezTo>
                  <a:cubicBezTo>
                    <a:pt x="36" y="91"/>
                    <a:pt x="30" y="89"/>
                    <a:pt x="24" y="87"/>
                  </a:cubicBezTo>
                  <a:cubicBezTo>
                    <a:pt x="19" y="85"/>
                    <a:pt x="15" y="82"/>
                    <a:pt x="11" y="78"/>
                  </a:cubicBezTo>
                  <a:cubicBezTo>
                    <a:pt x="7" y="74"/>
                    <a:pt x="5" y="69"/>
                    <a:pt x="3" y="63"/>
                  </a:cubicBezTo>
                  <a:cubicBezTo>
                    <a:pt x="1" y="58"/>
                    <a:pt x="0" y="52"/>
                    <a:pt x="0" y="46"/>
                  </a:cubicBezTo>
                  <a:cubicBezTo>
                    <a:pt x="0" y="39"/>
                    <a:pt x="1" y="33"/>
                    <a:pt x="3" y="28"/>
                  </a:cubicBezTo>
                  <a:close/>
                  <a:moveTo>
                    <a:pt x="20" y="56"/>
                  </a:moveTo>
                  <a:cubicBezTo>
                    <a:pt x="21" y="60"/>
                    <a:pt x="22" y="63"/>
                    <a:pt x="24" y="66"/>
                  </a:cubicBezTo>
                  <a:cubicBezTo>
                    <a:pt x="26" y="68"/>
                    <a:pt x="28" y="70"/>
                    <a:pt x="31" y="72"/>
                  </a:cubicBezTo>
                  <a:cubicBezTo>
                    <a:pt x="34" y="74"/>
                    <a:pt x="38" y="75"/>
                    <a:pt x="42" y="75"/>
                  </a:cubicBezTo>
                  <a:cubicBezTo>
                    <a:pt x="47" y="75"/>
                    <a:pt x="50" y="74"/>
                    <a:pt x="53" y="72"/>
                  </a:cubicBezTo>
                  <a:cubicBezTo>
                    <a:pt x="56" y="70"/>
                    <a:pt x="59" y="68"/>
                    <a:pt x="61" y="66"/>
                  </a:cubicBezTo>
                  <a:cubicBezTo>
                    <a:pt x="62" y="63"/>
                    <a:pt x="64" y="60"/>
                    <a:pt x="65" y="56"/>
                  </a:cubicBezTo>
                  <a:cubicBezTo>
                    <a:pt x="65" y="53"/>
                    <a:pt x="66" y="49"/>
                    <a:pt x="66" y="46"/>
                  </a:cubicBezTo>
                  <a:cubicBezTo>
                    <a:pt x="66" y="42"/>
                    <a:pt x="65" y="38"/>
                    <a:pt x="65" y="35"/>
                  </a:cubicBezTo>
                  <a:cubicBezTo>
                    <a:pt x="64" y="31"/>
                    <a:pt x="62" y="28"/>
                    <a:pt x="61" y="25"/>
                  </a:cubicBezTo>
                  <a:cubicBezTo>
                    <a:pt x="59" y="22"/>
                    <a:pt x="56" y="20"/>
                    <a:pt x="53" y="18"/>
                  </a:cubicBezTo>
                  <a:cubicBezTo>
                    <a:pt x="50" y="17"/>
                    <a:pt x="47" y="16"/>
                    <a:pt x="42" y="16"/>
                  </a:cubicBezTo>
                  <a:cubicBezTo>
                    <a:pt x="38" y="16"/>
                    <a:pt x="34" y="17"/>
                    <a:pt x="31" y="18"/>
                  </a:cubicBezTo>
                  <a:cubicBezTo>
                    <a:pt x="28" y="20"/>
                    <a:pt x="26" y="22"/>
                    <a:pt x="24" y="25"/>
                  </a:cubicBezTo>
                  <a:cubicBezTo>
                    <a:pt x="22" y="28"/>
                    <a:pt x="21" y="31"/>
                    <a:pt x="20" y="35"/>
                  </a:cubicBezTo>
                  <a:cubicBezTo>
                    <a:pt x="19" y="38"/>
                    <a:pt x="19" y="42"/>
                    <a:pt x="19" y="46"/>
                  </a:cubicBezTo>
                  <a:cubicBezTo>
                    <a:pt x="19" y="49"/>
                    <a:pt x="19" y="53"/>
                    <a:pt x="20" y="56"/>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31">
              <a:extLst>
                <a:ext uri="{FF2B5EF4-FFF2-40B4-BE49-F238E27FC236}">
                  <a16:creationId xmlns="" xmlns:a16="http://schemas.microsoft.com/office/drawing/2014/main" id="{A3815437-92E9-4C17-8839-C4154012D2D0}"/>
                </a:ext>
              </a:extLst>
            </p:cNvPr>
            <p:cNvSpPr>
              <a:spLocks/>
            </p:cNvSpPr>
            <p:nvPr/>
          </p:nvSpPr>
          <p:spPr bwMode="auto">
            <a:xfrm>
              <a:off x="2090827" y="5770537"/>
              <a:ext cx="85031" cy="102639"/>
            </a:xfrm>
            <a:custGeom>
              <a:avLst/>
              <a:gdLst>
                <a:gd name="T0" fmla="*/ 64 w 74"/>
                <a:gd name="T1" fmla="*/ 80 h 89"/>
                <a:gd name="T2" fmla="*/ 37 w 74"/>
                <a:gd name="T3" fmla="*/ 89 h 89"/>
                <a:gd name="T4" fmla="*/ 10 w 74"/>
                <a:gd name="T5" fmla="*/ 80 h 89"/>
                <a:gd name="T6" fmla="*/ 0 w 74"/>
                <a:gd name="T7" fmla="*/ 54 h 89"/>
                <a:gd name="T8" fmla="*/ 0 w 74"/>
                <a:gd name="T9" fmla="*/ 0 h 89"/>
                <a:gd name="T10" fmla="*/ 19 w 74"/>
                <a:gd name="T11" fmla="*/ 0 h 89"/>
                <a:gd name="T12" fmla="*/ 19 w 74"/>
                <a:gd name="T13" fmla="*/ 54 h 89"/>
                <a:gd name="T14" fmla="*/ 20 w 74"/>
                <a:gd name="T15" fmla="*/ 61 h 89"/>
                <a:gd name="T16" fmla="*/ 22 w 74"/>
                <a:gd name="T17" fmla="*/ 67 h 89"/>
                <a:gd name="T18" fmla="*/ 28 w 74"/>
                <a:gd name="T19" fmla="*/ 71 h 89"/>
                <a:gd name="T20" fmla="*/ 37 w 74"/>
                <a:gd name="T21" fmla="*/ 73 h 89"/>
                <a:gd name="T22" fmla="*/ 51 w 74"/>
                <a:gd name="T23" fmla="*/ 68 h 89"/>
                <a:gd name="T24" fmla="*/ 55 w 74"/>
                <a:gd name="T25" fmla="*/ 54 h 89"/>
                <a:gd name="T26" fmla="*/ 55 w 74"/>
                <a:gd name="T27" fmla="*/ 0 h 89"/>
                <a:gd name="T28" fmla="*/ 74 w 74"/>
                <a:gd name="T29" fmla="*/ 0 h 89"/>
                <a:gd name="T30" fmla="*/ 74 w 74"/>
                <a:gd name="T31" fmla="*/ 54 h 89"/>
                <a:gd name="T32" fmla="*/ 64 w 74"/>
                <a:gd name="T33" fmla="*/ 8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89">
                  <a:moveTo>
                    <a:pt x="64" y="80"/>
                  </a:moveTo>
                  <a:cubicBezTo>
                    <a:pt x="58" y="86"/>
                    <a:pt x="49" y="89"/>
                    <a:pt x="37" y="89"/>
                  </a:cubicBezTo>
                  <a:cubicBezTo>
                    <a:pt x="25" y="89"/>
                    <a:pt x="16" y="86"/>
                    <a:pt x="10" y="80"/>
                  </a:cubicBezTo>
                  <a:cubicBezTo>
                    <a:pt x="3" y="74"/>
                    <a:pt x="0" y="66"/>
                    <a:pt x="0" y="54"/>
                  </a:cubicBezTo>
                  <a:cubicBezTo>
                    <a:pt x="0" y="0"/>
                    <a:pt x="0" y="0"/>
                    <a:pt x="0" y="0"/>
                  </a:cubicBezTo>
                  <a:cubicBezTo>
                    <a:pt x="19" y="0"/>
                    <a:pt x="19" y="0"/>
                    <a:pt x="19" y="0"/>
                  </a:cubicBezTo>
                  <a:cubicBezTo>
                    <a:pt x="19" y="54"/>
                    <a:pt x="19" y="54"/>
                    <a:pt x="19" y="54"/>
                  </a:cubicBezTo>
                  <a:cubicBezTo>
                    <a:pt x="19" y="56"/>
                    <a:pt x="19" y="58"/>
                    <a:pt x="20" y="61"/>
                  </a:cubicBezTo>
                  <a:cubicBezTo>
                    <a:pt x="20" y="63"/>
                    <a:pt x="21" y="65"/>
                    <a:pt x="22" y="67"/>
                  </a:cubicBezTo>
                  <a:cubicBezTo>
                    <a:pt x="24" y="68"/>
                    <a:pt x="25" y="70"/>
                    <a:pt x="28" y="71"/>
                  </a:cubicBezTo>
                  <a:cubicBezTo>
                    <a:pt x="30" y="72"/>
                    <a:pt x="33" y="73"/>
                    <a:pt x="37" y="73"/>
                  </a:cubicBezTo>
                  <a:cubicBezTo>
                    <a:pt x="44" y="73"/>
                    <a:pt x="48" y="71"/>
                    <a:pt x="51" y="68"/>
                  </a:cubicBezTo>
                  <a:cubicBezTo>
                    <a:pt x="54" y="65"/>
                    <a:pt x="55" y="60"/>
                    <a:pt x="55" y="54"/>
                  </a:cubicBezTo>
                  <a:cubicBezTo>
                    <a:pt x="55" y="0"/>
                    <a:pt x="55" y="0"/>
                    <a:pt x="55" y="0"/>
                  </a:cubicBezTo>
                  <a:cubicBezTo>
                    <a:pt x="74" y="0"/>
                    <a:pt x="74" y="0"/>
                    <a:pt x="74" y="0"/>
                  </a:cubicBezTo>
                  <a:cubicBezTo>
                    <a:pt x="74" y="54"/>
                    <a:pt x="74" y="54"/>
                    <a:pt x="74" y="54"/>
                  </a:cubicBezTo>
                  <a:cubicBezTo>
                    <a:pt x="74" y="66"/>
                    <a:pt x="71" y="74"/>
                    <a:pt x="64" y="80"/>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32">
              <a:extLst>
                <a:ext uri="{FF2B5EF4-FFF2-40B4-BE49-F238E27FC236}">
                  <a16:creationId xmlns="" xmlns:a16="http://schemas.microsoft.com/office/drawing/2014/main" id="{1F5635A7-F5DC-4ED3-9204-F2A5AF073FEB}"/>
                </a:ext>
              </a:extLst>
            </p:cNvPr>
            <p:cNvSpPr>
              <a:spLocks/>
            </p:cNvSpPr>
            <p:nvPr/>
          </p:nvSpPr>
          <p:spPr bwMode="auto">
            <a:xfrm>
              <a:off x="2229969" y="5770537"/>
              <a:ext cx="83743" cy="100062"/>
            </a:xfrm>
            <a:custGeom>
              <a:avLst/>
              <a:gdLst>
                <a:gd name="T0" fmla="*/ 51 w 195"/>
                <a:gd name="T1" fmla="*/ 0 h 233"/>
                <a:gd name="T2" fmla="*/ 147 w 195"/>
                <a:gd name="T3" fmla="*/ 155 h 233"/>
                <a:gd name="T4" fmla="*/ 147 w 195"/>
                <a:gd name="T5" fmla="*/ 155 h 233"/>
                <a:gd name="T6" fmla="*/ 147 w 195"/>
                <a:gd name="T7" fmla="*/ 0 h 233"/>
                <a:gd name="T8" fmla="*/ 195 w 195"/>
                <a:gd name="T9" fmla="*/ 0 h 233"/>
                <a:gd name="T10" fmla="*/ 195 w 195"/>
                <a:gd name="T11" fmla="*/ 233 h 233"/>
                <a:gd name="T12" fmla="*/ 144 w 195"/>
                <a:gd name="T13" fmla="*/ 233 h 233"/>
                <a:gd name="T14" fmla="*/ 48 w 195"/>
                <a:gd name="T15" fmla="*/ 78 h 233"/>
                <a:gd name="T16" fmla="*/ 48 w 195"/>
                <a:gd name="T17" fmla="*/ 78 h 233"/>
                <a:gd name="T18" fmla="*/ 48 w 195"/>
                <a:gd name="T19" fmla="*/ 233 h 233"/>
                <a:gd name="T20" fmla="*/ 0 w 195"/>
                <a:gd name="T21" fmla="*/ 233 h 233"/>
                <a:gd name="T22" fmla="*/ 0 w 195"/>
                <a:gd name="T23" fmla="*/ 0 h 233"/>
                <a:gd name="T24" fmla="*/ 51 w 195"/>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33">
                  <a:moveTo>
                    <a:pt x="51" y="0"/>
                  </a:moveTo>
                  <a:lnTo>
                    <a:pt x="147" y="155"/>
                  </a:lnTo>
                  <a:lnTo>
                    <a:pt x="147" y="155"/>
                  </a:lnTo>
                  <a:lnTo>
                    <a:pt x="147" y="0"/>
                  </a:lnTo>
                  <a:lnTo>
                    <a:pt x="195" y="0"/>
                  </a:lnTo>
                  <a:lnTo>
                    <a:pt x="195" y="233"/>
                  </a:lnTo>
                  <a:lnTo>
                    <a:pt x="144" y="233"/>
                  </a:lnTo>
                  <a:lnTo>
                    <a:pt x="48" y="78"/>
                  </a:lnTo>
                  <a:lnTo>
                    <a:pt x="48" y="78"/>
                  </a:lnTo>
                  <a:lnTo>
                    <a:pt x="48" y="233"/>
                  </a:lnTo>
                  <a:lnTo>
                    <a:pt x="0" y="233"/>
                  </a:lnTo>
                  <a:lnTo>
                    <a:pt x="0" y="0"/>
                  </a:lnTo>
                  <a:lnTo>
                    <a:pt x="51"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3">
              <a:extLst>
                <a:ext uri="{FF2B5EF4-FFF2-40B4-BE49-F238E27FC236}">
                  <a16:creationId xmlns="" xmlns:a16="http://schemas.microsoft.com/office/drawing/2014/main" id="{2A1359B6-A185-467C-9D87-C5A566253029}"/>
                </a:ext>
              </a:extLst>
            </p:cNvPr>
            <p:cNvSpPr>
              <a:spLocks noEditPoints="1"/>
            </p:cNvSpPr>
            <p:nvPr/>
          </p:nvSpPr>
          <p:spPr bwMode="auto">
            <a:xfrm>
              <a:off x="2367823" y="5770537"/>
              <a:ext cx="88037" cy="100062"/>
            </a:xfrm>
            <a:custGeom>
              <a:avLst/>
              <a:gdLst>
                <a:gd name="T0" fmla="*/ 38 w 77"/>
                <a:gd name="T1" fmla="*/ 0 h 87"/>
                <a:gd name="T2" fmla="*/ 53 w 77"/>
                <a:gd name="T3" fmla="*/ 3 h 87"/>
                <a:gd name="T4" fmla="*/ 66 w 77"/>
                <a:gd name="T5" fmla="*/ 11 h 87"/>
                <a:gd name="T6" fmla="*/ 74 w 77"/>
                <a:gd name="T7" fmla="*/ 24 h 87"/>
                <a:gd name="T8" fmla="*/ 77 w 77"/>
                <a:gd name="T9" fmla="*/ 43 h 87"/>
                <a:gd name="T10" fmla="*/ 75 w 77"/>
                <a:gd name="T11" fmla="*/ 60 h 87"/>
                <a:gd name="T12" fmla="*/ 67 w 77"/>
                <a:gd name="T13" fmla="*/ 74 h 87"/>
                <a:gd name="T14" fmla="*/ 55 w 77"/>
                <a:gd name="T15" fmla="*/ 83 h 87"/>
                <a:gd name="T16" fmla="*/ 38 w 77"/>
                <a:gd name="T17" fmla="*/ 87 h 87"/>
                <a:gd name="T18" fmla="*/ 0 w 77"/>
                <a:gd name="T19" fmla="*/ 87 h 87"/>
                <a:gd name="T20" fmla="*/ 0 w 77"/>
                <a:gd name="T21" fmla="*/ 0 h 87"/>
                <a:gd name="T22" fmla="*/ 38 w 77"/>
                <a:gd name="T23" fmla="*/ 0 h 87"/>
                <a:gd name="T24" fmla="*/ 36 w 77"/>
                <a:gd name="T25" fmla="*/ 71 h 87"/>
                <a:gd name="T26" fmla="*/ 44 w 77"/>
                <a:gd name="T27" fmla="*/ 69 h 87"/>
                <a:gd name="T28" fmla="*/ 51 w 77"/>
                <a:gd name="T29" fmla="*/ 65 h 87"/>
                <a:gd name="T30" fmla="*/ 56 w 77"/>
                <a:gd name="T31" fmla="*/ 57 h 87"/>
                <a:gd name="T32" fmla="*/ 58 w 77"/>
                <a:gd name="T33" fmla="*/ 45 h 87"/>
                <a:gd name="T34" fmla="*/ 57 w 77"/>
                <a:gd name="T35" fmla="*/ 33 h 87"/>
                <a:gd name="T36" fmla="*/ 53 w 77"/>
                <a:gd name="T37" fmla="*/ 24 h 87"/>
                <a:gd name="T38" fmla="*/ 45 w 77"/>
                <a:gd name="T39" fmla="*/ 18 h 87"/>
                <a:gd name="T40" fmla="*/ 33 w 77"/>
                <a:gd name="T41" fmla="*/ 16 h 87"/>
                <a:gd name="T42" fmla="*/ 19 w 77"/>
                <a:gd name="T43" fmla="*/ 16 h 87"/>
                <a:gd name="T44" fmla="*/ 19 w 77"/>
                <a:gd name="T45" fmla="*/ 71 h 87"/>
                <a:gd name="T46" fmla="*/ 36 w 77"/>
                <a:gd name="T47" fmla="*/ 7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7" h="87">
                  <a:moveTo>
                    <a:pt x="38" y="0"/>
                  </a:moveTo>
                  <a:cubicBezTo>
                    <a:pt x="43" y="0"/>
                    <a:pt x="49" y="1"/>
                    <a:pt x="53" y="3"/>
                  </a:cubicBezTo>
                  <a:cubicBezTo>
                    <a:pt x="58" y="4"/>
                    <a:pt x="62" y="7"/>
                    <a:pt x="66" y="11"/>
                  </a:cubicBezTo>
                  <a:cubicBezTo>
                    <a:pt x="69" y="14"/>
                    <a:pt x="72" y="19"/>
                    <a:pt x="74" y="24"/>
                  </a:cubicBezTo>
                  <a:cubicBezTo>
                    <a:pt x="76" y="29"/>
                    <a:pt x="77" y="36"/>
                    <a:pt x="77" y="43"/>
                  </a:cubicBezTo>
                  <a:cubicBezTo>
                    <a:pt x="77" y="49"/>
                    <a:pt x="76" y="55"/>
                    <a:pt x="75" y="60"/>
                  </a:cubicBezTo>
                  <a:cubicBezTo>
                    <a:pt x="73" y="66"/>
                    <a:pt x="71" y="70"/>
                    <a:pt x="67" y="74"/>
                  </a:cubicBezTo>
                  <a:cubicBezTo>
                    <a:pt x="64" y="78"/>
                    <a:pt x="60" y="81"/>
                    <a:pt x="55" y="83"/>
                  </a:cubicBezTo>
                  <a:cubicBezTo>
                    <a:pt x="50" y="86"/>
                    <a:pt x="44" y="87"/>
                    <a:pt x="38" y="87"/>
                  </a:cubicBezTo>
                  <a:cubicBezTo>
                    <a:pt x="0" y="87"/>
                    <a:pt x="0" y="87"/>
                    <a:pt x="0" y="87"/>
                  </a:cubicBezTo>
                  <a:cubicBezTo>
                    <a:pt x="0" y="0"/>
                    <a:pt x="0" y="0"/>
                    <a:pt x="0" y="0"/>
                  </a:cubicBezTo>
                  <a:lnTo>
                    <a:pt x="38" y="0"/>
                  </a:lnTo>
                  <a:close/>
                  <a:moveTo>
                    <a:pt x="36" y="71"/>
                  </a:moveTo>
                  <a:cubicBezTo>
                    <a:pt x="39" y="71"/>
                    <a:pt x="42" y="70"/>
                    <a:pt x="44" y="69"/>
                  </a:cubicBezTo>
                  <a:cubicBezTo>
                    <a:pt x="47" y="68"/>
                    <a:pt x="49" y="67"/>
                    <a:pt x="51" y="65"/>
                  </a:cubicBezTo>
                  <a:cubicBezTo>
                    <a:pt x="53" y="63"/>
                    <a:pt x="55" y="60"/>
                    <a:pt x="56" y="57"/>
                  </a:cubicBezTo>
                  <a:cubicBezTo>
                    <a:pt x="57" y="53"/>
                    <a:pt x="58" y="49"/>
                    <a:pt x="58" y="45"/>
                  </a:cubicBezTo>
                  <a:cubicBezTo>
                    <a:pt x="58" y="40"/>
                    <a:pt x="58" y="36"/>
                    <a:pt x="57" y="33"/>
                  </a:cubicBezTo>
                  <a:cubicBezTo>
                    <a:pt x="56" y="29"/>
                    <a:pt x="55" y="26"/>
                    <a:pt x="53" y="24"/>
                  </a:cubicBezTo>
                  <a:cubicBezTo>
                    <a:pt x="51" y="21"/>
                    <a:pt x="48" y="19"/>
                    <a:pt x="45" y="18"/>
                  </a:cubicBezTo>
                  <a:cubicBezTo>
                    <a:pt x="42" y="17"/>
                    <a:pt x="38" y="16"/>
                    <a:pt x="33" y="16"/>
                  </a:cubicBezTo>
                  <a:cubicBezTo>
                    <a:pt x="19" y="16"/>
                    <a:pt x="19" y="16"/>
                    <a:pt x="19" y="16"/>
                  </a:cubicBezTo>
                  <a:cubicBezTo>
                    <a:pt x="19" y="71"/>
                    <a:pt x="19" y="71"/>
                    <a:pt x="19" y="71"/>
                  </a:cubicBezTo>
                  <a:lnTo>
                    <a:pt x="36" y="71"/>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4">
              <a:extLst>
                <a:ext uri="{FF2B5EF4-FFF2-40B4-BE49-F238E27FC236}">
                  <a16:creationId xmlns="" xmlns:a16="http://schemas.microsoft.com/office/drawing/2014/main" id="{926BF25B-F276-4FE1-890A-1ACD677135B1}"/>
                </a:ext>
              </a:extLst>
            </p:cNvPr>
            <p:cNvSpPr>
              <a:spLocks noEditPoints="1"/>
            </p:cNvSpPr>
            <p:nvPr/>
          </p:nvSpPr>
          <p:spPr bwMode="auto">
            <a:xfrm>
              <a:off x="2496229" y="5770537"/>
              <a:ext cx="97485" cy="100062"/>
            </a:xfrm>
            <a:custGeom>
              <a:avLst/>
              <a:gdLst>
                <a:gd name="T0" fmla="*/ 139 w 227"/>
                <a:gd name="T1" fmla="*/ 0 h 233"/>
                <a:gd name="T2" fmla="*/ 227 w 227"/>
                <a:gd name="T3" fmla="*/ 233 h 233"/>
                <a:gd name="T4" fmla="*/ 174 w 227"/>
                <a:gd name="T5" fmla="*/ 233 h 233"/>
                <a:gd name="T6" fmla="*/ 155 w 227"/>
                <a:gd name="T7" fmla="*/ 180 h 233"/>
                <a:gd name="T8" fmla="*/ 70 w 227"/>
                <a:gd name="T9" fmla="*/ 180 h 233"/>
                <a:gd name="T10" fmla="*/ 51 w 227"/>
                <a:gd name="T11" fmla="*/ 233 h 233"/>
                <a:gd name="T12" fmla="*/ 0 w 227"/>
                <a:gd name="T13" fmla="*/ 233 h 233"/>
                <a:gd name="T14" fmla="*/ 88 w 227"/>
                <a:gd name="T15" fmla="*/ 0 h 233"/>
                <a:gd name="T16" fmla="*/ 139 w 227"/>
                <a:gd name="T17" fmla="*/ 0 h 233"/>
                <a:gd name="T18" fmla="*/ 142 w 227"/>
                <a:gd name="T19" fmla="*/ 142 h 233"/>
                <a:gd name="T20" fmla="*/ 112 w 227"/>
                <a:gd name="T21" fmla="*/ 56 h 233"/>
                <a:gd name="T22" fmla="*/ 112 w 227"/>
                <a:gd name="T23" fmla="*/ 56 h 233"/>
                <a:gd name="T24" fmla="*/ 83 w 227"/>
                <a:gd name="T25" fmla="*/ 142 h 233"/>
                <a:gd name="T26" fmla="*/ 142 w 227"/>
                <a:gd name="T27" fmla="*/ 142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7" h="233">
                  <a:moveTo>
                    <a:pt x="139" y="0"/>
                  </a:moveTo>
                  <a:lnTo>
                    <a:pt x="227" y="233"/>
                  </a:lnTo>
                  <a:lnTo>
                    <a:pt x="174" y="233"/>
                  </a:lnTo>
                  <a:lnTo>
                    <a:pt x="155" y="180"/>
                  </a:lnTo>
                  <a:lnTo>
                    <a:pt x="70" y="180"/>
                  </a:lnTo>
                  <a:lnTo>
                    <a:pt x="51" y="233"/>
                  </a:lnTo>
                  <a:lnTo>
                    <a:pt x="0" y="233"/>
                  </a:lnTo>
                  <a:lnTo>
                    <a:pt x="88" y="0"/>
                  </a:lnTo>
                  <a:lnTo>
                    <a:pt x="139" y="0"/>
                  </a:lnTo>
                  <a:close/>
                  <a:moveTo>
                    <a:pt x="142" y="142"/>
                  </a:moveTo>
                  <a:lnTo>
                    <a:pt x="112" y="56"/>
                  </a:lnTo>
                  <a:lnTo>
                    <a:pt x="112" y="56"/>
                  </a:lnTo>
                  <a:lnTo>
                    <a:pt x="83" y="142"/>
                  </a:lnTo>
                  <a:lnTo>
                    <a:pt x="142" y="142"/>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5">
              <a:extLst>
                <a:ext uri="{FF2B5EF4-FFF2-40B4-BE49-F238E27FC236}">
                  <a16:creationId xmlns="" xmlns:a16="http://schemas.microsoft.com/office/drawing/2014/main" id="{AAD1156E-C453-4EE1-A506-B6FB9FB2ECDD}"/>
                </a:ext>
              </a:extLst>
            </p:cNvPr>
            <p:cNvSpPr>
              <a:spLocks/>
            </p:cNvSpPr>
            <p:nvPr/>
          </p:nvSpPr>
          <p:spPr bwMode="auto">
            <a:xfrm>
              <a:off x="2615616" y="5770537"/>
              <a:ext cx="82884" cy="100062"/>
            </a:xfrm>
            <a:custGeom>
              <a:avLst/>
              <a:gdLst>
                <a:gd name="T0" fmla="*/ 0 w 193"/>
                <a:gd name="T1" fmla="*/ 43 h 233"/>
                <a:gd name="T2" fmla="*/ 0 w 193"/>
                <a:gd name="T3" fmla="*/ 0 h 233"/>
                <a:gd name="T4" fmla="*/ 193 w 193"/>
                <a:gd name="T5" fmla="*/ 0 h 233"/>
                <a:gd name="T6" fmla="*/ 193 w 193"/>
                <a:gd name="T7" fmla="*/ 43 h 233"/>
                <a:gd name="T8" fmla="*/ 123 w 193"/>
                <a:gd name="T9" fmla="*/ 43 h 233"/>
                <a:gd name="T10" fmla="*/ 123 w 193"/>
                <a:gd name="T11" fmla="*/ 233 h 233"/>
                <a:gd name="T12" fmla="*/ 72 w 193"/>
                <a:gd name="T13" fmla="*/ 233 h 233"/>
                <a:gd name="T14" fmla="*/ 72 w 193"/>
                <a:gd name="T15" fmla="*/ 43 h 233"/>
                <a:gd name="T16" fmla="*/ 0 w 193"/>
                <a:gd name="T17" fmla="*/ 4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 h="233">
                  <a:moveTo>
                    <a:pt x="0" y="43"/>
                  </a:moveTo>
                  <a:lnTo>
                    <a:pt x="0" y="0"/>
                  </a:lnTo>
                  <a:lnTo>
                    <a:pt x="193" y="0"/>
                  </a:lnTo>
                  <a:lnTo>
                    <a:pt x="193" y="43"/>
                  </a:lnTo>
                  <a:lnTo>
                    <a:pt x="123" y="43"/>
                  </a:lnTo>
                  <a:lnTo>
                    <a:pt x="123" y="233"/>
                  </a:lnTo>
                  <a:lnTo>
                    <a:pt x="72" y="233"/>
                  </a:lnTo>
                  <a:lnTo>
                    <a:pt x="72" y="43"/>
                  </a:lnTo>
                  <a:lnTo>
                    <a:pt x="0" y="43"/>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Rectangle 36">
              <a:extLst>
                <a:ext uri="{FF2B5EF4-FFF2-40B4-BE49-F238E27FC236}">
                  <a16:creationId xmlns="" xmlns:a16="http://schemas.microsoft.com/office/drawing/2014/main" id="{6C81DE7F-68E4-48DA-9085-17C9B4A4B36B}"/>
                </a:ext>
              </a:extLst>
            </p:cNvPr>
            <p:cNvSpPr>
              <a:spLocks noChangeArrowheads="1"/>
            </p:cNvSpPr>
            <p:nvPr/>
          </p:nvSpPr>
          <p:spPr bwMode="auto">
            <a:xfrm>
              <a:off x="2744022" y="5770537"/>
              <a:ext cx="21902" cy="100062"/>
            </a:xfrm>
            <a:prstGeom prst="rect">
              <a:avLst/>
            </a:pr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37">
              <a:extLst>
                <a:ext uri="{FF2B5EF4-FFF2-40B4-BE49-F238E27FC236}">
                  <a16:creationId xmlns="" xmlns:a16="http://schemas.microsoft.com/office/drawing/2014/main" id="{C7512599-BD65-44B6-9AAA-D2F8DE2B573A}"/>
                </a:ext>
              </a:extLst>
            </p:cNvPr>
            <p:cNvSpPr>
              <a:spLocks noEditPoints="1"/>
            </p:cNvSpPr>
            <p:nvPr/>
          </p:nvSpPr>
          <p:spPr bwMode="auto">
            <a:xfrm>
              <a:off x="2815311" y="5767960"/>
              <a:ext cx="98774" cy="105215"/>
            </a:xfrm>
            <a:custGeom>
              <a:avLst/>
              <a:gdLst>
                <a:gd name="T0" fmla="*/ 3 w 86"/>
                <a:gd name="T1" fmla="*/ 28 h 91"/>
                <a:gd name="T2" fmla="*/ 12 w 86"/>
                <a:gd name="T3" fmla="*/ 13 h 91"/>
                <a:gd name="T4" fmla="*/ 25 w 86"/>
                <a:gd name="T5" fmla="*/ 3 h 91"/>
                <a:gd name="T6" fmla="*/ 43 w 86"/>
                <a:gd name="T7" fmla="*/ 0 h 91"/>
                <a:gd name="T8" fmla="*/ 61 w 86"/>
                <a:gd name="T9" fmla="*/ 3 h 91"/>
                <a:gd name="T10" fmla="*/ 74 w 86"/>
                <a:gd name="T11" fmla="*/ 13 h 91"/>
                <a:gd name="T12" fmla="*/ 83 w 86"/>
                <a:gd name="T13" fmla="*/ 28 h 91"/>
                <a:gd name="T14" fmla="*/ 86 w 86"/>
                <a:gd name="T15" fmla="*/ 46 h 91"/>
                <a:gd name="T16" fmla="*/ 83 w 86"/>
                <a:gd name="T17" fmla="*/ 63 h 91"/>
                <a:gd name="T18" fmla="*/ 74 w 86"/>
                <a:gd name="T19" fmla="*/ 78 h 91"/>
                <a:gd name="T20" fmla="*/ 61 w 86"/>
                <a:gd name="T21" fmla="*/ 87 h 91"/>
                <a:gd name="T22" fmla="*/ 43 w 86"/>
                <a:gd name="T23" fmla="*/ 91 h 91"/>
                <a:gd name="T24" fmla="*/ 25 w 86"/>
                <a:gd name="T25" fmla="*/ 87 h 91"/>
                <a:gd name="T26" fmla="*/ 12 w 86"/>
                <a:gd name="T27" fmla="*/ 78 h 91"/>
                <a:gd name="T28" fmla="*/ 3 w 86"/>
                <a:gd name="T29" fmla="*/ 63 h 91"/>
                <a:gd name="T30" fmla="*/ 0 w 86"/>
                <a:gd name="T31" fmla="*/ 46 h 91"/>
                <a:gd name="T32" fmla="*/ 3 w 86"/>
                <a:gd name="T33" fmla="*/ 28 h 91"/>
                <a:gd name="T34" fmla="*/ 21 w 86"/>
                <a:gd name="T35" fmla="*/ 56 h 91"/>
                <a:gd name="T36" fmla="*/ 25 w 86"/>
                <a:gd name="T37" fmla="*/ 66 h 91"/>
                <a:gd name="T38" fmla="*/ 32 w 86"/>
                <a:gd name="T39" fmla="*/ 72 h 91"/>
                <a:gd name="T40" fmla="*/ 43 w 86"/>
                <a:gd name="T41" fmla="*/ 75 h 91"/>
                <a:gd name="T42" fmla="*/ 54 w 86"/>
                <a:gd name="T43" fmla="*/ 72 h 91"/>
                <a:gd name="T44" fmla="*/ 61 w 86"/>
                <a:gd name="T45" fmla="*/ 66 h 91"/>
                <a:gd name="T46" fmla="*/ 65 w 86"/>
                <a:gd name="T47" fmla="*/ 56 h 91"/>
                <a:gd name="T48" fmla="*/ 67 w 86"/>
                <a:gd name="T49" fmla="*/ 46 h 91"/>
                <a:gd name="T50" fmla="*/ 65 w 86"/>
                <a:gd name="T51" fmla="*/ 35 h 91"/>
                <a:gd name="T52" fmla="*/ 61 w 86"/>
                <a:gd name="T53" fmla="*/ 25 h 91"/>
                <a:gd name="T54" fmla="*/ 54 w 86"/>
                <a:gd name="T55" fmla="*/ 18 h 91"/>
                <a:gd name="T56" fmla="*/ 43 w 86"/>
                <a:gd name="T57" fmla="*/ 16 h 91"/>
                <a:gd name="T58" fmla="*/ 32 w 86"/>
                <a:gd name="T59" fmla="*/ 18 h 91"/>
                <a:gd name="T60" fmla="*/ 25 w 86"/>
                <a:gd name="T61" fmla="*/ 25 h 91"/>
                <a:gd name="T62" fmla="*/ 21 w 86"/>
                <a:gd name="T63" fmla="*/ 35 h 91"/>
                <a:gd name="T64" fmla="*/ 20 w 86"/>
                <a:gd name="T65" fmla="*/ 46 h 91"/>
                <a:gd name="T66" fmla="*/ 21 w 86"/>
                <a:gd name="T67" fmla="*/ 5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 h="91">
                  <a:moveTo>
                    <a:pt x="3" y="28"/>
                  </a:moveTo>
                  <a:cubicBezTo>
                    <a:pt x="5" y="22"/>
                    <a:pt x="8" y="17"/>
                    <a:pt x="12" y="13"/>
                  </a:cubicBezTo>
                  <a:cubicBezTo>
                    <a:pt x="15" y="9"/>
                    <a:pt x="20" y="6"/>
                    <a:pt x="25" y="3"/>
                  </a:cubicBezTo>
                  <a:cubicBezTo>
                    <a:pt x="31" y="1"/>
                    <a:pt x="36" y="0"/>
                    <a:pt x="43" y="0"/>
                  </a:cubicBezTo>
                  <a:cubicBezTo>
                    <a:pt x="50" y="0"/>
                    <a:pt x="56" y="1"/>
                    <a:pt x="61" y="3"/>
                  </a:cubicBezTo>
                  <a:cubicBezTo>
                    <a:pt x="66" y="6"/>
                    <a:pt x="71" y="9"/>
                    <a:pt x="74" y="13"/>
                  </a:cubicBezTo>
                  <a:cubicBezTo>
                    <a:pt x="78" y="17"/>
                    <a:pt x="81" y="22"/>
                    <a:pt x="83" y="28"/>
                  </a:cubicBezTo>
                  <a:cubicBezTo>
                    <a:pt x="85" y="33"/>
                    <a:pt x="86" y="39"/>
                    <a:pt x="86" y="46"/>
                  </a:cubicBezTo>
                  <a:cubicBezTo>
                    <a:pt x="86" y="52"/>
                    <a:pt x="85" y="58"/>
                    <a:pt x="83" y="63"/>
                  </a:cubicBezTo>
                  <a:cubicBezTo>
                    <a:pt x="81" y="69"/>
                    <a:pt x="78" y="74"/>
                    <a:pt x="74" y="78"/>
                  </a:cubicBezTo>
                  <a:cubicBezTo>
                    <a:pt x="71" y="82"/>
                    <a:pt x="66" y="85"/>
                    <a:pt x="61" y="87"/>
                  </a:cubicBezTo>
                  <a:cubicBezTo>
                    <a:pt x="56" y="89"/>
                    <a:pt x="50" y="91"/>
                    <a:pt x="43" y="91"/>
                  </a:cubicBezTo>
                  <a:cubicBezTo>
                    <a:pt x="36" y="91"/>
                    <a:pt x="31" y="89"/>
                    <a:pt x="25" y="87"/>
                  </a:cubicBezTo>
                  <a:cubicBezTo>
                    <a:pt x="20" y="85"/>
                    <a:pt x="15" y="82"/>
                    <a:pt x="12" y="78"/>
                  </a:cubicBezTo>
                  <a:cubicBezTo>
                    <a:pt x="8" y="74"/>
                    <a:pt x="5" y="69"/>
                    <a:pt x="3" y="63"/>
                  </a:cubicBezTo>
                  <a:cubicBezTo>
                    <a:pt x="1" y="58"/>
                    <a:pt x="0" y="52"/>
                    <a:pt x="0" y="46"/>
                  </a:cubicBezTo>
                  <a:cubicBezTo>
                    <a:pt x="0" y="39"/>
                    <a:pt x="1" y="33"/>
                    <a:pt x="3" y="28"/>
                  </a:cubicBezTo>
                  <a:close/>
                  <a:moveTo>
                    <a:pt x="21" y="56"/>
                  </a:moveTo>
                  <a:cubicBezTo>
                    <a:pt x="22" y="60"/>
                    <a:pt x="23" y="63"/>
                    <a:pt x="25" y="66"/>
                  </a:cubicBezTo>
                  <a:cubicBezTo>
                    <a:pt x="27" y="68"/>
                    <a:pt x="29" y="70"/>
                    <a:pt x="32" y="72"/>
                  </a:cubicBezTo>
                  <a:cubicBezTo>
                    <a:pt x="35" y="74"/>
                    <a:pt x="39" y="75"/>
                    <a:pt x="43" y="75"/>
                  </a:cubicBezTo>
                  <a:cubicBezTo>
                    <a:pt x="47" y="75"/>
                    <a:pt x="51" y="74"/>
                    <a:pt x="54" y="72"/>
                  </a:cubicBezTo>
                  <a:cubicBezTo>
                    <a:pt x="57" y="70"/>
                    <a:pt x="60" y="68"/>
                    <a:pt x="61" y="66"/>
                  </a:cubicBezTo>
                  <a:cubicBezTo>
                    <a:pt x="63" y="63"/>
                    <a:pt x="65" y="60"/>
                    <a:pt x="65" y="56"/>
                  </a:cubicBezTo>
                  <a:cubicBezTo>
                    <a:pt x="66" y="53"/>
                    <a:pt x="67" y="49"/>
                    <a:pt x="67" y="46"/>
                  </a:cubicBezTo>
                  <a:cubicBezTo>
                    <a:pt x="67" y="42"/>
                    <a:pt x="66" y="38"/>
                    <a:pt x="65" y="35"/>
                  </a:cubicBezTo>
                  <a:cubicBezTo>
                    <a:pt x="65" y="31"/>
                    <a:pt x="63" y="28"/>
                    <a:pt x="61" y="25"/>
                  </a:cubicBezTo>
                  <a:cubicBezTo>
                    <a:pt x="60" y="22"/>
                    <a:pt x="57" y="20"/>
                    <a:pt x="54" y="18"/>
                  </a:cubicBezTo>
                  <a:cubicBezTo>
                    <a:pt x="51" y="17"/>
                    <a:pt x="47" y="16"/>
                    <a:pt x="43" y="16"/>
                  </a:cubicBezTo>
                  <a:cubicBezTo>
                    <a:pt x="39" y="16"/>
                    <a:pt x="35" y="17"/>
                    <a:pt x="32" y="18"/>
                  </a:cubicBezTo>
                  <a:cubicBezTo>
                    <a:pt x="29" y="20"/>
                    <a:pt x="27" y="22"/>
                    <a:pt x="25" y="25"/>
                  </a:cubicBezTo>
                  <a:cubicBezTo>
                    <a:pt x="23" y="28"/>
                    <a:pt x="22" y="31"/>
                    <a:pt x="21" y="35"/>
                  </a:cubicBezTo>
                  <a:cubicBezTo>
                    <a:pt x="20" y="38"/>
                    <a:pt x="20" y="42"/>
                    <a:pt x="20" y="46"/>
                  </a:cubicBezTo>
                  <a:cubicBezTo>
                    <a:pt x="20" y="49"/>
                    <a:pt x="20" y="53"/>
                    <a:pt x="21" y="56"/>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38">
              <a:extLst>
                <a:ext uri="{FF2B5EF4-FFF2-40B4-BE49-F238E27FC236}">
                  <a16:creationId xmlns="" xmlns:a16="http://schemas.microsoft.com/office/drawing/2014/main" id="{6E07302E-E1D6-40C2-8F22-C423703DD71C}"/>
                </a:ext>
              </a:extLst>
            </p:cNvPr>
            <p:cNvSpPr>
              <a:spLocks/>
            </p:cNvSpPr>
            <p:nvPr/>
          </p:nvSpPr>
          <p:spPr bwMode="auto">
            <a:xfrm>
              <a:off x="2963471" y="5770537"/>
              <a:ext cx="85031" cy="100062"/>
            </a:xfrm>
            <a:custGeom>
              <a:avLst/>
              <a:gdLst>
                <a:gd name="T0" fmla="*/ 51 w 198"/>
                <a:gd name="T1" fmla="*/ 0 h 233"/>
                <a:gd name="T2" fmla="*/ 147 w 198"/>
                <a:gd name="T3" fmla="*/ 155 h 233"/>
                <a:gd name="T4" fmla="*/ 150 w 198"/>
                <a:gd name="T5" fmla="*/ 155 h 233"/>
                <a:gd name="T6" fmla="*/ 150 w 198"/>
                <a:gd name="T7" fmla="*/ 0 h 233"/>
                <a:gd name="T8" fmla="*/ 198 w 198"/>
                <a:gd name="T9" fmla="*/ 0 h 233"/>
                <a:gd name="T10" fmla="*/ 198 w 198"/>
                <a:gd name="T11" fmla="*/ 233 h 233"/>
                <a:gd name="T12" fmla="*/ 144 w 198"/>
                <a:gd name="T13" fmla="*/ 233 h 233"/>
                <a:gd name="T14" fmla="*/ 48 w 198"/>
                <a:gd name="T15" fmla="*/ 78 h 233"/>
                <a:gd name="T16" fmla="*/ 48 w 198"/>
                <a:gd name="T17" fmla="*/ 78 h 233"/>
                <a:gd name="T18" fmla="*/ 48 w 198"/>
                <a:gd name="T19" fmla="*/ 233 h 233"/>
                <a:gd name="T20" fmla="*/ 0 w 198"/>
                <a:gd name="T21" fmla="*/ 233 h 233"/>
                <a:gd name="T22" fmla="*/ 0 w 198"/>
                <a:gd name="T23" fmla="*/ 0 h 233"/>
                <a:gd name="T24" fmla="*/ 51 w 198"/>
                <a:gd name="T2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8" h="233">
                  <a:moveTo>
                    <a:pt x="51" y="0"/>
                  </a:moveTo>
                  <a:lnTo>
                    <a:pt x="147" y="155"/>
                  </a:lnTo>
                  <a:lnTo>
                    <a:pt x="150" y="155"/>
                  </a:lnTo>
                  <a:lnTo>
                    <a:pt x="150" y="0"/>
                  </a:lnTo>
                  <a:lnTo>
                    <a:pt x="198" y="0"/>
                  </a:lnTo>
                  <a:lnTo>
                    <a:pt x="198" y="233"/>
                  </a:lnTo>
                  <a:lnTo>
                    <a:pt x="144" y="233"/>
                  </a:lnTo>
                  <a:lnTo>
                    <a:pt x="48" y="78"/>
                  </a:lnTo>
                  <a:lnTo>
                    <a:pt x="48" y="78"/>
                  </a:lnTo>
                  <a:lnTo>
                    <a:pt x="48" y="233"/>
                  </a:lnTo>
                  <a:lnTo>
                    <a:pt x="0" y="233"/>
                  </a:lnTo>
                  <a:lnTo>
                    <a:pt x="0" y="0"/>
                  </a:lnTo>
                  <a:lnTo>
                    <a:pt x="51"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39">
              <a:extLst>
                <a:ext uri="{FF2B5EF4-FFF2-40B4-BE49-F238E27FC236}">
                  <a16:creationId xmlns="" xmlns:a16="http://schemas.microsoft.com/office/drawing/2014/main" id="{9C0F785B-8044-4E63-B62B-D82EEFE43442}"/>
                </a:ext>
              </a:extLst>
            </p:cNvPr>
            <p:cNvSpPr>
              <a:spLocks/>
            </p:cNvSpPr>
            <p:nvPr/>
          </p:nvSpPr>
          <p:spPr bwMode="auto">
            <a:xfrm>
              <a:off x="1831439" y="5934158"/>
              <a:ext cx="69142" cy="71289"/>
            </a:xfrm>
            <a:custGeom>
              <a:avLst/>
              <a:gdLst>
                <a:gd name="T0" fmla="*/ 22 w 161"/>
                <a:gd name="T1" fmla="*/ 0 h 166"/>
                <a:gd name="T2" fmla="*/ 80 w 161"/>
                <a:gd name="T3" fmla="*/ 145 h 166"/>
                <a:gd name="T4" fmla="*/ 139 w 161"/>
                <a:gd name="T5" fmla="*/ 0 h 166"/>
                <a:gd name="T6" fmla="*/ 161 w 161"/>
                <a:gd name="T7" fmla="*/ 0 h 166"/>
                <a:gd name="T8" fmla="*/ 161 w 161"/>
                <a:gd name="T9" fmla="*/ 166 h 166"/>
                <a:gd name="T10" fmla="*/ 145 w 161"/>
                <a:gd name="T11" fmla="*/ 166 h 166"/>
                <a:gd name="T12" fmla="*/ 145 w 161"/>
                <a:gd name="T13" fmla="*/ 21 h 166"/>
                <a:gd name="T14" fmla="*/ 145 w 161"/>
                <a:gd name="T15" fmla="*/ 21 h 166"/>
                <a:gd name="T16" fmla="*/ 88 w 161"/>
                <a:gd name="T17" fmla="*/ 166 h 166"/>
                <a:gd name="T18" fmla="*/ 72 w 161"/>
                <a:gd name="T19" fmla="*/ 166 h 166"/>
                <a:gd name="T20" fmla="*/ 16 w 161"/>
                <a:gd name="T21" fmla="*/ 21 h 166"/>
                <a:gd name="T22" fmla="*/ 16 w 161"/>
                <a:gd name="T23" fmla="*/ 21 h 166"/>
                <a:gd name="T24" fmla="*/ 16 w 161"/>
                <a:gd name="T25" fmla="*/ 166 h 166"/>
                <a:gd name="T26" fmla="*/ 0 w 161"/>
                <a:gd name="T27" fmla="*/ 166 h 166"/>
                <a:gd name="T28" fmla="*/ 0 w 161"/>
                <a:gd name="T29" fmla="*/ 0 h 166"/>
                <a:gd name="T30" fmla="*/ 22 w 161"/>
                <a:gd name="T3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1" h="166">
                  <a:moveTo>
                    <a:pt x="22" y="0"/>
                  </a:moveTo>
                  <a:lnTo>
                    <a:pt x="80" y="145"/>
                  </a:lnTo>
                  <a:lnTo>
                    <a:pt x="139" y="0"/>
                  </a:lnTo>
                  <a:lnTo>
                    <a:pt x="161" y="0"/>
                  </a:lnTo>
                  <a:lnTo>
                    <a:pt x="161" y="166"/>
                  </a:lnTo>
                  <a:lnTo>
                    <a:pt x="145" y="166"/>
                  </a:lnTo>
                  <a:lnTo>
                    <a:pt x="145" y="21"/>
                  </a:lnTo>
                  <a:lnTo>
                    <a:pt x="145" y="21"/>
                  </a:lnTo>
                  <a:lnTo>
                    <a:pt x="88" y="166"/>
                  </a:lnTo>
                  <a:lnTo>
                    <a:pt x="72" y="166"/>
                  </a:lnTo>
                  <a:lnTo>
                    <a:pt x="16" y="21"/>
                  </a:lnTo>
                  <a:lnTo>
                    <a:pt x="16" y="21"/>
                  </a:lnTo>
                  <a:lnTo>
                    <a:pt x="16" y="166"/>
                  </a:lnTo>
                  <a:lnTo>
                    <a:pt x="0" y="166"/>
                  </a:lnTo>
                  <a:lnTo>
                    <a:pt x="0" y="0"/>
                  </a:lnTo>
                  <a:lnTo>
                    <a:pt x="22"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0">
              <a:extLst>
                <a:ext uri="{FF2B5EF4-FFF2-40B4-BE49-F238E27FC236}">
                  <a16:creationId xmlns="" xmlns:a16="http://schemas.microsoft.com/office/drawing/2014/main" id="{23BFBC5E-B94F-4902-BAD8-A132A9C98AC4}"/>
                </a:ext>
              </a:extLst>
            </p:cNvPr>
            <p:cNvSpPr>
              <a:spLocks noEditPoints="1"/>
            </p:cNvSpPr>
            <p:nvPr/>
          </p:nvSpPr>
          <p:spPr bwMode="auto">
            <a:xfrm>
              <a:off x="1939660" y="5934158"/>
              <a:ext cx="63988" cy="71289"/>
            </a:xfrm>
            <a:custGeom>
              <a:avLst/>
              <a:gdLst>
                <a:gd name="T0" fmla="*/ 85 w 149"/>
                <a:gd name="T1" fmla="*/ 0 h 166"/>
                <a:gd name="T2" fmla="*/ 149 w 149"/>
                <a:gd name="T3" fmla="*/ 166 h 166"/>
                <a:gd name="T4" fmla="*/ 133 w 149"/>
                <a:gd name="T5" fmla="*/ 166 h 166"/>
                <a:gd name="T6" fmla="*/ 112 w 149"/>
                <a:gd name="T7" fmla="*/ 112 h 166"/>
                <a:gd name="T8" fmla="*/ 37 w 149"/>
                <a:gd name="T9" fmla="*/ 112 h 166"/>
                <a:gd name="T10" fmla="*/ 16 w 149"/>
                <a:gd name="T11" fmla="*/ 166 h 166"/>
                <a:gd name="T12" fmla="*/ 0 w 149"/>
                <a:gd name="T13" fmla="*/ 166 h 166"/>
                <a:gd name="T14" fmla="*/ 66 w 149"/>
                <a:gd name="T15" fmla="*/ 0 h 166"/>
                <a:gd name="T16" fmla="*/ 85 w 149"/>
                <a:gd name="T17" fmla="*/ 0 h 166"/>
                <a:gd name="T18" fmla="*/ 106 w 149"/>
                <a:gd name="T19" fmla="*/ 99 h 166"/>
                <a:gd name="T20" fmla="*/ 74 w 149"/>
                <a:gd name="T21" fmla="*/ 16 h 166"/>
                <a:gd name="T22" fmla="*/ 42 w 149"/>
                <a:gd name="T23" fmla="*/ 99 h 166"/>
                <a:gd name="T24" fmla="*/ 106 w 149"/>
                <a:gd name="T25" fmla="*/ 9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66">
                  <a:moveTo>
                    <a:pt x="85" y="0"/>
                  </a:moveTo>
                  <a:lnTo>
                    <a:pt x="149" y="166"/>
                  </a:lnTo>
                  <a:lnTo>
                    <a:pt x="133" y="166"/>
                  </a:lnTo>
                  <a:lnTo>
                    <a:pt x="112" y="112"/>
                  </a:lnTo>
                  <a:lnTo>
                    <a:pt x="37" y="112"/>
                  </a:lnTo>
                  <a:lnTo>
                    <a:pt x="16" y="166"/>
                  </a:lnTo>
                  <a:lnTo>
                    <a:pt x="0" y="166"/>
                  </a:lnTo>
                  <a:lnTo>
                    <a:pt x="66" y="0"/>
                  </a:lnTo>
                  <a:lnTo>
                    <a:pt x="85" y="0"/>
                  </a:lnTo>
                  <a:close/>
                  <a:moveTo>
                    <a:pt x="106" y="99"/>
                  </a:moveTo>
                  <a:lnTo>
                    <a:pt x="74" y="16"/>
                  </a:lnTo>
                  <a:lnTo>
                    <a:pt x="42" y="99"/>
                  </a:lnTo>
                  <a:lnTo>
                    <a:pt x="106" y="99"/>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1">
              <a:extLst>
                <a:ext uri="{FF2B5EF4-FFF2-40B4-BE49-F238E27FC236}">
                  <a16:creationId xmlns="" xmlns:a16="http://schemas.microsoft.com/office/drawing/2014/main" id="{96F75408-1850-4D91-A78C-8CD69D799C45}"/>
                </a:ext>
              </a:extLst>
            </p:cNvPr>
            <p:cNvSpPr>
              <a:spLocks/>
            </p:cNvSpPr>
            <p:nvPr/>
          </p:nvSpPr>
          <p:spPr bwMode="auto">
            <a:xfrm>
              <a:off x="2039293" y="5931581"/>
              <a:ext cx="56258" cy="75154"/>
            </a:xfrm>
            <a:custGeom>
              <a:avLst/>
              <a:gdLst>
                <a:gd name="T0" fmla="*/ 7 w 49"/>
                <a:gd name="T1" fmla="*/ 51 h 65"/>
                <a:gd name="T2" fmla="*/ 12 w 49"/>
                <a:gd name="T3" fmla="*/ 56 h 65"/>
                <a:gd name="T4" fmla="*/ 18 w 49"/>
                <a:gd name="T5" fmla="*/ 59 h 65"/>
                <a:gd name="T6" fmla="*/ 26 w 49"/>
                <a:gd name="T7" fmla="*/ 60 h 65"/>
                <a:gd name="T8" fmla="*/ 32 w 49"/>
                <a:gd name="T9" fmla="*/ 59 h 65"/>
                <a:gd name="T10" fmla="*/ 37 w 49"/>
                <a:gd name="T11" fmla="*/ 57 h 65"/>
                <a:gd name="T12" fmla="*/ 41 w 49"/>
                <a:gd name="T13" fmla="*/ 53 h 65"/>
                <a:gd name="T14" fmla="*/ 43 w 49"/>
                <a:gd name="T15" fmla="*/ 47 h 65"/>
                <a:gd name="T16" fmla="*/ 42 w 49"/>
                <a:gd name="T17" fmla="*/ 43 h 65"/>
                <a:gd name="T18" fmla="*/ 39 w 49"/>
                <a:gd name="T19" fmla="*/ 40 h 65"/>
                <a:gd name="T20" fmla="*/ 34 w 49"/>
                <a:gd name="T21" fmla="*/ 38 h 65"/>
                <a:gd name="T22" fmla="*/ 30 w 49"/>
                <a:gd name="T23" fmla="*/ 36 h 65"/>
                <a:gd name="T24" fmla="*/ 16 w 49"/>
                <a:gd name="T25" fmla="*/ 33 h 65"/>
                <a:gd name="T26" fmla="*/ 11 w 49"/>
                <a:gd name="T27" fmla="*/ 31 h 65"/>
                <a:gd name="T28" fmla="*/ 6 w 49"/>
                <a:gd name="T29" fmla="*/ 28 h 65"/>
                <a:gd name="T30" fmla="*/ 3 w 49"/>
                <a:gd name="T31" fmla="*/ 24 h 65"/>
                <a:gd name="T32" fmla="*/ 2 w 49"/>
                <a:gd name="T33" fmla="*/ 18 h 65"/>
                <a:gd name="T34" fmla="*/ 3 w 49"/>
                <a:gd name="T35" fmla="*/ 13 h 65"/>
                <a:gd name="T36" fmla="*/ 6 w 49"/>
                <a:gd name="T37" fmla="*/ 7 h 65"/>
                <a:gd name="T38" fmla="*/ 13 w 49"/>
                <a:gd name="T39" fmla="*/ 2 h 65"/>
                <a:gd name="T40" fmla="*/ 23 w 49"/>
                <a:gd name="T41" fmla="*/ 0 h 65"/>
                <a:gd name="T42" fmla="*/ 32 w 49"/>
                <a:gd name="T43" fmla="*/ 2 h 65"/>
                <a:gd name="T44" fmla="*/ 40 w 49"/>
                <a:gd name="T45" fmla="*/ 5 h 65"/>
                <a:gd name="T46" fmla="*/ 45 w 49"/>
                <a:gd name="T47" fmla="*/ 11 h 65"/>
                <a:gd name="T48" fmla="*/ 47 w 49"/>
                <a:gd name="T49" fmla="*/ 20 h 65"/>
                <a:gd name="T50" fmla="*/ 41 w 49"/>
                <a:gd name="T51" fmla="*/ 20 h 65"/>
                <a:gd name="T52" fmla="*/ 39 w 49"/>
                <a:gd name="T53" fmla="*/ 14 h 65"/>
                <a:gd name="T54" fmla="*/ 35 w 49"/>
                <a:gd name="T55" fmla="*/ 9 h 65"/>
                <a:gd name="T56" fmla="*/ 30 w 49"/>
                <a:gd name="T57" fmla="*/ 6 h 65"/>
                <a:gd name="T58" fmla="*/ 24 w 49"/>
                <a:gd name="T59" fmla="*/ 5 h 65"/>
                <a:gd name="T60" fmla="*/ 18 w 49"/>
                <a:gd name="T61" fmla="*/ 6 h 65"/>
                <a:gd name="T62" fmla="*/ 13 w 49"/>
                <a:gd name="T63" fmla="*/ 8 h 65"/>
                <a:gd name="T64" fmla="*/ 9 w 49"/>
                <a:gd name="T65" fmla="*/ 12 h 65"/>
                <a:gd name="T66" fmla="*/ 8 w 49"/>
                <a:gd name="T67" fmla="*/ 18 h 65"/>
                <a:gd name="T68" fmla="*/ 9 w 49"/>
                <a:gd name="T69" fmla="*/ 22 h 65"/>
                <a:gd name="T70" fmla="*/ 11 w 49"/>
                <a:gd name="T71" fmla="*/ 24 h 65"/>
                <a:gd name="T72" fmla="*/ 14 w 49"/>
                <a:gd name="T73" fmla="*/ 26 h 65"/>
                <a:gd name="T74" fmla="*/ 17 w 49"/>
                <a:gd name="T75" fmla="*/ 27 h 65"/>
                <a:gd name="T76" fmla="*/ 33 w 49"/>
                <a:gd name="T77" fmla="*/ 31 h 65"/>
                <a:gd name="T78" fmla="*/ 39 w 49"/>
                <a:gd name="T79" fmla="*/ 33 h 65"/>
                <a:gd name="T80" fmla="*/ 44 w 49"/>
                <a:gd name="T81" fmla="*/ 36 h 65"/>
                <a:gd name="T82" fmla="*/ 47 w 49"/>
                <a:gd name="T83" fmla="*/ 41 h 65"/>
                <a:gd name="T84" fmla="*/ 49 w 49"/>
                <a:gd name="T85" fmla="*/ 47 h 65"/>
                <a:gd name="T86" fmla="*/ 49 w 49"/>
                <a:gd name="T87" fmla="*/ 50 h 65"/>
                <a:gd name="T88" fmla="*/ 47 w 49"/>
                <a:gd name="T89" fmla="*/ 54 h 65"/>
                <a:gd name="T90" fmla="*/ 45 w 49"/>
                <a:gd name="T91" fmla="*/ 58 h 65"/>
                <a:gd name="T92" fmla="*/ 41 w 49"/>
                <a:gd name="T93" fmla="*/ 61 h 65"/>
                <a:gd name="T94" fmla="*/ 34 w 49"/>
                <a:gd name="T95" fmla="*/ 64 h 65"/>
                <a:gd name="T96" fmla="*/ 25 w 49"/>
                <a:gd name="T97" fmla="*/ 65 h 65"/>
                <a:gd name="T98" fmla="*/ 15 w 49"/>
                <a:gd name="T99" fmla="*/ 64 h 65"/>
                <a:gd name="T100" fmla="*/ 7 w 49"/>
                <a:gd name="T101" fmla="*/ 60 h 65"/>
                <a:gd name="T102" fmla="*/ 1 w 49"/>
                <a:gd name="T103" fmla="*/ 53 h 65"/>
                <a:gd name="T104" fmla="*/ 0 w 49"/>
                <a:gd name="T105" fmla="*/ 43 h 65"/>
                <a:gd name="T106" fmla="*/ 6 w 49"/>
                <a:gd name="T107" fmla="*/ 43 h 65"/>
                <a:gd name="T108" fmla="*/ 7 w 49"/>
                <a:gd name="T109" fmla="*/ 5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65">
                  <a:moveTo>
                    <a:pt x="7" y="51"/>
                  </a:moveTo>
                  <a:cubicBezTo>
                    <a:pt x="8" y="53"/>
                    <a:pt x="10" y="55"/>
                    <a:pt x="12" y="56"/>
                  </a:cubicBezTo>
                  <a:cubicBezTo>
                    <a:pt x="13" y="58"/>
                    <a:pt x="16" y="59"/>
                    <a:pt x="18" y="59"/>
                  </a:cubicBezTo>
                  <a:cubicBezTo>
                    <a:pt x="21" y="60"/>
                    <a:pt x="23" y="60"/>
                    <a:pt x="26" y="60"/>
                  </a:cubicBezTo>
                  <a:cubicBezTo>
                    <a:pt x="28" y="60"/>
                    <a:pt x="30" y="60"/>
                    <a:pt x="32" y="59"/>
                  </a:cubicBezTo>
                  <a:cubicBezTo>
                    <a:pt x="33" y="59"/>
                    <a:pt x="35" y="58"/>
                    <a:pt x="37" y="57"/>
                  </a:cubicBezTo>
                  <a:cubicBezTo>
                    <a:pt x="39" y="56"/>
                    <a:pt x="40" y="55"/>
                    <a:pt x="41" y="53"/>
                  </a:cubicBezTo>
                  <a:cubicBezTo>
                    <a:pt x="42" y="52"/>
                    <a:pt x="43" y="50"/>
                    <a:pt x="43" y="47"/>
                  </a:cubicBezTo>
                  <a:cubicBezTo>
                    <a:pt x="43" y="46"/>
                    <a:pt x="42" y="44"/>
                    <a:pt x="42" y="43"/>
                  </a:cubicBezTo>
                  <a:cubicBezTo>
                    <a:pt x="41" y="42"/>
                    <a:pt x="40" y="40"/>
                    <a:pt x="39" y="40"/>
                  </a:cubicBezTo>
                  <a:cubicBezTo>
                    <a:pt x="37" y="39"/>
                    <a:pt x="36" y="38"/>
                    <a:pt x="34" y="38"/>
                  </a:cubicBezTo>
                  <a:cubicBezTo>
                    <a:pt x="33" y="37"/>
                    <a:pt x="31" y="37"/>
                    <a:pt x="30" y="36"/>
                  </a:cubicBezTo>
                  <a:cubicBezTo>
                    <a:pt x="16" y="33"/>
                    <a:pt x="16" y="33"/>
                    <a:pt x="16" y="33"/>
                  </a:cubicBezTo>
                  <a:cubicBezTo>
                    <a:pt x="14" y="32"/>
                    <a:pt x="12" y="32"/>
                    <a:pt x="11" y="31"/>
                  </a:cubicBezTo>
                  <a:cubicBezTo>
                    <a:pt x="9" y="30"/>
                    <a:pt x="7" y="29"/>
                    <a:pt x="6" y="28"/>
                  </a:cubicBezTo>
                  <a:cubicBezTo>
                    <a:pt x="5" y="27"/>
                    <a:pt x="4" y="26"/>
                    <a:pt x="3" y="24"/>
                  </a:cubicBezTo>
                  <a:cubicBezTo>
                    <a:pt x="2" y="22"/>
                    <a:pt x="2" y="20"/>
                    <a:pt x="2" y="18"/>
                  </a:cubicBezTo>
                  <a:cubicBezTo>
                    <a:pt x="2" y="16"/>
                    <a:pt x="2" y="15"/>
                    <a:pt x="3" y="13"/>
                  </a:cubicBezTo>
                  <a:cubicBezTo>
                    <a:pt x="3" y="11"/>
                    <a:pt x="4" y="9"/>
                    <a:pt x="6" y="7"/>
                  </a:cubicBezTo>
                  <a:cubicBezTo>
                    <a:pt x="8" y="5"/>
                    <a:pt x="10" y="4"/>
                    <a:pt x="13" y="2"/>
                  </a:cubicBezTo>
                  <a:cubicBezTo>
                    <a:pt x="15" y="1"/>
                    <a:pt x="19" y="0"/>
                    <a:pt x="23" y="0"/>
                  </a:cubicBezTo>
                  <a:cubicBezTo>
                    <a:pt x="27" y="0"/>
                    <a:pt x="29" y="1"/>
                    <a:pt x="32" y="2"/>
                  </a:cubicBezTo>
                  <a:cubicBezTo>
                    <a:pt x="35" y="2"/>
                    <a:pt x="38" y="4"/>
                    <a:pt x="40" y="5"/>
                  </a:cubicBezTo>
                  <a:cubicBezTo>
                    <a:pt x="42" y="7"/>
                    <a:pt x="43" y="9"/>
                    <a:pt x="45" y="11"/>
                  </a:cubicBezTo>
                  <a:cubicBezTo>
                    <a:pt x="46" y="14"/>
                    <a:pt x="47" y="17"/>
                    <a:pt x="47" y="20"/>
                  </a:cubicBezTo>
                  <a:cubicBezTo>
                    <a:pt x="41" y="20"/>
                    <a:pt x="41" y="20"/>
                    <a:pt x="41" y="20"/>
                  </a:cubicBezTo>
                  <a:cubicBezTo>
                    <a:pt x="40" y="17"/>
                    <a:pt x="40" y="15"/>
                    <a:pt x="39" y="14"/>
                  </a:cubicBezTo>
                  <a:cubicBezTo>
                    <a:pt x="38" y="12"/>
                    <a:pt x="37" y="10"/>
                    <a:pt x="35" y="9"/>
                  </a:cubicBezTo>
                  <a:cubicBezTo>
                    <a:pt x="34" y="8"/>
                    <a:pt x="32" y="7"/>
                    <a:pt x="30" y="6"/>
                  </a:cubicBezTo>
                  <a:cubicBezTo>
                    <a:pt x="28" y="6"/>
                    <a:pt x="26" y="5"/>
                    <a:pt x="24" y="5"/>
                  </a:cubicBezTo>
                  <a:cubicBezTo>
                    <a:pt x="21" y="5"/>
                    <a:pt x="19" y="6"/>
                    <a:pt x="18" y="6"/>
                  </a:cubicBezTo>
                  <a:cubicBezTo>
                    <a:pt x="16" y="7"/>
                    <a:pt x="14" y="7"/>
                    <a:pt x="13" y="8"/>
                  </a:cubicBezTo>
                  <a:cubicBezTo>
                    <a:pt x="11" y="9"/>
                    <a:pt x="10" y="10"/>
                    <a:pt x="9" y="12"/>
                  </a:cubicBezTo>
                  <a:cubicBezTo>
                    <a:pt x="8" y="14"/>
                    <a:pt x="8" y="15"/>
                    <a:pt x="8" y="18"/>
                  </a:cubicBezTo>
                  <a:cubicBezTo>
                    <a:pt x="8" y="19"/>
                    <a:pt x="8" y="20"/>
                    <a:pt x="9" y="22"/>
                  </a:cubicBezTo>
                  <a:cubicBezTo>
                    <a:pt x="9" y="23"/>
                    <a:pt x="10" y="24"/>
                    <a:pt x="11" y="24"/>
                  </a:cubicBezTo>
                  <a:cubicBezTo>
                    <a:pt x="12" y="25"/>
                    <a:pt x="13" y="26"/>
                    <a:pt x="14" y="26"/>
                  </a:cubicBezTo>
                  <a:cubicBezTo>
                    <a:pt x="15" y="27"/>
                    <a:pt x="16" y="27"/>
                    <a:pt x="17" y="27"/>
                  </a:cubicBezTo>
                  <a:cubicBezTo>
                    <a:pt x="33" y="31"/>
                    <a:pt x="33" y="31"/>
                    <a:pt x="33" y="31"/>
                  </a:cubicBezTo>
                  <a:cubicBezTo>
                    <a:pt x="35" y="32"/>
                    <a:pt x="37" y="32"/>
                    <a:pt x="39" y="33"/>
                  </a:cubicBezTo>
                  <a:cubicBezTo>
                    <a:pt x="41" y="34"/>
                    <a:pt x="42" y="35"/>
                    <a:pt x="44" y="36"/>
                  </a:cubicBezTo>
                  <a:cubicBezTo>
                    <a:pt x="45" y="37"/>
                    <a:pt x="47" y="39"/>
                    <a:pt x="47" y="41"/>
                  </a:cubicBezTo>
                  <a:cubicBezTo>
                    <a:pt x="48" y="43"/>
                    <a:pt x="49" y="45"/>
                    <a:pt x="49" y="47"/>
                  </a:cubicBezTo>
                  <a:cubicBezTo>
                    <a:pt x="49" y="48"/>
                    <a:pt x="49" y="49"/>
                    <a:pt x="49" y="50"/>
                  </a:cubicBezTo>
                  <a:cubicBezTo>
                    <a:pt x="48" y="51"/>
                    <a:pt x="48" y="52"/>
                    <a:pt x="47" y="54"/>
                  </a:cubicBezTo>
                  <a:cubicBezTo>
                    <a:pt x="47" y="55"/>
                    <a:pt x="46" y="56"/>
                    <a:pt x="45" y="58"/>
                  </a:cubicBezTo>
                  <a:cubicBezTo>
                    <a:pt x="44" y="59"/>
                    <a:pt x="43" y="60"/>
                    <a:pt x="41" y="61"/>
                  </a:cubicBezTo>
                  <a:cubicBezTo>
                    <a:pt x="39" y="62"/>
                    <a:pt x="37" y="63"/>
                    <a:pt x="34" y="64"/>
                  </a:cubicBezTo>
                  <a:cubicBezTo>
                    <a:pt x="32" y="64"/>
                    <a:pt x="29" y="65"/>
                    <a:pt x="25" y="65"/>
                  </a:cubicBezTo>
                  <a:cubicBezTo>
                    <a:pt x="21" y="65"/>
                    <a:pt x="18" y="64"/>
                    <a:pt x="15" y="64"/>
                  </a:cubicBezTo>
                  <a:cubicBezTo>
                    <a:pt x="11" y="63"/>
                    <a:pt x="9" y="61"/>
                    <a:pt x="7" y="60"/>
                  </a:cubicBezTo>
                  <a:cubicBezTo>
                    <a:pt x="4" y="58"/>
                    <a:pt x="3" y="56"/>
                    <a:pt x="1" y="53"/>
                  </a:cubicBezTo>
                  <a:cubicBezTo>
                    <a:pt x="0" y="50"/>
                    <a:pt x="0" y="47"/>
                    <a:pt x="0" y="43"/>
                  </a:cubicBezTo>
                  <a:cubicBezTo>
                    <a:pt x="6" y="43"/>
                    <a:pt x="6" y="43"/>
                    <a:pt x="6" y="43"/>
                  </a:cubicBezTo>
                  <a:cubicBezTo>
                    <a:pt x="6" y="46"/>
                    <a:pt x="6" y="49"/>
                    <a:pt x="7" y="51"/>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2">
              <a:extLst>
                <a:ext uri="{FF2B5EF4-FFF2-40B4-BE49-F238E27FC236}">
                  <a16:creationId xmlns="" xmlns:a16="http://schemas.microsoft.com/office/drawing/2014/main" id="{7CE67BFE-0CE5-4C80-8A9C-00E6DB0296E5}"/>
                </a:ext>
              </a:extLst>
            </p:cNvPr>
            <p:cNvSpPr>
              <a:spLocks/>
            </p:cNvSpPr>
            <p:nvPr/>
          </p:nvSpPr>
          <p:spPr bwMode="auto">
            <a:xfrm>
              <a:off x="2134631" y="5931581"/>
              <a:ext cx="56258" cy="75154"/>
            </a:xfrm>
            <a:custGeom>
              <a:avLst/>
              <a:gdLst>
                <a:gd name="T0" fmla="*/ 8 w 49"/>
                <a:gd name="T1" fmla="*/ 51 h 65"/>
                <a:gd name="T2" fmla="*/ 12 w 49"/>
                <a:gd name="T3" fmla="*/ 56 h 65"/>
                <a:gd name="T4" fmla="*/ 18 w 49"/>
                <a:gd name="T5" fmla="*/ 59 h 65"/>
                <a:gd name="T6" fmla="*/ 26 w 49"/>
                <a:gd name="T7" fmla="*/ 60 h 65"/>
                <a:gd name="T8" fmla="*/ 32 w 49"/>
                <a:gd name="T9" fmla="*/ 59 h 65"/>
                <a:gd name="T10" fmla="*/ 37 w 49"/>
                <a:gd name="T11" fmla="*/ 57 h 65"/>
                <a:gd name="T12" fmla="*/ 41 w 49"/>
                <a:gd name="T13" fmla="*/ 53 h 65"/>
                <a:gd name="T14" fmla="*/ 43 w 49"/>
                <a:gd name="T15" fmla="*/ 47 h 65"/>
                <a:gd name="T16" fmla="*/ 42 w 49"/>
                <a:gd name="T17" fmla="*/ 43 h 65"/>
                <a:gd name="T18" fmla="*/ 39 w 49"/>
                <a:gd name="T19" fmla="*/ 40 h 65"/>
                <a:gd name="T20" fmla="*/ 35 w 49"/>
                <a:gd name="T21" fmla="*/ 38 h 65"/>
                <a:gd name="T22" fmla="*/ 30 w 49"/>
                <a:gd name="T23" fmla="*/ 36 h 65"/>
                <a:gd name="T24" fmla="*/ 16 w 49"/>
                <a:gd name="T25" fmla="*/ 33 h 65"/>
                <a:gd name="T26" fmla="*/ 11 w 49"/>
                <a:gd name="T27" fmla="*/ 31 h 65"/>
                <a:gd name="T28" fmla="*/ 6 w 49"/>
                <a:gd name="T29" fmla="*/ 28 h 65"/>
                <a:gd name="T30" fmla="*/ 3 w 49"/>
                <a:gd name="T31" fmla="*/ 24 h 65"/>
                <a:gd name="T32" fmla="*/ 2 w 49"/>
                <a:gd name="T33" fmla="*/ 18 h 65"/>
                <a:gd name="T34" fmla="*/ 3 w 49"/>
                <a:gd name="T35" fmla="*/ 13 h 65"/>
                <a:gd name="T36" fmla="*/ 6 w 49"/>
                <a:gd name="T37" fmla="*/ 7 h 65"/>
                <a:gd name="T38" fmla="*/ 13 w 49"/>
                <a:gd name="T39" fmla="*/ 2 h 65"/>
                <a:gd name="T40" fmla="*/ 24 w 49"/>
                <a:gd name="T41" fmla="*/ 0 h 65"/>
                <a:gd name="T42" fmla="*/ 32 w 49"/>
                <a:gd name="T43" fmla="*/ 2 h 65"/>
                <a:gd name="T44" fmla="*/ 40 w 49"/>
                <a:gd name="T45" fmla="*/ 5 h 65"/>
                <a:gd name="T46" fmla="*/ 45 w 49"/>
                <a:gd name="T47" fmla="*/ 11 h 65"/>
                <a:gd name="T48" fmla="*/ 47 w 49"/>
                <a:gd name="T49" fmla="*/ 20 h 65"/>
                <a:gd name="T50" fmla="*/ 41 w 49"/>
                <a:gd name="T51" fmla="*/ 20 h 65"/>
                <a:gd name="T52" fmla="*/ 39 w 49"/>
                <a:gd name="T53" fmla="*/ 14 h 65"/>
                <a:gd name="T54" fmla="*/ 35 w 49"/>
                <a:gd name="T55" fmla="*/ 9 h 65"/>
                <a:gd name="T56" fmla="*/ 30 w 49"/>
                <a:gd name="T57" fmla="*/ 6 h 65"/>
                <a:gd name="T58" fmla="*/ 24 w 49"/>
                <a:gd name="T59" fmla="*/ 5 h 65"/>
                <a:gd name="T60" fmla="*/ 18 w 49"/>
                <a:gd name="T61" fmla="*/ 6 h 65"/>
                <a:gd name="T62" fmla="*/ 13 w 49"/>
                <a:gd name="T63" fmla="*/ 8 h 65"/>
                <a:gd name="T64" fmla="*/ 9 w 49"/>
                <a:gd name="T65" fmla="*/ 12 h 65"/>
                <a:gd name="T66" fmla="*/ 8 w 49"/>
                <a:gd name="T67" fmla="*/ 18 h 65"/>
                <a:gd name="T68" fmla="*/ 9 w 49"/>
                <a:gd name="T69" fmla="*/ 22 h 65"/>
                <a:gd name="T70" fmla="*/ 11 w 49"/>
                <a:gd name="T71" fmla="*/ 24 h 65"/>
                <a:gd name="T72" fmla="*/ 14 w 49"/>
                <a:gd name="T73" fmla="*/ 26 h 65"/>
                <a:gd name="T74" fmla="*/ 17 w 49"/>
                <a:gd name="T75" fmla="*/ 27 h 65"/>
                <a:gd name="T76" fmla="*/ 33 w 49"/>
                <a:gd name="T77" fmla="*/ 31 h 65"/>
                <a:gd name="T78" fmla="*/ 39 w 49"/>
                <a:gd name="T79" fmla="*/ 33 h 65"/>
                <a:gd name="T80" fmla="*/ 44 w 49"/>
                <a:gd name="T81" fmla="*/ 36 h 65"/>
                <a:gd name="T82" fmla="*/ 48 w 49"/>
                <a:gd name="T83" fmla="*/ 41 h 65"/>
                <a:gd name="T84" fmla="*/ 49 w 49"/>
                <a:gd name="T85" fmla="*/ 47 h 65"/>
                <a:gd name="T86" fmla="*/ 49 w 49"/>
                <a:gd name="T87" fmla="*/ 50 h 65"/>
                <a:gd name="T88" fmla="*/ 48 w 49"/>
                <a:gd name="T89" fmla="*/ 54 h 65"/>
                <a:gd name="T90" fmla="*/ 45 w 49"/>
                <a:gd name="T91" fmla="*/ 58 h 65"/>
                <a:gd name="T92" fmla="*/ 41 w 49"/>
                <a:gd name="T93" fmla="*/ 61 h 65"/>
                <a:gd name="T94" fmla="*/ 34 w 49"/>
                <a:gd name="T95" fmla="*/ 64 h 65"/>
                <a:gd name="T96" fmla="*/ 25 w 49"/>
                <a:gd name="T97" fmla="*/ 65 h 65"/>
                <a:gd name="T98" fmla="*/ 15 w 49"/>
                <a:gd name="T99" fmla="*/ 64 h 65"/>
                <a:gd name="T100" fmla="*/ 7 w 49"/>
                <a:gd name="T101" fmla="*/ 60 h 65"/>
                <a:gd name="T102" fmla="*/ 2 w 49"/>
                <a:gd name="T103" fmla="*/ 53 h 65"/>
                <a:gd name="T104" fmla="*/ 0 w 49"/>
                <a:gd name="T105" fmla="*/ 43 h 65"/>
                <a:gd name="T106" fmla="*/ 6 w 49"/>
                <a:gd name="T107" fmla="*/ 43 h 65"/>
                <a:gd name="T108" fmla="*/ 8 w 49"/>
                <a:gd name="T109" fmla="*/ 5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65">
                  <a:moveTo>
                    <a:pt x="8" y="51"/>
                  </a:moveTo>
                  <a:cubicBezTo>
                    <a:pt x="9" y="53"/>
                    <a:pt x="10" y="55"/>
                    <a:pt x="12" y="56"/>
                  </a:cubicBezTo>
                  <a:cubicBezTo>
                    <a:pt x="14" y="58"/>
                    <a:pt x="16" y="59"/>
                    <a:pt x="18" y="59"/>
                  </a:cubicBezTo>
                  <a:cubicBezTo>
                    <a:pt x="21" y="60"/>
                    <a:pt x="24" y="60"/>
                    <a:pt x="26" y="60"/>
                  </a:cubicBezTo>
                  <a:cubicBezTo>
                    <a:pt x="28" y="60"/>
                    <a:pt x="30" y="60"/>
                    <a:pt x="32" y="59"/>
                  </a:cubicBezTo>
                  <a:cubicBezTo>
                    <a:pt x="34" y="59"/>
                    <a:pt x="35" y="58"/>
                    <a:pt x="37" y="57"/>
                  </a:cubicBezTo>
                  <a:cubicBezTo>
                    <a:pt x="39" y="56"/>
                    <a:pt x="40" y="55"/>
                    <a:pt x="41" y="53"/>
                  </a:cubicBezTo>
                  <a:cubicBezTo>
                    <a:pt x="42" y="52"/>
                    <a:pt x="43" y="50"/>
                    <a:pt x="43" y="47"/>
                  </a:cubicBezTo>
                  <a:cubicBezTo>
                    <a:pt x="43" y="46"/>
                    <a:pt x="43" y="44"/>
                    <a:pt x="42" y="43"/>
                  </a:cubicBezTo>
                  <a:cubicBezTo>
                    <a:pt x="41" y="42"/>
                    <a:pt x="40" y="40"/>
                    <a:pt x="39" y="40"/>
                  </a:cubicBezTo>
                  <a:cubicBezTo>
                    <a:pt x="37" y="39"/>
                    <a:pt x="36" y="38"/>
                    <a:pt x="35" y="38"/>
                  </a:cubicBezTo>
                  <a:cubicBezTo>
                    <a:pt x="33" y="37"/>
                    <a:pt x="32" y="37"/>
                    <a:pt x="30" y="36"/>
                  </a:cubicBezTo>
                  <a:cubicBezTo>
                    <a:pt x="16" y="33"/>
                    <a:pt x="16" y="33"/>
                    <a:pt x="16" y="33"/>
                  </a:cubicBezTo>
                  <a:cubicBezTo>
                    <a:pt x="14" y="32"/>
                    <a:pt x="13" y="32"/>
                    <a:pt x="11" y="31"/>
                  </a:cubicBezTo>
                  <a:cubicBezTo>
                    <a:pt x="9" y="30"/>
                    <a:pt x="8" y="29"/>
                    <a:pt x="6" y="28"/>
                  </a:cubicBezTo>
                  <a:cubicBezTo>
                    <a:pt x="5" y="27"/>
                    <a:pt x="4" y="26"/>
                    <a:pt x="3" y="24"/>
                  </a:cubicBezTo>
                  <a:cubicBezTo>
                    <a:pt x="2" y="22"/>
                    <a:pt x="2" y="20"/>
                    <a:pt x="2" y="18"/>
                  </a:cubicBezTo>
                  <a:cubicBezTo>
                    <a:pt x="2" y="16"/>
                    <a:pt x="2" y="15"/>
                    <a:pt x="3" y="13"/>
                  </a:cubicBezTo>
                  <a:cubicBezTo>
                    <a:pt x="4" y="11"/>
                    <a:pt x="5" y="9"/>
                    <a:pt x="6" y="7"/>
                  </a:cubicBezTo>
                  <a:cubicBezTo>
                    <a:pt x="8" y="5"/>
                    <a:pt x="10" y="4"/>
                    <a:pt x="13" y="2"/>
                  </a:cubicBezTo>
                  <a:cubicBezTo>
                    <a:pt x="16" y="1"/>
                    <a:pt x="19" y="0"/>
                    <a:pt x="24" y="0"/>
                  </a:cubicBezTo>
                  <a:cubicBezTo>
                    <a:pt x="27" y="0"/>
                    <a:pt x="30" y="1"/>
                    <a:pt x="32" y="2"/>
                  </a:cubicBezTo>
                  <a:cubicBezTo>
                    <a:pt x="35" y="2"/>
                    <a:pt x="38" y="4"/>
                    <a:pt x="40" y="5"/>
                  </a:cubicBezTo>
                  <a:cubicBezTo>
                    <a:pt x="42" y="7"/>
                    <a:pt x="44" y="9"/>
                    <a:pt x="45" y="11"/>
                  </a:cubicBezTo>
                  <a:cubicBezTo>
                    <a:pt x="46" y="14"/>
                    <a:pt x="47" y="17"/>
                    <a:pt x="47" y="20"/>
                  </a:cubicBezTo>
                  <a:cubicBezTo>
                    <a:pt x="41" y="20"/>
                    <a:pt x="41" y="20"/>
                    <a:pt x="41" y="20"/>
                  </a:cubicBezTo>
                  <a:cubicBezTo>
                    <a:pt x="41" y="17"/>
                    <a:pt x="40" y="15"/>
                    <a:pt x="39" y="14"/>
                  </a:cubicBezTo>
                  <a:cubicBezTo>
                    <a:pt x="38" y="12"/>
                    <a:pt x="37" y="10"/>
                    <a:pt x="35" y="9"/>
                  </a:cubicBezTo>
                  <a:cubicBezTo>
                    <a:pt x="34" y="8"/>
                    <a:pt x="32" y="7"/>
                    <a:pt x="30" y="6"/>
                  </a:cubicBezTo>
                  <a:cubicBezTo>
                    <a:pt x="28" y="6"/>
                    <a:pt x="26" y="5"/>
                    <a:pt x="24" y="5"/>
                  </a:cubicBezTo>
                  <a:cubicBezTo>
                    <a:pt x="22" y="5"/>
                    <a:pt x="20" y="6"/>
                    <a:pt x="18" y="6"/>
                  </a:cubicBezTo>
                  <a:cubicBezTo>
                    <a:pt x="16" y="7"/>
                    <a:pt x="14" y="7"/>
                    <a:pt x="13" y="8"/>
                  </a:cubicBezTo>
                  <a:cubicBezTo>
                    <a:pt x="11" y="9"/>
                    <a:pt x="10" y="10"/>
                    <a:pt x="9" y="12"/>
                  </a:cubicBezTo>
                  <a:cubicBezTo>
                    <a:pt x="8" y="14"/>
                    <a:pt x="8" y="15"/>
                    <a:pt x="8" y="18"/>
                  </a:cubicBezTo>
                  <a:cubicBezTo>
                    <a:pt x="8" y="19"/>
                    <a:pt x="8" y="20"/>
                    <a:pt x="9" y="22"/>
                  </a:cubicBezTo>
                  <a:cubicBezTo>
                    <a:pt x="9" y="23"/>
                    <a:pt x="10" y="24"/>
                    <a:pt x="11" y="24"/>
                  </a:cubicBezTo>
                  <a:cubicBezTo>
                    <a:pt x="12" y="25"/>
                    <a:pt x="13" y="26"/>
                    <a:pt x="14" y="26"/>
                  </a:cubicBezTo>
                  <a:cubicBezTo>
                    <a:pt x="15" y="27"/>
                    <a:pt x="16" y="27"/>
                    <a:pt x="17" y="27"/>
                  </a:cubicBezTo>
                  <a:cubicBezTo>
                    <a:pt x="33" y="31"/>
                    <a:pt x="33" y="31"/>
                    <a:pt x="33" y="31"/>
                  </a:cubicBezTo>
                  <a:cubicBezTo>
                    <a:pt x="35" y="32"/>
                    <a:pt x="37" y="32"/>
                    <a:pt x="39" y="33"/>
                  </a:cubicBezTo>
                  <a:cubicBezTo>
                    <a:pt x="41" y="34"/>
                    <a:pt x="43" y="35"/>
                    <a:pt x="44" y="36"/>
                  </a:cubicBezTo>
                  <a:cubicBezTo>
                    <a:pt x="46" y="37"/>
                    <a:pt x="47" y="39"/>
                    <a:pt x="48" y="41"/>
                  </a:cubicBezTo>
                  <a:cubicBezTo>
                    <a:pt x="49" y="43"/>
                    <a:pt x="49" y="45"/>
                    <a:pt x="49" y="47"/>
                  </a:cubicBezTo>
                  <a:cubicBezTo>
                    <a:pt x="49" y="48"/>
                    <a:pt x="49" y="49"/>
                    <a:pt x="49" y="50"/>
                  </a:cubicBezTo>
                  <a:cubicBezTo>
                    <a:pt x="49" y="51"/>
                    <a:pt x="48" y="52"/>
                    <a:pt x="48" y="54"/>
                  </a:cubicBezTo>
                  <a:cubicBezTo>
                    <a:pt x="47" y="55"/>
                    <a:pt x="46" y="56"/>
                    <a:pt x="45" y="58"/>
                  </a:cubicBezTo>
                  <a:cubicBezTo>
                    <a:pt x="44" y="59"/>
                    <a:pt x="43" y="60"/>
                    <a:pt x="41" y="61"/>
                  </a:cubicBezTo>
                  <a:cubicBezTo>
                    <a:pt x="39" y="62"/>
                    <a:pt x="37" y="63"/>
                    <a:pt x="34" y="64"/>
                  </a:cubicBezTo>
                  <a:cubicBezTo>
                    <a:pt x="32" y="64"/>
                    <a:pt x="29" y="65"/>
                    <a:pt x="25" y="65"/>
                  </a:cubicBezTo>
                  <a:cubicBezTo>
                    <a:pt x="21" y="65"/>
                    <a:pt x="18" y="64"/>
                    <a:pt x="15" y="64"/>
                  </a:cubicBezTo>
                  <a:cubicBezTo>
                    <a:pt x="12" y="63"/>
                    <a:pt x="9" y="61"/>
                    <a:pt x="7" y="60"/>
                  </a:cubicBezTo>
                  <a:cubicBezTo>
                    <a:pt x="4" y="58"/>
                    <a:pt x="3" y="56"/>
                    <a:pt x="2" y="53"/>
                  </a:cubicBezTo>
                  <a:cubicBezTo>
                    <a:pt x="0" y="50"/>
                    <a:pt x="0" y="47"/>
                    <a:pt x="0" y="43"/>
                  </a:cubicBezTo>
                  <a:cubicBezTo>
                    <a:pt x="6" y="43"/>
                    <a:pt x="6" y="43"/>
                    <a:pt x="6" y="43"/>
                  </a:cubicBezTo>
                  <a:cubicBezTo>
                    <a:pt x="6" y="46"/>
                    <a:pt x="6" y="49"/>
                    <a:pt x="8" y="51"/>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3">
              <a:extLst>
                <a:ext uri="{FF2B5EF4-FFF2-40B4-BE49-F238E27FC236}">
                  <a16:creationId xmlns="" xmlns:a16="http://schemas.microsoft.com/office/drawing/2014/main" id="{3D1CBF35-875D-4DC6-8465-0BD506BD4C7A}"/>
                </a:ext>
              </a:extLst>
            </p:cNvPr>
            <p:cNvSpPr>
              <a:spLocks noEditPoints="1"/>
            </p:cNvSpPr>
            <p:nvPr/>
          </p:nvSpPr>
          <p:spPr bwMode="auto">
            <a:xfrm>
              <a:off x="2226534" y="5934158"/>
              <a:ext cx="64418" cy="71289"/>
            </a:xfrm>
            <a:custGeom>
              <a:avLst/>
              <a:gdLst>
                <a:gd name="T0" fmla="*/ 83 w 150"/>
                <a:gd name="T1" fmla="*/ 0 h 166"/>
                <a:gd name="T2" fmla="*/ 150 w 150"/>
                <a:gd name="T3" fmla="*/ 166 h 166"/>
                <a:gd name="T4" fmla="*/ 131 w 150"/>
                <a:gd name="T5" fmla="*/ 166 h 166"/>
                <a:gd name="T6" fmla="*/ 112 w 150"/>
                <a:gd name="T7" fmla="*/ 112 h 166"/>
                <a:gd name="T8" fmla="*/ 35 w 150"/>
                <a:gd name="T9" fmla="*/ 112 h 166"/>
                <a:gd name="T10" fmla="*/ 16 w 150"/>
                <a:gd name="T11" fmla="*/ 166 h 166"/>
                <a:gd name="T12" fmla="*/ 0 w 150"/>
                <a:gd name="T13" fmla="*/ 166 h 166"/>
                <a:gd name="T14" fmla="*/ 67 w 150"/>
                <a:gd name="T15" fmla="*/ 0 h 166"/>
                <a:gd name="T16" fmla="*/ 83 w 150"/>
                <a:gd name="T17" fmla="*/ 0 h 166"/>
                <a:gd name="T18" fmla="*/ 107 w 150"/>
                <a:gd name="T19" fmla="*/ 99 h 166"/>
                <a:gd name="T20" fmla="*/ 75 w 150"/>
                <a:gd name="T21" fmla="*/ 16 h 166"/>
                <a:gd name="T22" fmla="*/ 40 w 150"/>
                <a:gd name="T23" fmla="*/ 99 h 166"/>
                <a:gd name="T24" fmla="*/ 107 w 150"/>
                <a:gd name="T25" fmla="*/ 9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66">
                  <a:moveTo>
                    <a:pt x="83" y="0"/>
                  </a:moveTo>
                  <a:lnTo>
                    <a:pt x="150" y="166"/>
                  </a:lnTo>
                  <a:lnTo>
                    <a:pt x="131" y="166"/>
                  </a:lnTo>
                  <a:lnTo>
                    <a:pt x="112" y="112"/>
                  </a:lnTo>
                  <a:lnTo>
                    <a:pt x="35" y="112"/>
                  </a:lnTo>
                  <a:lnTo>
                    <a:pt x="16" y="166"/>
                  </a:lnTo>
                  <a:lnTo>
                    <a:pt x="0" y="166"/>
                  </a:lnTo>
                  <a:lnTo>
                    <a:pt x="67" y="0"/>
                  </a:lnTo>
                  <a:lnTo>
                    <a:pt x="83" y="0"/>
                  </a:lnTo>
                  <a:close/>
                  <a:moveTo>
                    <a:pt x="107" y="99"/>
                  </a:moveTo>
                  <a:lnTo>
                    <a:pt x="75" y="16"/>
                  </a:lnTo>
                  <a:lnTo>
                    <a:pt x="40" y="99"/>
                  </a:lnTo>
                  <a:lnTo>
                    <a:pt x="107" y="99"/>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4">
              <a:extLst>
                <a:ext uri="{FF2B5EF4-FFF2-40B4-BE49-F238E27FC236}">
                  <a16:creationId xmlns="" xmlns:a16="http://schemas.microsoft.com/office/drawing/2014/main" id="{9AFD7272-7C61-4B07-BA3D-2F0ABA15D41C}"/>
                </a:ext>
              </a:extLst>
            </p:cNvPr>
            <p:cNvSpPr>
              <a:spLocks/>
            </p:cNvSpPr>
            <p:nvPr/>
          </p:nvSpPr>
          <p:spPr bwMode="auto">
            <a:xfrm>
              <a:off x="2326166" y="5931581"/>
              <a:ext cx="63129" cy="75154"/>
            </a:xfrm>
            <a:custGeom>
              <a:avLst/>
              <a:gdLst>
                <a:gd name="T0" fmla="*/ 46 w 55"/>
                <a:gd name="T1" fmla="*/ 14 h 65"/>
                <a:gd name="T2" fmla="*/ 41 w 55"/>
                <a:gd name="T3" fmla="*/ 9 h 65"/>
                <a:gd name="T4" fmla="*/ 36 w 55"/>
                <a:gd name="T5" fmla="*/ 6 h 65"/>
                <a:gd name="T6" fmla="*/ 29 w 55"/>
                <a:gd name="T7" fmla="*/ 5 h 65"/>
                <a:gd name="T8" fmla="*/ 18 w 55"/>
                <a:gd name="T9" fmla="*/ 8 h 65"/>
                <a:gd name="T10" fmla="*/ 11 w 55"/>
                <a:gd name="T11" fmla="*/ 14 h 65"/>
                <a:gd name="T12" fmla="*/ 7 w 55"/>
                <a:gd name="T13" fmla="*/ 23 h 65"/>
                <a:gd name="T14" fmla="*/ 6 w 55"/>
                <a:gd name="T15" fmla="*/ 33 h 65"/>
                <a:gd name="T16" fmla="*/ 7 w 55"/>
                <a:gd name="T17" fmla="*/ 43 h 65"/>
                <a:gd name="T18" fmla="*/ 11 w 55"/>
                <a:gd name="T19" fmla="*/ 51 h 65"/>
                <a:gd name="T20" fmla="*/ 18 w 55"/>
                <a:gd name="T21" fmla="*/ 58 h 65"/>
                <a:gd name="T22" fmla="*/ 29 w 55"/>
                <a:gd name="T23" fmla="*/ 60 h 65"/>
                <a:gd name="T24" fmla="*/ 37 w 55"/>
                <a:gd name="T25" fmla="*/ 58 h 65"/>
                <a:gd name="T26" fmla="*/ 43 w 55"/>
                <a:gd name="T27" fmla="*/ 54 h 65"/>
                <a:gd name="T28" fmla="*/ 47 w 55"/>
                <a:gd name="T29" fmla="*/ 48 h 65"/>
                <a:gd name="T30" fmla="*/ 49 w 55"/>
                <a:gd name="T31" fmla="*/ 40 h 65"/>
                <a:gd name="T32" fmla="*/ 55 w 55"/>
                <a:gd name="T33" fmla="*/ 40 h 65"/>
                <a:gd name="T34" fmla="*/ 52 w 55"/>
                <a:gd name="T35" fmla="*/ 50 h 65"/>
                <a:gd name="T36" fmla="*/ 47 w 55"/>
                <a:gd name="T37" fmla="*/ 58 h 65"/>
                <a:gd name="T38" fmla="*/ 39 w 55"/>
                <a:gd name="T39" fmla="*/ 63 h 65"/>
                <a:gd name="T40" fmla="*/ 29 w 55"/>
                <a:gd name="T41" fmla="*/ 65 h 65"/>
                <a:gd name="T42" fmla="*/ 16 w 55"/>
                <a:gd name="T43" fmla="*/ 62 h 65"/>
                <a:gd name="T44" fmla="*/ 7 w 55"/>
                <a:gd name="T45" fmla="*/ 55 h 65"/>
                <a:gd name="T46" fmla="*/ 1 w 55"/>
                <a:gd name="T47" fmla="*/ 45 h 65"/>
                <a:gd name="T48" fmla="*/ 0 w 55"/>
                <a:gd name="T49" fmla="*/ 33 h 65"/>
                <a:gd name="T50" fmla="*/ 1 w 55"/>
                <a:gd name="T51" fmla="*/ 20 h 65"/>
                <a:gd name="T52" fmla="*/ 7 w 55"/>
                <a:gd name="T53" fmla="*/ 10 h 65"/>
                <a:gd name="T54" fmla="*/ 16 w 55"/>
                <a:gd name="T55" fmla="*/ 3 h 65"/>
                <a:gd name="T56" fmla="*/ 29 w 55"/>
                <a:gd name="T57" fmla="*/ 0 h 65"/>
                <a:gd name="T58" fmla="*/ 38 w 55"/>
                <a:gd name="T59" fmla="*/ 2 h 65"/>
                <a:gd name="T60" fmla="*/ 46 w 55"/>
                <a:gd name="T61" fmla="*/ 6 h 65"/>
                <a:gd name="T62" fmla="*/ 51 w 55"/>
                <a:gd name="T63" fmla="*/ 12 h 65"/>
                <a:gd name="T64" fmla="*/ 54 w 55"/>
                <a:gd name="T65" fmla="*/ 20 h 65"/>
                <a:gd name="T66" fmla="*/ 48 w 55"/>
                <a:gd name="T67" fmla="*/ 20 h 65"/>
                <a:gd name="T68" fmla="*/ 46 w 55"/>
                <a:gd name="T69" fmla="*/ 1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 h="65">
                  <a:moveTo>
                    <a:pt x="46" y="14"/>
                  </a:moveTo>
                  <a:cubicBezTo>
                    <a:pt x="45" y="12"/>
                    <a:pt x="43" y="11"/>
                    <a:pt x="41" y="9"/>
                  </a:cubicBezTo>
                  <a:cubicBezTo>
                    <a:pt x="40" y="8"/>
                    <a:pt x="38" y="7"/>
                    <a:pt x="36" y="6"/>
                  </a:cubicBezTo>
                  <a:cubicBezTo>
                    <a:pt x="34" y="6"/>
                    <a:pt x="31" y="5"/>
                    <a:pt x="29" y="5"/>
                  </a:cubicBezTo>
                  <a:cubicBezTo>
                    <a:pt x="25" y="5"/>
                    <a:pt x="21" y="6"/>
                    <a:pt x="18" y="8"/>
                  </a:cubicBezTo>
                  <a:cubicBezTo>
                    <a:pt x="15" y="9"/>
                    <a:pt x="13" y="11"/>
                    <a:pt x="11" y="14"/>
                  </a:cubicBezTo>
                  <a:cubicBezTo>
                    <a:pt x="9" y="17"/>
                    <a:pt x="8" y="20"/>
                    <a:pt x="7" y="23"/>
                  </a:cubicBezTo>
                  <a:cubicBezTo>
                    <a:pt x="6" y="26"/>
                    <a:pt x="6" y="29"/>
                    <a:pt x="6" y="33"/>
                  </a:cubicBezTo>
                  <a:cubicBezTo>
                    <a:pt x="6" y="36"/>
                    <a:pt x="6" y="39"/>
                    <a:pt x="7" y="43"/>
                  </a:cubicBezTo>
                  <a:cubicBezTo>
                    <a:pt x="8" y="46"/>
                    <a:pt x="9" y="49"/>
                    <a:pt x="11" y="51"/>
                  </a:cubicBezTo>
                  <a:cubicBezTo>
                    <a:pt x="13" y="54"/>
                    <a:pt x="15" y="56"/>
                    <a:pt x="18" y="58"/>
                  </a:cubicBezTo>
                  <a:cubicBezTo>
                    <a:pt x="21" y="59"/>
                    <a:pt x="25" y="60"/>
                    <a:pt x="29" y="60"/>
                  </a:cubicBezTo>
                  <a:cubicBezTo>
                    <a:pt x="32" y="60"/>
                    <a:pt x="35" y="59"/>
                    <a:pt x="37" y="58"/>
                  </a:cubicBezTo>
                  <a:cubicBezTo>
                    <a:pt x="39" y="57"/>
                    <a:pt x="41" y="56"/>
                    <a:pt x="43" y="54"/>
                  </a:cubicBezTo>
                  <a:cubicBezTo>
                    <a:pt x="45" y="52"/>
                    <a:pt x="46" y="50"/>
                    <a:pt x="47" y="48"/>
                  </a:cubicBezTo>
                  <a:cubicBezTo>
                    <a:pt x="48" y="45"/>
                    <a:pt x="49" y="43"/>
                    <a:pt x="49" y="40"/>
                  </a:cubicBezTo>
                  <a:cubicBezTo>
                    <a:pt x="55" y="40"/>
                    <a:pt x="55" y="40"/>
                    <a:pt x="55" y="40"/>
                  </a:cubicBezTo>
                  <a:cubicBezTo>
                    <a:pt x="55" y="44"/>
                    <a:pt x="54" y="47"/>
                    <a:pt x="52" y="50"/>
                  </a:cubicBezTo>
                  <a:cubicBezTo>
                    <a:pt x="51" y="53"/>
                    <a:pt x="49" y="56"/>
                    <a:pt x="47" y="58"/>
                  </a:cubicBezTo>
                  <a:cubicBezTo>
                    <a:pt x="45" y="60"/>
                    <a:pt x="42" y="62"/>
                    <a:pt x="39" y="63"/>
                  </a:cubicBezTo>
                  <a:cubicBezTo>
                    <a:pt x="36" y="64"/>
                    <a:pt x="33" y="65"/>
                    <a:pt x="29" y="65"/>
                  </a:cubicBezTo>
                  <a:cubicBezTo>
                    <a:pt x="24" y="65"/>
                    <a:pt x="20" y="64"/>
                    <a:pt x="16" y="62"/>
                  </a:cubicBezTo>
                  <a:cubicBezTo>
                    <a:pt x="13" y="60"/>
                    <a:pt x="9" y="58"/>
                    <a:pt x="7" y="55"/>
                  </a:cubicBezTo>
                  <a:cubicBezTo>
                    <a:pt x="5" y="52"/>
                    <a:pt x="3" y="49"/>
                    <a:pt x="1" y="45"/>
                  </a:cubicBezTo>
                  <a:cubicBezTo>
                    <a:pt x="0" y="41"/>
                    <a:pt x="0" y="37"/>
                    <a:pt x="0" y="33"/>
                  </a:cubicBezTo>
                  <a:cubicBezTo>
                    <a:pt x="0" y="28"/>
                    <a:pt x="0" y="24"/>
                    <a:pt x="1" y="20"/>
                  </a:cubicBezTo>
                  <a:cubicBezTo>
                    <a:pt x="3" y="17"/>
                    <a:pt x="5" y="13"/>
                    <a:pt x="7" y="10"/>
                  </a:cubicBezTo>
                  <a:cubicBezTo>
                    <a:pt x="9" y="7"/>
                    <a:pt x="13" y="5"/>
                    <a:pt x="16" y="3"/>
                  </a:cubicBezTo>
                  <a:cubicBezTo>
                    <a:pt x="20" y="1"/>
                    <a:pt x="24" y="0"/>
                    <a:pt x="29" y="0"/>
                  </a:cubicBezTo>
                  <a:cubicBezTo>
                    <a:pt x="32" y="0"/>
                    <a:pt x="35" y="1"/>
                    <a:pt x="38" y="2"/>
                  </a:cubicBezTo>
                  <a:cubicBezTo>
                    <a:pt x="41" y="3"/>
                    <a:pt x="43" y="4"/>
                    <a:pt x="46" y="6"/>
                  </a:cubicBezTo>
                  <a:cubicBezTo>
                    <a:pt x="48" y="7"/>
                    <a:pt x="50" y="9"/>
                    <a:pt x="51" y="12"/>
                  </a:cubicBezTo>
                  <a:cubicBezTo>
                    <a:pt x="53" y="14"/>
                    <a:pt x="54" y="17"/>
                    <a:pt x="54" y="20"/>
                  </a:cubicBezTo>
                  <a:cubicBezTo>
                    <a:pt x="48" y="20"/>
                    <a:pt x="48" y="20"/>
                    <a:pt x="48" y="20"/>
                  </a:cubicBezTo>
                  <a:cubicBezTo>
                    <a:pt x="48" y="18"/>
                    <a:pt x="47" y="16"/>
                    <a:pt x="46" y="14"/>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5">
              <a:extLst>
                <a:ext uri="{FF2B5EF4-FFF2-40B4-BE49-F238E27FC236}">
                  <a16:creationId xmlns="" xmlns:a16="http://schemas.microsoft.com/office/drawing/2014/main" id="{EACC2CAE-48A0-4A7D-A0DA-3F0A56BD76A6}"/>
                </a:ext>
              </a:extLst>
            </p:cNvPr>
            <p:cNvSpPr>
              <a:spLocks/>
            </p:cNvSpPr>
            <p:nvPr/>
          </p:nvSpPr>
          <p:spPr bwMode="auto">
            <a:xfrm>
              <a:off x="2431811" y="5934158"/>
              <a:ext cx="56258" cy="71289"/>
            </a:xfrm>
            <a:custGeom>
              <a:avLst/>
              <a:gdLst>
                <a:gd name="T0" fmla="*/ 16 w 131"/>
                <a:gd name="T1" fmla="*/ 0 h 166"/>
                <a:gd name="T2" fmla="*/ 16 w 131"/>
                <a:gd name="T3" fmla="*/ 72 h 166"/>
                <a:gd name="T4" fmla="*/ 115 w 131"/>
                <a:gd name="T5" fmla="*/ 72 h 166"/>
                <a:gd name="T6" fmla="*/ 115 w 131"/>
                <a:gd name="T7" fmla="*/ 0 h 166"/>
                <a:gd name="T8" fmla="*/ 131 w 131"/>
                <a:gd name="T9" fmla="*/ 0 h 166"/>
                <a:gd name="T10" fmla="*/ 131 w 131"/>
                <a:gd name="T11" fmla="*/ 166 h 166"/>
                <a:gd name="T12" fmla="*/ 115 w 131"/>
                <a:gd name="T13" fmla="*/ 166 h 166"/>
                <a:gd name="T14" fmla="*/ 115 w 131"/>
                <a:gd name="T15" fmla="*/ 86 h 166"/>
                <a:gd name="T16" fmla="*/ 16 w 131"/>
                <a:gd name="T17" fmla="*/ 86 h 166"/>
                <a:gd name="T18" fmla="*/ 16 w 131"/>
                <a:gd name="T19" fmla="*/ 166 h 166"/>
                <a:gd name="T20" fmla="*/ 0 w 131"/>
                <a:gd name="T21" fmla="*/ 166 h 166"/>
                <a:gd name="T22" fmla="*/ 0 w 131"/>
                <a:gd name="T23" fmla="*/ 0 h 166"/>
                <a:gd name="T24" fmla="*/ 16 w 131"/>
                <a:gd name="T2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1" h="166">
                  <a:moveTo>
                    <a:pt x="16" y="0"/>
                  </a:moveTo>
                  <a:lnTo>
                    <a:pt x="16" y="72"/>
                  </a:lnTo>
                  <a:lnTo>
                    <a:pt x="115" y="72"/>
                  </a:lnTo>
                  <a:lnTo>
                    <a:pt x="115" y="0"/>
                  </a:lnTo>
                  <a:lnTo>
                    <a:pt x="131" y="0"/>
                  </a:lnTo>
                  <a:lnTo>
                    <a:pt x="131" y="166"/>
                  </a:lnTo>
                  <a:lnTo>
                    <a:pt x="115" y="166"/>
                  </a:lnTo>
                  <a:lnTo>
                    <a:pt x="115" y="86"/>
                  </a:lnTo>
                  <a:lnTo>
                    <a:pt x="16" y="86"/>
                  </a:lnTo>
                  <a:lnTo>
                    <a:pt x="16" y="166"/>
                  </a:lnTo>
                  <a:lnTo>
                    <a:pt x="0" y="166"/>
                  </a:lnTo>
                  <a:lnTo>
                    <a:pt x="0" y="0"/>
                  </a:lnTo>
                  <a:lnTo>
                    <a:pt x="16"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6">
              <a:extLst>
                <a:ext uri="{FF2B5EF4-FFF2-40B4-BE49-F238E27FC236}">
                  <a16:creationId xmlns="" xmlns:a16="http://schemas.microsoft.com/office/drawing/2014/main" id="{8A2DB1F9-01B9-45C2-8572-0632E8C821F6}"/>
                </a:ext>
              </a:extLst>
            </p:cNvPr>
            <p:cNvSpPr>
              <a:spLocks/>
            </p:cNvSpPr>
            <p:nvPr/>
          </p:nvSpPr>
          <p:spPr bwMode="auto">
            <a:xfrm>
              <a:off x="2534020" y="5934158"/>
              <a:ext cx="56258" cy="72577"/>
            </a:xfrm>
            <a:custGeom>
              <a:avLst/>
              <a:gdLst>
                <a:gd name="T0" fmla="*/ 6 w 49"/>
                <a:gd name="T1" fmla="*/ 0 h 63"/>
                <a:gd name="T2" fmla="*/ 6 w 49"/>
                <a:gd name="T3" fmla="*/ 38 h 63"/>
                <a:gd name="T4" fmla="*/ 8 w 49"/>
                <a:gd name="T5" fmla="*/ 47 h 63"/>
                <a:gd name="T6" fmla="*/ 11 w 49"/>
                <a:gd name="T7" fmla="*/ 53 h 63"/>
                <a:gd name="T8" fmla="*/ 17 w 49"/>
                <a:gd name="T9" fmla="*/ 57 h 63"/>
                <a:gd name="T10" fmla="*/ 25 w 49"/>
                <a:gd name="T11" fmla="*/ 58 h 63"/>
                <a:gd name="T12" fmla="*/ 32 w 49"/>
                <a:gd name="T13" fmla="*/ 57 h 63"/>
                <a:gd name="T14" fmla="*/ 38 w 49"/>
                <a:gd name="T15" fmla="*/ 53 h 63"/>
                <a:gd name="T16" fmla="*/ 42 w 49"/>
                <a:gd name="T17" fmla="*/ 47 h 63"/>
                <a:gd name="T18" fmla="*/ 43 w 49"/>
                <a:gd name="T19" fmla="*/ 38 h 63"/>
                <a:gd name="T20" fmla="*/ 43 w 49"/>
                <a:gd name="T21" fmla="*/ 0 h 63"/>
                <a:gd name="T22" fmla="*/ 49 w 49"/>
                <a:gd name="T23" fmla="*/ 0 h 63"/>
                <a:gd name="T24" fmla="*/ 49 w 49"/>
                <a:gd name="T25" fmla="*/ 39 h 63"/>
                <a:gd name="T26" fmla="*/ 48 w 49"/>
                <a:gd name="T27" fmla="*/ 48 h 63"/>
                <a:gd name="T28" fmla="*/ 43 w 49"/>
                <a:gd name="T29" fmla="*/ 56 h 63"/>
                <a:gd name="T30" fmla="*/ 36 w 49"/>
                <a:gd name="T31" fmla="*/ 61 h 63"/>
                <a:gd name="T32" fmla="*/ 25 w 49"/>
                <a:gd name="T33" fmla="*/ 63 h 63"/>
                <a:gd name="T34" fmla="*/ 14 w 49"/>
                <a:gd name="T35" fmla="*/ 61 h 63"/>
                <a:gd name="T36" fmla="*/ 6 w 49"/>
                <a:gd name="T37" fmla="*/ 56 h 63"/>
                <a:gd name="T38" fmla="*/ 2 w 49"/>
                <a:gd name="T39" fmla="*/ 48 h 63"/>
                <a:gd name="T40" fmla="*/ 0 w 49"/>
                <a:gd name="T41" fmla="*/ 39 h 63"/>
                <a:gd name="T42" fmla="*/ 0 w 49"/>
                <a:gd name="T43" fmla="*/ 0 h 63"/>
                <a:gd name="T44" fmla="*/ 6 w 49"/>
                <a:gd name="T45"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 h="63">
                  <a:moveTo>
                    <a:pt x="6" y="0"/>
                  </a:moveTo>
                  <a:cubicBezTo>
                    <a:pt x="6" y="38"/>
                    <a:pt x="6" y="38"/>
                    <a:pt x="6" y="38"/>
                  </a:cubicBezTo>
                  <a:cubicBezTo>
                    <a:pt x="6" y="42"/>
                    <a:pt x="7" y="45"/>
                    <a:pt x="8" y="47"/>
                  </a:cubicBezTo>
                  <a:cubicBezTo>
                    <a:pt x="8" y="50"/>
                    <a:pt x="10" y="52"/>
                    <a:pt x="11" y="53"/>
                  </a:cubicBezTo>
                  <a:cubicBezTo>
                    <a:pt x="13" y="55"/>
                    <a:pt x="15" y="56"/>
                    <a:pt x="17" y="57"/>
                  </a:cubicBezTo>
                  <a:cubicBezTo>
                    <a:pt x="19" y="58"/>
                    <a:pt x="22" y="58"/>
                    <a:pt x="25" y="58"/>
                  </a:cubicBezTo>
                  <a:cubicBezTo>
                    <a:pt x="28" y="58"/>
                    <a:pt x="30" y="58"/>
                    <a:pt x="32" y="57"/>
                  </a:cubicBezTo>
                  <a:cubicBezTo>
                    <a:pt x="35" y="56"/>
                    <a:pt x="37" y="55"/>
                    <a:pt x="38" y="53"/>
                  </a:cubicBezTo>
                  <a:cubicBezTo>
                    <a:pt x="40" y="52"/>
                    <a:pt x="41" y="50"/>
                    <a:pt x="42" y="47"/>
                  </a:cubicBezTo>
                  <a:cubicBezTo>
                    <a:pt x="43" y="45"/>
                    <a:pt x="43" y="42"/>
                    <a:pt x="43" y="38"/>
                  </a:cubicBezTo>
                  <a:cubicBezTo>
                    <a:pt x="43" y="0"/>
                    <a:pt x="43" y="0"/>
                    <a:pt x="43" y="0"/>
                  </a:cubicBezTo>
                  <a:cubicBezTo>
                    <a:pt x="49" y="0"/>
                    <a:pt x="49" y="0"/>
                    <a:pt x="49" y="0"/>
                  </a:cubicBezTo>
                  <a:cubicBezTo>
                    <a:pt x="49" y="39"/>
                    <a:pt x="49" y="39"/>
                    <a:pt x="49" y="39"/>
                  </a:cubicBezTo>
                  <a:cubicBezTo>
                    <a:pt x="49" y="43"/>
                    <a:pt x="48" y="46"/>
                    <a:pt x="48" y="48"/>
                  </a:cubicBezTo>
                  <a:cubicBezTo>
                    <a:pt x="47" y="51"/>
                    <a:pt x="45" y="54"/>
                    <a:pt x="43" y="56"/>
                  </a:cubicBezTo>
                  <a:cubicBezTo>
                    <a:pt x="41" y="58"/>
                    <a:pt x="39" y="60"/>
                    <a:pt x="36" y="61"/>
                  </a:cubicBezTo>
                  <a:cubicBezTo>
                    <a:pt x="33" y="62"/>
                    <a:pt x="29" y="63"/>
                    <a:pt x="25" y="63"/>
                  </a:cubicBezTo>
                  <a:cubicBezTo>
                    <a:pt x="20" y="63"/>
                    <a:pt x="17" y="62"/>
                    <a:pt x="14" y="61"/>
                  </a:cubicBezTo>
                  <a:cubicBezTo>
                    <a:pt x="10" y="60"/>
                    <a:pt x="8" y="58"/>
                    <a:pt x="6" y="56"/>
                  </a:cubicBezTo>
                  <a:cubicBezTo>
                    <a:pt x="4" y="54"/>
                    <a:pt x="3" y="51"/>
                    <a:pt x="2" y="48"/>
                  </a:cubicBezTo>
                  <a:cubicBezTo>
                    <a:pt x="1" y="46"/>
                    <a:pt x="0" y="43"/>
                    <a:pt x="0" y="39"/>
                  </a:cubicBezTo>
                  <a:cubicBezTo>
                    <a:pt x="0" y="0"/>
                    <a:pt x="0" y="0"/>
                    <a:pt x="0" y="0"/>
                  </a:cubicBezTo>
                  <a:lnTo>
                    <a:pt x="6"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47">
              <a:extLst>
                <a:ext uri="{FF2B5EF4-FFF2-40B4-BE49-F238E27FC236}">
                  <a16:creationId xmlns="" xmlns:a16="http://schemas.microsoft.com/office/drawing/2014/main" id="{E456F2A8-0ADC-4597-968A-EAB51E079BC7}"/>
                </a:ext>
              </a:extLst>
            </p:cNvPr>
            <p:cNvSpPr>
              <a:spLocks/>
            </p:cNvSpPr>
            <p:nvPr/>
          </p:nvSpPr>
          <p:spPr bwMode="auto">
            <a:xfrm>
              <a:off x="2632794" y="5931581"/>
              <a:ext cx="56258" cy="75154"/>
            </a:xfrm>
            <a:custGeom>
              <a:avLst/>
              <a:gdLst>
                <a:gd name="T0" fmla="*/ 7 w 49"/>
                <a:gd name="T1" fmla="*/ 51 h 65"/>
                <a:gd name="T2" fmla="*/ 12 w 49"/>
                <a:gd name="T3" fmla="*/ 56 h 65"/>
                <a:gd name="T4" fmla="*/ 18 w 49"/>
                <a:gd name="T5" fmla="*/ 59 h 65"/>
                <a:gd name="T6" fmla="*/ 26 w 49"/>
                <a:gd name="T7" fmla="*/ 60 h 65"/>
                <a:gd name="T8" fmla="*/ 31 w 49"/>
                <a:gd name="T9" fmla="*/ 59 h 65"/>
                <a:gd name="T10" fmla="*/ 37 w 49"/>
                <a:gd name="T11" fmla="*/ 57 h 65"/>
                <a:gd name="T12" fmla="*/ 41 w 49"/>
                <a:gd name="T13" fmla="*/ 53 h 65"/>
                <a:gd name="T14" fmla="*/ 43 w 49"/>
                <a:gd name="T15" fmla="*/ 47 h 65"/>
                <a:gd name="T16" fmla="*/ 42 w 49"/>
                <a:gd name="T17" fmla="*/ 43 h 65"/>
                <a:gd name="T18" fmla="*/ 38 w 49"/>
                <a:gd name="T19" fmla="*/ 40 h 65"/>
                <a:gd name="T20" fmla="*/ 34 w 49"/>
                <a:gd name="T21" fmla="*/ 38 h 65"/>
                <a:gd name="T22" fmla="*/ 30 w 49"/>
                <a:gd name="T23" fmla="*/ 36 h 65"/>
                <a:gd name="T24" fmla="*/ 16 w 49"/>
                <a:gd name="T25" fmla="*/ 33 h 65"/>
                <a:gd name="T26" fmla="*/ 11 w 49"/>
                <a:gd name="T27" fmla="*/ 31 h 65"/>
                <a:gd name="T28" fmla="*/ 6 w 49"/>
                <a:gd name="T29" fmla="*/ 28 h 65"/>
                <a:gd name="T30" fmla="*/ 3 w 49"/>
                <a:gd name="T31" fmla="*/ 24 h 65"/>
                <a:gd name="T32" fmla="*/ 2 w 49"/>
                <a:gd name="T33" fmla="*/ 18 h 65"/>
                <a:gd name="T34" fmla="*/ 3 w 49"/>
                <a:gd name="T35" fmla="*/ 13 h 65"/>
                <a:gd name="T36" fmla="*/ 6 w 49"/>
                <a:gd name="T37" fmla="*/ 7 h 65"/>
                <a:gd name="T38" fmla="*/ 13 w 49"/>
                <a:gd name="T39" fmla="*/ 2 h 65"/>
                <a:gd name="T40" fmla="*/ 23 w 49"/>
                <a:gd name="T41" fmla="*/ 0 h 65"/>
                <a:gd name="T42" fmla="*/ 32 w 49"/>
                <a:gd name="T43" fmla="*/ 2 h 65"/>
                <a:gd name="T44" fmla="*/ 40 w 49"/>
                <a:gd name="T45" fmla="*/ 5 h 65"/>
                <a:gd name="T46" fmla="*/ 45 w 49"/>
                <a:gd name="T47" fmla="*/ 11 h 65"/>
                <a:gd name="T48" fmla="*/ 46 w 49"/>
                <a:gd name="T49" fmla="*/ 20 h 65"/>
                <a:gd name="T50" fmla="*/ 41 w 49"/>
                <a:gd name="T51" fmla="*/ 20 h 65"/>
                <a:gd name="T52" fmla="*/ 39 w 49"/>
                <a:gd name="T53" fmla="*/ 14 h 65"/>
                <a:gd name="T54" fmla="*/ 35 w 49"/>
                <a:gd name="T55" fmla="*/ 9 h 65"/>
                <a:gd name="T56" fmla="*/ 30 w 49"/>
                <a:gd name="T57" fmla="*/ 6 h 65"/>
                <a:gd name="T58" fmla="*/ 23 w 49"/>
                <a:gd name="T59" fmla="*/ 5 h 65"/>
                <a:gd name="T60" fmla="*/ 18 w 49"/>
                <a:gd name="T61" fmla="*/ 6 h 65"/>
                <a:gd name="T62" fmla="*/ 13 w 49"/>
                <a:gd name="T63" fmla="*/ 8 h 65"/>
                <a:gd name="T64" fmla="*/ 9 w 49"/>
                <a:gd name="T65" fmla="*/ 12 h 65"/>
                <a:gd name="T66" fmla="*/ 8 w 49"/>
                <a:gd name="T67" fmla="*/ 18 h 65"/>
                <a:gd name="T68" fmla="*/ 9 w 49"/>
                <a:gd name="T69" fmla="*/ 22 h 65"/>
                <a:gd name="T70" fmla="*/ 11 w 49"/>
                <a:gd name="T71" fmla="*/ 24 h 65"/>
                <a:gd name="T72" fmla="*/ 14 w 49"/>
                <a:gd name="T73" fmla="*/ 26 h 65"/>
                <a:gd name="T74" fmla="*/ 17 w 49"/>
                <a:gd name="T75" fmla="*/ 27 h 65"/>
                <a:gd name="T76" fmla="*/ 32 w 49"/>
                <a:gd name="T77" fmla="*/ 31 h 65"/>
                <a:gd name="T78" fmla="*/ 39 w 49"/>
                <a:gd name="T79" fmla="*/ 33 h 65"/>
                <a:gd name="T80" fmla="*/ 44 w 49"/>
                <a:gd name="T81" fmla="*/ 36 h 65"/>
                <a:gd name="T82" fmla="*/ 47 w 49"/>
                <a:gd name="T83" fmla="*/ 41 h 65"/>
                <a:gd name="T84" fmla="*/ 49 w 49"/>
                <a:gd name="T85" fmla="*/ 47 h 65"/>
                <a:gd name="T86" fmla="*/ 48 w 49"/>
                <a:gd name="T87" fmla="*/ 50 h 65"/>
                <a:gd name="T88" fmla="*/ 47 w 49"/>
                <a:gd name="T89" fmla="*/ 54 h 65"/>
                <a:gd name="T90" fmla="*/ 45 w 49"/>
                <a:gd name="T91" fmla="*/ 58 h 65"/>
                <a:gd name="T92" fmla="*/ 41 w 49"/>
                <a:gd name="T93" fmla="*/ 61 h 65"/>
                <a:gd name="T94" fmla="*/ 34 w 49"/>
                <a:gd name="T95" fmla="*/ 64 h 65"/>
                <a:gd name="T96" fmla="*/ 25 w 49"/>
                <a:gd name="T97" fmla="*/ 65 h 65"/>
                <a:gd name="T98" fmla="*/ 15 w 49"/>
                <a:gd name="T99" fmla="*/ 64 h 65"/>
                <a:gd name="T100" fmla="*/ 6 w 49"/>
                <a:gd name="T101" fmla="*/ 60 h 65"/>
                <a:gd name="T102" fmla="*/ 1 w 49"/>
                <a:gd name="T103" fmla="*/ 53 h 65"/>
                <a:gd name="T104" fmla="*/ 0 w 49"/>
                <a:gd name="T105" fmla="*/ 43 h 65"/>
                <a:gd name="T106" fmla="*/ 6 w 49"/>
                <a:gd name="T107" fmla="*/ 43 h 65"/>
                <a:gd name="T108" fmla="*/ 7 w 49"/>
                <a:gd name="T109" fmla="*/ 5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65">
                  <a:moveTo>
                    <a:pt x="7" y="51"/>
                  </a:moveTo>
                  <a:cubicBezTo>
                    <a:pt x="8" y="53"/>
                    <a:pt x="10" y="55"/>
                    <a:pt x="12" y="56"/>
                  </a:cubicBezTo>
                  <a:cubicBezTo>
                    <a:pt x="13" y="58"/>
                    <a:pt x="16" y="59"/>
                    <a:pt x="18" y="59"/>
                  </a:cubicBezTo>
                  <a:cubicBezTo>
                    <a:pt x="21" y="60"/>
                    <a:pt x="23" y="60"/>
                    <a:pt x="26" y="60"/>
                  </a:cubicBezTo>
                  <a:cubicBezTo>
                    <a:pt x="28" y="60"/>
                    <a:pt x="30" y="60"/>
                    <a:pt x="31" y="59"/>
                  </a:cubicBezTo>
                  <a:cubicBezTo>
                    <a:pt x="33" y="59"/>
                    <a:pt x="35" y="58"/>
                    <a:pt x="37" y="57"/>
                  </a:cubicBezTo>
                  <a:cubicBezTo>
                    <a:pt x="39" y="56"/>
                    <a:pt x="40" y="55"/>
                    <a:pt x="41" y="53"/>
                  </a:cubicBezTo>
                  <a:cubicBezTo>
                    <a:pt x="42" y="52"/>
                    <a:pt x="43" y="50"/>
                    <a:pt x="43" y="47"/>
                  </a:cubicBezTo>
                  <a:cubicBezTo>
                    <a:pt x="43" y="46"/>
                    <a:pt x="42" y="44"/>
                    <a:pt x="42" y="43"/>
                  </a:cubicBezTo>
                  <a:cubicBezTo>
                    <a:pt x="41" y="42"/>
                    <a:pt x="40" y="40"/>
                    <a:pt x="38" y="40"/>
                  </a:cubicBezTo>
                  <a:cubicBezTo>
                    <a:pt x="37" y="39"/>
                    <a:pt x="36" y="38"/>
                    <a:pt x="34" y="38"/>
                  </a:cubicBezTo>
                  <a:cubicBezTo>
                    <a:pt x="33" y="37"/>
                    <a:pt x="31" y="37"/>
                    <a:pt x="30" y="36"/>
                  </a:cubicBezTo>
                  <a:cubicBezTo>
                    <a:pt x="16" y="33"/>
                    <a:pt x="16" y="33"/>
                    <a:pt x="16" y="33"/>
                  </a:cubicBezTo>
                  <a:cubicBezTo>
                    <a:pt x="14" y="32"/>
                    <a:pt x="12" y="32"/>
                    <a:pt x="11" y="31"/>
                  </a:cubicBezTo>
                  <a:cubicBezTo>
                    <a:pt x="9" y="30"/>
                    <a:pt x="7" y="29"/>
                    <a:pt x="6" y="28"/>
                  </a:cubicBezTo>
                  <a:cubicBezTo>
                    <a:pt x="5" y="27"/>
                    <a:pt x="4" y="26"/>
                    <a:pt x="3" y="24"/>
                  </a:cubicBezTo>
                  <a:cubicBezTo>
                    <a:pt x="2" y="22"/>
                    <a:pt x="2" y="20"/>
                    <a:pt x="2" y="18"/>
                  </a:cubicBezTo>
                  <a:cubicBezTo>
                    <a:pt x="2" y="16"/>
                    <a:pt x="2" y="15"/>
                    <a:pt x="3" y="13"/>
                  </a:cubicBezTo>
                  <a:cubicBezTo>
                    <a:pt x="3" y="11"/>
                    <a:pt x="4" y="9"/>
                    <a:pt x="6" y="7"/>
                  </a:cubicBezTo>
                  <a:cubicBezTo>
                    <a:pt x="8" y="5"/>
                    <a:pt x="10" y="4"/>
                    <a:pt x="13" y="2"/>
                  </a:cubicBezTo>
                  <a:cubicBezTo>
                    <a:pt x="15" y="1"/>
                    <a:pt x="19" y="0"/>
                    <a:pt x="23" y="0"/>
                  </a:cubicBezTo>
                  <a:cubicBezTo>
                    <a:pt x="26" y="0"/>
                    <a:pt x="29" y="1"/>
                    <a:pt x="32" y="2"/>
                  </a:cubicBezTo>
                  <a:cubicBezTo>
                    <a:pt x="35" y="2"/>
                    <a:pt x="37" y="4"/>
                    <a:pt x="40" y="5"/>
                  </a:cubicBezTo>
                  <a:cubicBezTo>
                    <a:pt x="42" y="7"/>
                    <a:pt x="43" y="9"/>
                    <a:pt x="45" y="11"/>
                  </a:cubicBezTo>
                  <a:cubicBezTo>
                    <a:pt x="46" y="14"/>
                    <a:pt x="46" y="17"/>
                    <a:pt x="46" y="20"/>
                  </a:cubicBezTo>
                  <a:cubicBezTo>
                    <a:pt x="41" y="20"/>
                    <a:pt x="41" y="20"/>
                    <a:pt x="41" y="20"/>
                  </a:cubicBezTo>
                  <a:cubicBezTo>
                    <a:pt x="40" y="17"/>
                    <a:pt x="40" y="15"/>
                    <a:pt x="39" y="14"/>
                  </a:cubicBezTo>
                  <a:cubicBezTo>
                    <a:pt x="38" y="12"/>
                    <a:pt x="37" y="10"/>
                    <a:pt x="35" y="9"/>
                  </a:cubicBezTo>
                  <a:cubicBezTo>
                    <a:pt x="34" y="8"/>
                    <a:pt x="32" y="7"/>
                    <a:pt x="30" y="6"/>
                  </a:cubicBezTo>
                  <a:cubicBezTo>
                    <a:pt x="28" y="6"/>
                    <a:pt x="26" y="5"/>
                    <a:pt x="23" y="5"/>
                  </a:cubicBezTo>
                  <a:cubicBezTo>
                    <a:pt x="21" y="5"/>
                    <a:pt x="19" y="6"/>
                    <a:pt x="18" y="6"/>
                  </a:cubicBezTo>
                  <a:cubicBezTo>
                    <a:pt x="16" y="7"/>
                    <a:pt x="14" y="7"/>
                    <a:pt x="13" y="8"/>
                  </a:cubicBezTo>
                  <a:cubicBezTo>
                    <a:pt x="11" y="9"/>
                    <a:pt x="10" y="10"/>
                    <a:pt x="9" y="12"/>
                  </a:cubicBezTo>
                  <a:cubicBezTo>
                    <a:pt x="8" y="14"/>
                    <a:pt x="8" y="15"/>
                    <a:pt x="8" y="18"/>
                  </a:cubicBezTo>
                  <a:cubicBezTo>
                    <a:pt x="8" y="19"/>
                    <a:pt x="8" y="20"/>
                    <a:pt x="9" y="22"/>
                  </a:cubicBezTo>
                  <a:cubicBezTo>
                    <a:pt x="9" y="23"/>
                    <a:pt x="10" y="24"/>
                    <a:pt x="11" y="24"/>
                  </a:cubicBezTo>
                  <a:cubicBezTo>
                    <a:pt x="11" y="25"/>
                    <a:pt x="12" y="26"/>
                    <a:pt x="14" y="26"/>
                  </a:cubicBezTo>
                  <a:cubicBezTo>
                    <a:pt x="15" y="27"/>
                    <a:pt x="16" y="27"/>
                    <a:pt x="17" y="27"/>
                  </a:cubicBezTo>
                  <a:cubicBezTo>
                    <a:pt x="32" y="31"/>
                    <a:pt x="32" y="31"/>
                    <a:pt x="32" y="31"/>
                  </a:cubicBezTo>
                  <a:cubicBezTo>
                    <a:pt x="35" y="32"/>
                    <a:pt x="37" y="32"/>
                    <a:pt x="39" y="33"/>
                  </a:cubicBezTo>
                  <a:cubicBezTo>
                    <a:pt x="41" y="34"/>
                    <a:pt x="42" y="35"/>
                    <a:pt x="44" y="36"/>
                  </a:cubicBezTo>
                  <a:cubicBezTo>
                    <a:pt x="45" y="37"/>
                    <a:pt x="47" y="39"/>
                    <a:pt x="47" y="41"/>
                  </a:cubicBezTo>
                  <a:cubicBezTo>
                    <a:pt x="48" y="43"/>
                    <a:pt x="49" y="45"/>
                    <a:pt x="49" y="47"/>
                  </a:cubicBezTo>
                  <a:cubicBezTo>
                    <a:pt x="49" y="48"/>
                    <a:pt x="49" y="49"/>
                    <a:pt x="48" y="50"/>
                  </a:cubicBezTo>
                  <a:cubicBezTo>
                    <a:pt x="48" y="51"/>
                    <a:pt x="48" y="52"/>
                    <a:pt x="47" y="54"/>
                  </a:cubicBezTo>
                  <a:cubicBezTo>
                    <a:pt x="47" y="55"/>
                    <a:pt x="46" y="56"/>
                    <a:pt x="45" y="58"/>
                  </a:cubicBezTo>
                  <a:cubicBezTo>
                    <a:pt x="44" y="59"/>
                    <a:pt x="43" y="60"/>
                    <a:pt x="41" y="61"/>
                  </a:cubicBezTo>
                  <a:cubicBezTo>
                    <a:pt x="39" y="62"/>
                    <a:pt x="37" y="63"/>
                    <a:pt x="34" y="64"/>
                  </a:cubicBezTo>
                  <a:cubicBezTo>
                    <a:pt x="32" y="64"/>
                    <a:pt x="28" y="65"/>
                    <a:pt x="25" y="65"/>
                  </a:cubicBezTo>
                  <a:cubicBezTo>
                    <a:pt x="21" y="65"/>
                    <a:pt x="18" y="64"/>
                    <a:pt x="15" y="64"/>
                  </a:cubicBezTo>
                  <a:cubicBezTo>
                    <a:pt x="11" y="63"/>
                    <a:pt x="9" y="61"/>
                    <a:pt x="6" y="60"/>
                  </a:cubicBezTo>
                  <a:cubicBezTo>
                    <a:pt x="4" y="58"/>
                    <a:pt x="3" y="56"/>
                    <a:pt x="1" y="53"/>
                  </a:cubicBezTo>
                  <a:cubicBezTo>
                    <a:pt x="0" y="50"/>
                    <a:pt x="0" y="47"/>
                    <a:pt x="0" y="43"/>
                  </a:cubicBezTo>
                  <a:cubicBezTo>
                    <a:pt x="6" y="43"/>
                    <a:pt x="6" y="43"/>
                    <a:pt x="6" y="43"/>
                  </a:cubicBezTo>
                  <a:cubicBezTo>
                    <a:pt x="6" y="46"/>
                    <a:pt x="6" y="49"/>
                    <a:pt x="7" y="51"/>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8">
              <a:extLst>
                <a:ext uri="{FF2B5EF4-FFF2-40B4-BE49-F238E27FC236}">
                  <a16:creationId xmlns="" xmlns:a16="http://schemas.microsoft.com/office/drawing/2014/main" id="{21222A69-85A7-4EAC-8EE6-9AAB7A60D95A}"/>
                </a:ext>
              </a:extLst>
            </p:cNvPr>
            <p:cNvSpPr>
              <a:spLocks/>
            </p:cNvSpPr>
            <p:nvPr/>
          </p:nvSpPr>
          <p:spPr bwMode="auto">
            <a:xfrm>
              <a:off x="2731568" y="5934158"/>
              <a:ext cx="50675" cy="71289"/>
            </a:xfrm>
            <a:custGeom>
              <a:avLst/>
              <a:gdLst>
                <a:gd name="T0" fmla="*/ 115 w 118"/>
                <a:gd name="T1" fmla="*/ 0 h 166"/>
                <a:gd name="T2" fmla="*/ 115 w 118"/>
                <a:gd name="T3" fmla="*/ 13 h 166"/>
                <a:gd name="T4" fmla="*/ 16 w 118"/>
                <a:gd name="T5" fmla="*/ 13 h 166"/>
                <a:gd name="T6" fmla="*/ 16 w 118"/>
                <a:gd name="T7" fmla="*/ 72 h 166"/>
                <a:gd name="T8" fmla="*/ 110 w 118"/>
                <a:gd name="T9" fmla="*/ 72 h 166"/>
                <a:gd name="T10" fmla="*/ 110 w 118"/>
                <a:gd name="T11" fmla="*/ 86 h 166"/>
                <a:gd name="T12" fmla="*/ 16 w 118"/>
                <a:gd name="T13" fmla="*/ 86 h 166"/>
                <a:gd name="T14" fmla="*/ 16 w 118"/>
                <a:gd name="T15" fmla="*/ 153 h 166"/>
                <a:gd name="T16" fmla="*/ 118 w 118"/>
                <a:gd name="T17" fmla="*/ 153 h 166"/>
                <a:gd name="T18" fmla="*/ 118 w 118"/>
                <a:gd name="T19" fmla="*/ 166 h 166"/>
                <a:gd name="T20" fmla="*/ 0 w 118"/>
                <a:gd name="T21" fmla="*/ 166 h 166"/>
                <a:gd name="T22" fmla="*/ 0 w 118"/>
                <a:gd name="T23" fmla="*/ 0 h 166"/>
                <a:gd name="T24" fmla="*/ 115 w 118"/>
                <a:gd name="T2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166">
                  <a:moveTo>
                    <a:pt x="115" y="0"/>
                  </a:moveTo>
                  <a:lnTo>
                    <a:pt x="115" y="13"/>
                  </a:lnTo>
                  <a:lnTo>
                    <a:pt x="16" y="13"/>
                  </a:lnTo>
                  <a:lnTo>
                    <a:pt x="16" y="72"/>
                  </a:lnTo>
                  <a:lnTo>
                    <a:pt x="110" y="72"/>
                  </a:lnTo>
                  <a:lnTo>
                    <a:pt x="110" y="86"/>
                  </a:lnTo>
                  <a:lnTo>
                    <a:pt x="16" y="86"/>
                  </a:lnTo>
                  <a:lnTo>
                    <a:pt x="16" y="153"/>
                  </a:lnTo>
                  <a:lnTo>
                    <a:pt x="118" y="153"/>
                  </a:lnTo>
                  <a:lnTo>
                    <a:pt x="118" y="166"/>
                  </a:lnTo>
                  <a:lnTo>
                    <a:pt x="0" y="166"/>
                  </a:lnTo>
                  <a:lnTo>
                    <a:pt x="0" y="0"/>
                  </a:lnTo>
                  <a:lnTo>
                    <a:pt x="115"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49">
              <a:extLst>
                <a:ext uri="{FF2B5EF4-FFF2-40B4-BE49-F238E27FC236}">
                  <a16:creationId xmlns="" xmlns:a16="http://schemas.microsoft.com/office/drawing/2014/main" id="{AB363BE1-286B-4031-97AA-2BA2D17E93F3}"/>
                </a:ext>
              </a:extLst>
            </p:cNvPr>
            <p:cNvSpPr>
              <a:spLocks/>
            </p:cNvSpPr>
            <p:nvPr/>
          </p:nvSpPr>
          <p:spPr bwMode="auto">
            <a:xfrm>
              <a:off x="2815311" y="5934158"/>
              <a:ext cx="57546" cy="71289"/>
            </a:xfrm>
            <a:custGeom>
              <a:avLst/>
              <a:gdLst>
                <a:gd name="T0" fmla="*/ 134 w 134"/>
                <a:gd name="T1" fmla="*/ 0 h 166"/>
                <a:gd name="T2" fmla="*/ 134 w 134"/>
                <a:gd name="T3" fmla="*/ 13 h 166"/>
                <a:gd name="T4" fmla="*/ 75 w 134"/>
                <a:gd name="T5" fmla="*/ 13 h 166"/>
                <a:gd name="T6" fmla="*/ 75 w 134"/>
                <a:gd name="T7" fmla="*/ 166 h 166"/>
                <a:gd name="T8" fmla="*/ 59 w 134"/>
                <a:gd name="T9" fmla="*/ 166 h 166"/>
                <a:gd name="T10" fmla="*/ 59 w 134"/>
                <a:gd name="T11" fmla="*/ 13 h 166"/>
                <a:gd name="T12" fmla="*/ 0 w 134"/>
                <a:gd name="T13" fmla="*/ 13 h 166"/>
                <a:gd name="T14" fmla="*/ 0 w 134"/>
                <a:gd name="T15" fmla="*/ 0 h 166"/>
                <a:gd name="T16" fmla="*/ 134 w 134"/>
                <a:gd name="T1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66">
                  <a:moveTo>
                    <a:pt x="134" y="0"/>
                  </a:moveTo>
                  <a:lnTo>
                    <a:pt x="134" y="13"/>
                  </a:lnTo>
                  <a:lnTo>
                    <a:pt x="75" y="13"/>
                  </a:lnTo>
                  <a:lnTo>
                    <a:pt x="75" y="166"/>
                  </a:lnTo>
                  <a:lnTo>
                    <a:pt x="59" y="166"/>
                  </a:lnTo>
                  <a:lnTo>
                    <a:pt x="59" y="13"/>
                  </a:lnTo>
                  <a:lnTo>
                    <a:pt x="0" y="13"/>
                  </a:lnTo>
                  <a:lnTo>
                    <a:pt x="0" y="0"/>
                  </a:lnTo>
                  <a:lnTo>
                    <a:pt x="134"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50">
              <a:extLst>
                <a:ext uri="{FF2B5EF4-FFF2-40B4-BE49-F238E27FC236}">
                  <a16:creationId xmlns="" xmlns:a16="http://schemas.microsoft.com/office/drawing/2014/main" id="{DB6F1C52-6281-4D1A-842F-F65FB3A10CBE}"/>
                </a:ext>
              </a:extLst>
            </p:cNvPr>
            <p:cNvSpPr>
              <a:spLocks/>
            </p:cNvSpPr>
            <p:nvPr/>
          </p:nvSpPr>
          <p:spPr bwMode="auto">
            <a:xfrm>
              <a:off x="2903777" y="5934158"/>
              <a:ext cx="57546" cy="71289"/>
            </a:xfrm>
            <a:custGeom>
              <a:avLst/>
              <a:gdLst>
                <a:gd name="T0" fmla="*/ 134 w 134"/>
                <a:gd name="T1" fmla="*/ 0 h 166"/>
                <a:gd name="T2" fmla="*/ 134 w 134"/>
                <a:gd name="T3" fmla="*/ 13 h 166"/>
                <a:gd name="T4" fmla="*/ 75 w 134"/>
                <a:gd name="T5" fmla="*/ 13 h 166"/>
                <a:gd name="T6" fmla="*/ 75 w 134"/>
                <a:gd name="T7" fmla="*/ 166 h 166"/>
                <a:gd name="T8" fmla="*/ 59 w 134"/>
                <a:gd name="T9" fmla="*/ 166 h 166"/>
                <a:gd name="T10" fmla="*/ 59 w 134"/>
                <a:gd name="T11" fmla="*/ 13 h 166"/>
                <a:gd name="T12" fmla="*/ 0 w 134"/>
                <a:gd name="T13" fmla="*/ 13 h 166"/>
                <a:gd name="T14" fmla="*/ 0 w 134"/>
                <a:gd name="T15" fmla="*/ 0 h 166"/>
                <a:gd name="T16" fmla="*/ 134 w 134"/>
                <a:gd name="T17"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66">
                  <a:moveTo>
                    <a:pt x="134" y="0"/>
                  </a:moveTo>
                  <a:lnTo>
                    <a:pt x="134" y="13"/>
                  </a:lnTo>
                  <a:lnTo>
                    <a:pt x="75" y="13"/>
                  </a:lnTo>
                  <a:lnTo>
                    <a:pt x="75" y="166"/>
                  </a:lnTo>
                  <a:lnTo>
                    <a:pt x="59" y="166"/>
                  </a:lnTo>
                  <a:lnTo>
                    <a:pt x="59" y="13"/>
                  </a:lnTo>
                  <a:lnTo>
                    <a:pt x="0" y="13"/>
                  </a:lnTo>
                  <a:lnTo>
                    <a:pt x="0" y="0"/>
                  </a:lnTo>
                  <a:lnTo>
                    <a:pt x="134" y="0"/>
                  </a:ln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51">
              <a:extLst>
                <a:ext uri="{FF2B5EF4-FFF2-40B4-BE49-F238E27FC236}">
                  <a16:creationId xmlns="" xmlns:a16="http://schemas.microsoft.com/office/drawing/2014/main" id="{A1E43CEE-A7AE-431E-9FDE-E14D410ED50A}"/>
                </a:ext>
              </a:extLst>
            </p:cNvPr>
            <p:cNvSpPr>
              <a:spLocks/>
            </p:cNvSpPr>
            <p:nvPr/>
          </p:nvSpPr>
          <p:spPr bwMode="auto">
            <a:xfrm>
              <a:off x="2995680" y="5931581"/>
              <a:ext cx="56258" cy="75154"/>
            </a:xfrm>
            <a:custGeom>
              <a:avLst/>
              <a:gdLst>
                <a:gd name="T0" fmla="*/ 8 w 49"/>
                <a:gd name="T1" fmla="*/ 51 h 65"/>
                <a:gd name="T2" fmla="*/ 12 w 49"/>
                <a:gd name="T3" fmla="*/ 56 h 65"/>
                <a:gd name="T4" fmla="*/ 19 w 49"/>
                <a:gd name="T5" fmla="*/ 59 h 65"/>
                <a:gd name="T6" fmla="*/ 27 w 49"/>
                <a:gd name="T7" fmla="*/ 60 h 65"/>
                <a:gd name="T8" fmla="*/ 32 w 49"/>
                <a:gd name="T9" fmla="*/ 59 h 65"/>
                <a:gd name="T10" fmla="*/ 37 w 49"/>
                <a:gd name="T11" fmla="*/ 57 h 65"/>
                <a:gd name="T12" fmla="*/ 42 w 49"/>
                <a:gd name="T13" fmla="*/ 53 h 65"/>
                <a:gd name="T14" fmla="*/ 43 w 49"/>
                <a:gd name="T15" fmla="*/ 47 h 65"/>
                <a:gd name="T16" fmla="*/ 42 w 49"/>
                <a:gd name="T17" fmla="*/ 43 h 65"/>
                <a:gd name="T18" fmla="*/ 39 w 49"/>
                <a:gd name="T19" fmla="*/ 40 h 65"/>
                <a:gd name="T20" fmla="*/ 35 w 49"/>
                <a:gd name="T21" fmla="*/ 38 h 65"/>
                <a:gd name="T22" fmla="*/ 30 w 49"/>
                <a:gd name="T23" fmla="*/ 36 h 65"/>
                <a:gd name="T24" fmla="*/ 16 w 49"/>
                <a:gd name="T25" fmla="*/ 33 h 65"/>
                <a:gd name="T26" fmla="*/ 11 w 49"/>
                <a:gd name="T27" fmla="*/ 31 h 65"/>
                <a:gd name="T28" fmla="*/ 7 w 49"/>
                <a:gd name="T29" fmla="*/ 28 h 65"/>
                <a:gd name="T30" fmla="*/ 4 w 49"/>
                <a:gd name="T31" fmla="*/ 24 h 65"/>
                <a:gd name="T32" fmla="*/ 2 w 49"/>
                <a:gd name="T33" fmla="*/ 18 h 65"/>
                <a:gd name="T34" fmla="*/ 3 w 49"/>
                <a:gd name="T35" fmla="*/ 13 h 65"/>
                <a:gd name="T36" fmla="*/ 7 w 49"/>
                <a:gd name="T37" fmla="*/ 7 h 65"/>
                <a:gd name="T38" fmla="*/ 13 w 49"/>
                <a:gd name="T39" fmla="*/ 2 h 65"/>
                <a:gd name="T40" fmla="*/ 24 w 49"/>
                <a:gd name="T41" fmla="*/ 0 h 65"/>
                <a:gd name="T42" fmla="*/ 33 w 49"/>
                <a:gd name="T43" fmla="*/ 2 h 65"/>
                <a:gd name="T44" fmla="*/ 40 w 49"/>
                <a:gd name="T45" fmla="*/ 5 h 65"/>
                <a:gd name="T46" fmla="*/ 45 w 49"/>
                <a:gd name="T47" fmla="*/ 11 h 65"/>
                <a:gd name="T48" fmla="*/ 47 w 49"/>
                <a:gd name="T49" fmla="*/ 20 h 65"/>
                <a:gd name="T50" fmla="*/ 41 w 49"/>
                <a:gd name="T51" fmla="*/ 20 h 65"/>
                <a:gd name="T52" fmla="*/ 39 w 49"/>
                <a:gd name="T53" fmla="*/ 14 h 65"/>
                <a:gd name="T54" fmla="*/ 36 w 49"/>
                <a:gd name="T55" fmla="*/ 9 h 65"/>
                <a:gd name="T56" fmla="*/ 30 w 49"/>
                <a:gd name="T57" fmla="*/ 6 h 65"/>
                <a:gd name="T58" fmla="*/ 24 w 49"/>
                <a:gd name="T59" fmla="*/ 5 h 65"/>
                <a:gd name="T60" fmla="*/ 18 w 49"/>
                <a:gd name="T61" fmla="*/ 6 h 65"/>
                <a:gd name="T62" fmla="*/ 13 w 49"/>
                <a:gd name="T63" fmla="*/ 8 h 65"/>
                <a:gd name="T64" fmla="*/ 10 w 49"/>
                <a:gd name="T65" fmla="*/ 12 h 65"/>
                <a:gd name="T66" fmla="*/ 8 w 49"/>
                <a:gd name="T67" fmla="*/ 18 h 65"/>
                <a:gd name="T68" fmla="*/ 9 w 49"/>
                <a:gd name="T69" fmla="*/ 22 h 65"/>
                <a:gd name="T70" fmla="*/ 11 w 49"/>
                <a:gd name="T71" fmla="*/ 24 h 65"/>
                <a:gd name="T72" fmla="*/ 14 w 49"/>
                <a:gd name="T73" fmla="*/ 26 h 65"/>
                <a:gd name="T74" fmla="*/ 18 w 49"/>
                <a:gd name="T75" fmla="*/ 27 h 65"/>
                <a:gd name="T76" fmla="*/ 33 w 49"/>
                <a:gd name="T77" fmla="*/ 31 h 65"/>
                <a:gd name="T78" fmla="*/ 39 w 49"/>
                <a:gd name="T79" fmla="*/ 33 h 65"/>
                <a:gd name="T80" fmla="*/ 44 w 49"/>
                <a:gd name="T81" fmla="*/ 36 h 65"/>
                <a:gd name="T82" fmla="*/ 48 w 49"/>
                <a:gd name="T83" fmla="*/ 41 h 65"/>
                <a:gd name="T84" fmla="*/ 49 w 49"/>
                <a:gd name="T85" fmla="*/ 47 h 65"/>
                <a:gd name="T86" fmla="*/ 49 w 49"/>
                <a:gd name="T87" fmla="*/ 50 h 65"/>
                <a:gd name="T88" fmla="*/ 48 w 49"/>
                <a:gd name="T89" fmla="*/ 54 h 65"/>
                <a:gd name="T90" fmla="*/ 46 w 49"/>
                <a:gd name="T91" fmla="*/ 58 h 65"/>
                <a:gd name="T92" fmla="*/ 41 w 49"/>
                <a:gd name="T93" fmla="*/ 61 h 65"/>
                <a:gd name="T94" fmla="*/ 35 w 49"/>
                <a:gd name="T95" fmla="*/ 64 h 65"/>
                <a:gd name="T96" fmla="*/ 25 w 49"/>
                <a:gd name="T97" fmla="*/ 65 h 65"/>
                <a:gd name="T98" fmla="*/ 15 w 49"/>
                <a:gd name="T99" fmla="*/ 64 h 65"/>
                <a:gd name="T100" fmla="*/ 7 w 49"/>
                <a:gd name="T101" fmla="*/ 60 h 65"/>
                <a:gd name="T102" fmla="*/ 2 w 49"/>
                <a:gd name="T103" fmla="*/ 53 h 65"/>
                <a:gd name="T104" fmla="*/ 0 w 49"/>
                <a:gd name="T105" fmla="*/ 43 h 65"/>
                <a:gd name="T106" fmla="*/ 6 w 49"/>
                <a:gd name="T107" fmla="*/ 43 h 65"/>
                <a:gd name="T108" fmla="*/ 8 w 49"/>
                <a:gd name="T109" fmla="*/ 5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65">
                  <a:moveTo>
                    <a:pt x="8" y="51"/>
                  </a:moveTo>
                  <a:cubicBezTo>
                    <a:pt x="9" y="53"/>
                    <a:pt x="10" y="55"/>
                    <a:pt x="12" y="56"/>
                  </a:cubicBezTo>
                  <a:cubicBezTo>
                    <a:pt x="14" y="58"/>
                    <a:pt x="16" y="59"/>
                    <a:pt x="19" y="59"/>
                  </a:cubicBezTo>
                  <a:cubicBezTo>
                    <a:pt x="21" y="60"/>
                    <a:pt x="24" y="60"/>
                    <a:pt x="27" y="60"/>
                  </a:cubicBezTo>
                  <a:cubicBezTo>
                    <a:pt x="28" y="60"/>
                    <a:pt x="30" y="60"/>
                    <a:pt x="32" y="59"/>
                  </a:cubicBezTo>
                  <a:cubicBezTo>
                    <a:pt x="34" y="59"/>
                    <a:pt x="36" y="58"/>
                    <a:pt x="37" y="57"/>
                  </a:cubicBezTo>
                  <a:cubicBezTo>
                    <a:pt x="39" y="56"/>
                    <a:pt x="40" y="55"/>
                    <a:pt x="42" y="53"/>
                  </a:cubicBezTo>
                  <a:cubicBezTo>
                    <a:pt x="43" y="52"/>
                    <a:pt x="43" y="50"/>
                    <a:pt x="43" y="47"/>
                  </a:cubicBezTo>
                  <a:cubicBezTo>
                    <a:pt x="43" y="46"/>
                    <a:pt x="43" y="44"/>
                    <a:pt x="42" y="43"/>
                  </a:cubicBezTo>
                  <a:cubicBezTo>
                    <a:pt x="41" y="42"/>
                    <a:pt x="40" y="40"/>
                    <a:pt x="39" y="40"/>
                  </a:cubicBezTo>
                  <a:cubicBezTo>
                    <a:pt x="38" y="39"/>
                    <a:pt x="36" y="38"/>
                    <a:pt x="35" y="38"/>
                  </a:cubicBezTo>
                  <a:cubicBezTo>
                    <a:pt x="33" y="37"/>
                    <a:pt x="32" y="37"/>
                    <a:pt x="30" y="36"/>
                  </a:cubicBezTo>
                  <a:cubicBezTo>
                    <a:pt x="16" y="33"/>
                    <a:pt x="16" y="33"/>
                    <a:pt x="16" y="33"/>
                  </a:cubicBezTo>
                  <a:cubicBezTo>
                    <a:pt x="15" y="32"/>
                    <a:pt x="13" y="32"/>
                    <a:pt x="11" y="31"/>
                  </a:cubicBezTo>
                  <a:cubicBezTo>
                    <a:pt x="9" y="30"/>
                    <a:pt x="8" y="29"/>
                    <a:pt x="7" y="28"/>
                  </a:cubicBezTo>
                  <a:cubicBezTo>
                    <a:pt x="5" y="27"/>
                    <a:pt x="4" y="26"/>
                    <a:pt x="4" y="24"/>
                  </a:cubicBezTo>
                  <a:cubicBezTo>
                    <a:pt x="3" y="22"/>
                    <a:pt x="2" y="20"/>
                    <a:pt x="2" y="18"/>
                  </a:cubicBezTo>
                  <a:cubicBezTo>
                    <a:pt x="2" y="16"/>
                    <a:pt x="3" y="15"/>
                    <a:pt x="3" y="13"/>
                  </a:cubicBezTo>
                  <a:cubicBezTo>
                    <a:pt x="4" y="11"/>
                    <a:pt x="5" y="9"/>
                    <a:pt x="7" y="7"/>
                  </a:cubicBezTo>
                  <a:cubicBezTo>
                    <a:pt x="8" y="5"/>
                    <a:pt x="10" y="4"/>
                    <a:pt x="13" y="2"/>
                  </a:cubicBezTo>
                  <a:cubicBezTo>
                    <a:pt x="16" y="1"/>
                    <a:pt x="20" y="0"/>
                    <a:pt x="24" y="0"/>
                  </a:cubicBezTo>
                  <a:cubicBezTo>
                    <a:pt x="27" y="0"/>
                    <a:pt x="30" y="1"/>
                    <a:pt x="33" y="2"/>
                  </a:cubicBezTo>
                  <a:cubicBezTo>
                    <a:pt x="36" y="2"/>
                    <a:pt x="38" y="4"/>
                    <a:pt x="40" y="5"/>
                  </a:cubicBezTo>
                  <a:cubicBezTo>
                    <a:pt x="42" y="7"/>
                    <a:pt x="44" y="9"/>
                    <a:pt x="45" y="11"/>
                  </a:cubicBezTo>
                  <a:cubicBezTo>
                    <a:pt x="46" y="14"/>
                    <a:pt x="47" y="17"/>
                    <a:pt x="47" y="20"/>
                  </a:cubicBezTo>
                  <a:cubicBezTo>
                    <a:pt x="41" y="20"/>
                    <a:pt x="41" y="20"/>
                    <a:pt x="41" y="20"/>
                  </a:cubicBezTo>
                  <a:cubicBezTo>
                    <a:pt x="41" y="17"/>
                    <a:pt x="40" y="15"/>
                    <a:pt x="39" y="14"/>
                  </a:cubicBezTo>
                  <a:cubicBezTo>
                    <a:pt x="38" y="12"/>
                    <a:pt x="37" y="10"/>
                    <a:pt x="36" y="9"/>
                  </a:cubicBezTo>
                  <a:cubicBezTo>
                    <a:pt x="34" y="8"/>
                    <a:pt x="32" y="7"/>
                    <a:pt x="30" y="6"/>
                  </a:cubicBezTo>
                  <a:cubicBezTo>
                    <a:pt x="28" y="6"/>
                    <a:pt x="26" y="5"/>
                    <a:pt x="24" y="5"/>
                  </a:cubicBezTo>
                  <a:cubicBezTo>
                    <a:pt x="22" y="5"/>
                    <a:pt x="20" y="6"/>
                    <a:pt x="18" y="6"/>
                  </a:cubicBezTo>
                  <a:cubicBezTo>
                    <a:pt x="16" y="7"/>
                    <a:pt x="15" y="7"/>
                    <a:pt x="13" y="8"/>
                  </a:cubicBezTo>
                  <a:cubicBezTo>
                    <a:pt x="12" y="9"/>
                    <a:pt x="11" y="10"/>
                    <a:pt x="10" y="12"/>
                  </a:cubicBezTo>
                  <a:cubicBezTo>
                    <a:pt x="9" y="14"/>
                    <a:pt x="8" y="15"/>
                    <a:pt x="8" y="18"/>
                  </a:cubicBezTo>
                  <a:cubicBezTo>
                    <a:pt x="8" y="19"/>
                    <a:pt x="9" y="20"/>
                    <a:pt x="9" y="22"/>
                  </a:cubicBezTo>
                  <a:cubicBezTo>
                    <a:pt x="10" y="23"/>
                    <a:pt x="10" y="24"/>
                    <a:pt x="11" y="24"/>
                  </a:cubicBezTo>
                  <a:cubicBezTo>
                    <a:pt x="12" y="25"/>
                    <a:pt x="13" y="26"/>
                    <a:pt x="14" y="26"/>
                  </a:cubicBezTo>
                  <a:cubicBezTo>
                    <a:pt x="15" y="27"/>
                    <a:pt x="17" y="27"/>
                    <a:pt x="18" y="27"/>
                  </a:cubicBezTo>
                  <a:cubicBezTo>
                    <a:pt x="33" y="31"/>
                    <a:pt x="33" y="31"/>
                    <a:pt x="33" y="31"/>
                  </a:cubicBezTo>
                  <a:cubicBezTo>
                    <a:pt x="35" y="32"/>
                    <a:pt x="37" y="32"/>
                    <a:pt x="39" y="33"/>
                  </a:cubicBezTo>
                  <a:cubicBezTo>
                    <a:pt x="41" y="34"/>
                    <a:pt x="43" y="35"/>
                    <a:pt x="44" y="36"/>
                  </a:cubicBezTo>
                  <a:cubicBezTo>
                    <a:pt x="46" y="37"/>
                    <a:pt x="47" y="39"/>
                    <a:pt x="48" y="41"/>
                  </a:cubicBezTo>
                  <a:cubicBezTo>
                    <a:pt x="49" y="43"/>
                    <a:pt x="49" y="45"/>
                    <a:pt x="49" y="47"/>
                  </a:cubicBezTo>
                  <a:cubicBezTo>
                    <a:pt x="49" y="48"/>
                    <a:pt x="49" y="49"/>
                    <a:pt x="49" y="50"/>
                  </a:cubicBezTo>
                  <a:cubicBezTo>
                    <a:pt x="49" y="51"/>
                    <a:pt x="49" y="52"/>
                    <a:pt x="48" y="54"/>
                  </a:cubicBezTo>
                  <a:cubicBezTo>
                    <a:pt x="47" y="55"/>
                    <a:pt x="47" y="56"/>
                    <a:pt x="46" y="58"/>
                  </a:cubicBezTo>
                  <a:cubicBezTo>
                    <a:pt x="45" y="59"/>
                    <a:pt x="43" y="60"/>
                    <a:pt x="41" y="61"/>
                  </a:cubicBezTo>
                  <a:cubicBezTo>
                    <a:pt x="40" y="62"/>
                    <a:pt x="37" y="63"/>
                    <a:pt x="35" y="64"/>
                  </a:cubicBezTo>
                  <a:cubicBezTo>
                    <a:pt x="32" y="64"/>
                    <a:pt x="29" y="65"/>
                    <a:pt x="25" y="65"/>
                  </a:cubicBezTo>
                  <a:cubicBezTo>
                    <a:pt x="22" y="65"/>
                    <a:pt x="18" y="64"/>
                    <a:pt x="15" y="64"/>
                  </a:cubicBezTo>
                  <a:cubicBezTo>
                    <a:pt x="12" y="63"/>
                    <a:pt x="9" y="61"/>
                    <a:pt x="7" y="60"/>
                  </a:cubicBezTo>
                  <a:cubicBezTo>
                    <a:pt x="5" y="58"/>
                    <a:pt x="3" y="56"/>
                    <a:pt x="2" y="53"/>
                  </a:cubicBezTo>
                  <a:cubicBezTo>
                    <a:pt x="1" y="50"/>
                    <a:pt x="0" y="47"/>
                    <a:pt x="0" y="43"/>
                  </a:cubicBezTo>
                  <a:cubicBezTo>
                    <a:pt x="6" y="43"/>
                    <a:pt x="6" y="43"/>
                    <a:pt x="6" y="43"/>
                  </a:cubicBezTo>
                  <a:cubicBezTo>
                    <a:pt x="6" y="46"/>
                    <a:pt x="7" y="49"/>
                    <a:pt x="8" y="51"/>
                  </a:cubicBezTo>
                  <a:close/>
                </a:path>
              </a:pathLst>
            </a:custGeom>
            <a:solidFill>
              <a:srgbClr val="989898"/>
            </a:solidFill>
            <a:ln>
              <a:noFill/>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a:t>MANY DOORS TO MASSHEALTH</a:t>
            </a:r>
          </a:p>
        </p:txBody>
      </p:sp>
      <p:sp>
        <p:nvSpPr>
          <p:cNvPr id="13" name="Slide Number Placeholder 12"/>
          <p:cNvSpPr>
            <a:spLocks noGrp="1"/>
          </p:cNvSpPr>
          <p:nvPr>
            <p:ph type="sldNum" sz="quarter" idx="10"/>
          </p:nvPr>
        </p:nvSpPr>
        <p:spPr/>
        <p:txBody>
          <a:bodyPr/>
          <a:lstStyle/>
          <a:p>
            <a:pPr>
              <a:defRPr/>
            </a:pPr>
            <a:fld id="{48CA152D-CF78-40EA-823E-8C57613EB728}" type="slidenum">
              <a:rPr lang="en-US" smtClean="0">
                <a:solidFill>
                  <a:srgbClr val="969696">
                    <a:lumMod val="50000"/>
                  </a:srgbClr>
                </a:solidFill>
              </a:rPr>
              <a:pPr>
                <a:defRPr/>
              </a:pPr>
              <a:t>9</a:t>
            </a:fld>
            <a:endParaRPr lang="en-US" dirty="0">
              <a:solidFill>
                <a:srgbClr val="969696">
                  <a:lumMod val="50000"/>
                </a:srgbClr>
              </a:solidFill>
            </a:endParaRPr>
          </a:p>
        </p:txBody>
      </p:sp>
      <p:sp>
        <p:nvSpPr>
          <p:cNvPr id="40964" name="TextBox 5"/>
          <p:cNvSpPr txBox="1">
            <a:spLocks noChangeArrowheads="1"/>
          </p:cNvSpPr>
          <p:nvPr/>
        </p:nvSpPr>
        <p:spPr bwMode="auto">
          <a:xfrm>
            <a:off x="457200" y="1851025"/>
            <a:ext cx="1947863" cy="1569660"/>
          </a:xfrm>
          <a:prstGeom prst="rect">
            <a:avLst/>
          </a:prstGeom>
          <a:solidFill>
            <a:schemeClr val="bg1"/>
          </a:solidFill>
          <a:ln w="9525">
            <a:solidFill>
              <a:schemeClr val="tx2"/>
            </a:solidFill>
            <a:miter lim="800000"/>
            <a:headEnd/>
            <a:tailEnd/>
          </a:ln>
        </p:spPr>
        <p:txBody>
          <a:bodyPr>
            <a:spAutoFit/>
          </a:bodyPr>
          <a:lstStyle/>
          <a:p>
            <a:pPr algn="ctr"/>
            <a:r>
              <a:rPr lang="en-US" sz="1200" b="1" dirty="0">
                <a:solidFill>
                  <a:srgbClr val="1C1C1C"/>
                </a:solidFill>
                <a:latin typeface="Calibri"/>
                <a:cs typeface="Arial"/>
              </a:rPr>
              <a:t>Individual</a:t>
            </a:r>
            <a:r>
              <a:rPr lang="en-US" sz="1200" dirty="0">
                <a:solidFill>
                  <a:srgbClr val="1C1C1C"/>
                </a:solidFill>
                <a:latin typeface="Calibri"/>
                <a:cs typeface="Arial"/>
              </a:rPr>
              <a:t> applies directly, by phone, on paper form, with assistance at a MassHealth Enrollment Center or Health Connector walk-in center or through the Health Connector website (see below)</a:t>
            </a:r>
          </a:p>
        </p:txBody>
      </p:sp>
      <p:sp>
        <p:nvSpPr>
          <p:cNvPr id="26628" name="TextBox 6"/>
          <p:cNvSpPr txBox="1">
            <a:spLocks noChangeArrowheads="1"/>
          </p:cNvSpPr>
          <p:nvPr/>
        </p:nvSpPr>
        <p:spPr bwMode="auto">
          <a:xfrm>
            <a:off x="2552171" y="1851025"/>
            <a:ext cx="1946275" cy="1461939"/>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Health care providers </a:t>
            </a:r>
            <a:br>
              <a:rPr lang="en-US" sz="1200" b="1" dirty="0">
                <a:solidFill>
                  <a:srgbClr val="1C1C1C"/>
                </a:solidFill>
                <a:latin typeface="Calibri"/>
                <a:cs typeface="Arial"/>
              </a:rPr>
            </a:br>
            <a:r>
              <a:rPr lang="en-US" sz="1200" dirty="0">
                <a:solidFill>
                  <a:srgbClr val="1C1C1C"/>
                </a:solidFill>
                <a:latin typeface="Calibri"/>
                <a:cs typeface="Arial"/>
              </a:rPr>
              <a:t>assist patients with applications</a:t>
            </a:r>
          </a:p>
          <a:p>
            <a:pPr marL="112713" indent="-112713">
              <a:buFont typeface="Arial" charset="0"/>
              <a:buChar char="•"/>
              <a:defRPr/>
            </a:pPr>
            <a:r>
              <a:rPr lang="en-US" sz="1200" dirty="0">
                <a:solidFill>
                  <a:srgbClr val="1C1C1C"/>
                </a:solidFill>
                <a:latin typeface="Calibri"/>
                <a:cs typeface="Arial"/>
              </a:rPr>
              <a:t>Hospitals</a:t>
            </a:r>
          </a:p>
          <a:p>
            <a:pPr marL="112713" indent="-112713">
              <a:buFont typeface="Arial" charset="0"/>
              <a:buChar char="•"/>
              <a:defRPr/>
            </a:pPr>
            <a:r>
              <a:rPr lang="en-US" sz="1200" dirty="0">
                <a:solidFill>
                  <a:srgbClr val="1C1C1C"/>
                </a:solidFill>
                <a:latin typeface="Calibri"/>
                <a:cs typeface="Arial"/>
              </a:rPr>
              <a:t>Community health centers</a:t>
            </a:r>
          </a:p>
          <a:p>
            <a:pPr marL="112713" indent="-112713">
              <a:buFont typeface="Arial" charset="0"/>
              <a:buChar char="•"/>
              <a:defRPr/>
            </a:pPr>
            <a:r>
              <a:rPr lang="en-US" sz="1200" dirty="0">
                <a:solidFill>
                  <a:srgbClr val="1C1C1C"/>
                </a:solidFill>
                <a:latin typeface="Calibri"/>
                <a:cs typeface="Arial"/>
              </a:rPr>
              <a:t>Nursing homes</a:t>
            </a:r>
          </a:p>
          <a:p>
            <a:pPr marL="112713" indent="-112713">
              <a:buFont typeface="Arial" charset="0"/>
              <a:buChar char="•"/>
              <a:defRPr/>
            </a:pPr>
            <a:r>
              <a:rPr lang="en-US" sz="1200" dirty="0">
                <a:solidFill>
                  <a:srgbClr val="1C1C1C"/>
                </a:solidFill>
                <a:latin typeface="Calibri"/>
                <a:cs typeface="Arial"/>
              </a:rPr>
              <a:t>Other providers</a:t>
            </a:r>
          </a:p>
        </p:txBody>
      </p:sp>
      <p:sp>
        <p:nvSpPr>
          <p:cNvPr id="26629" name="TextBox 7"/>
          <p:cNvSpPr txBox="1">
            <a:spLocks noChangeArrowheads="1"/>
          </p:cNvSpPr>
          <p:nvPr/>
        </p:nvSpPr>
        <p:spPr bwMode="auto">
          <a:xfrm>
            <a:off x="4645554" y="1851025"/>
            <a:ext cx="1947862" cy="2754600"/>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State social services agencies </a:t>
            </a:r>
            <a:r>
              <a:rPr lang="en-US" sz="1200" dirty="0">
                <a:solidFill>
                  <a:srgbClr val="1C1C1C"/>
                </a:solidFill>
                <a:latin typeface="Calibri"/>
                <a:cs typeface="Arial"/>
              </a:rPr>
              <a:t>facilitate applications</a:t>
            </a:r>
          </a:p>
          <a:p>
            <a:pPr marL="112713" indent="-112713">
              <a:buFont typeface="Arial" charset="0"/>
              <a:buChar char="•"/>
              <a:defRPr/>
            </a:pPr>
            <a:r>
              <a:rPr lang="en-US" sz="1200" dirty="0">
                <a:solidFill>
                  <a:srgbClr val="1C1C1C"/>
                </a:solidFill>
                <a:latin typeface="Calibri"/>
                <a:cs typeface="Arial"/>
              </a:rPr>
              <a:t>Department of Developmental Services</a:t>
            </a:r>
          </a:p>
          <a:p>
            <a:pPr marL="112713" indent="-112713">
              <a:buFont typeface="Arial" charset="0"/>
              <a:buChar char="•"/>
              <a:defRPr/>
            </a:pPr>
            <a:r>
              <a:rPr lang="en-US" sz="1200" dirty="0">
                <a:solidFill>
                  <a:srgbClr val="1C1C1C"/>
                </a:solidFill>
                <a:latin typeface="Calibri"/>
                <a:cs typeface="Arial"/>
              </a:rPr>
              <a:t>Department of Mental Health</a:t>
            </a:r>
          </a:p>
          <a:p>
            <a:pPr marL="112713" indent="-112713">
              <a:buFont typeface="Arial" charset="0"/>
              <a:buChar char="•"/>
              <a:defRPr/>
            </a:pPr>
            <a:r>
              <a:rPr lang="en-US" sz="1200" dirty="0">
                <a:solidFill>
                  <a:srgbClr val="1C1C1C"/>
                </a:solidFill>
                <a:latin typeface="Calibri"/>
                <a:cs typeface="Arial"/>
              </a:rPr>
              <a:t>Mass Rehabilitation Commission</a:t>
            </a:r>
          </a:p>
          <a:p>
            <a:pPr marL="112713" indent="-112713">
              <a:buFont typeface="Arial" charset="0"/>
              <a:buChar char="•"/>
              <a:defRPr/>
            </a:pPr>
            <a:r>
              <a:rPr lang="en-US" sz="1200" dirty="0">
                <a:solidFill>
                  <a:srgbClr val="1C1C1C"/>
                </a:solidFill>
                <a:latin typeface="Calibri"/>
                <a:cs typeface="Arial"/>
              </a:rPr>
              <a:t>Department of Transitional Assistance</a:t>
            </a:r>
          </a:p>
          <a:p>
            <a:pPr marL="112713" indent="-112713">
              <a:buFont typeface="Arial" charset="0"/>
              <a:buChar char="•"/>
              <a:defRPr/>
            </a:pPr>
            <a:r>
              <a:rPr lang="en-US" sz="1200" dirty="0">
                <a:solidFill>
                  <a:srgbClr val="1C1C1C"/>
                </a:solidFill>
                <a:latin typeface="Calibri"/>
                <a:cs typeface="Arial"/>
              </a:rPr>
              <a:t>Department of Children and Families</a:t>
            </a:r>
          </a:p>
          <a:p>
            <a:pPr marL="112713" indent="-112713">
              <a:buFont typeface="Arial" charset="0"/>
              <a:buChar char="•"/>
              <a:defRPr/>
            </a:pPr>
            <a:r>
              <a:rPr lang="en-US" sz="1200" dirty="0">
                <a:solidFill>
                  <a:srgbClr val="1C1C1C"/>
                </a:solidFill>
                <a:latin typeface="Calibri"/>
                <a:cs typeface="Arial"/>
              </a:rPr>
              <a:t>Other agencies</a:t>
            </a:r>
          </a:p>
        </p:txBody>
      </p:sp>
      <p:sp>
        <p:nvSpPr>
          <p:cNvPr id="26630" name="TextBox 8"/>
          <p:cNvSpPr txBox="1">
            <a:spLocks noChangeArrowheads="1"/>
          </p:cNvSpPr>
          <p:nvPr/>
        </p:nvSpPr>
        <p:spPr bwMode="auto">
          <a:xfrm>
            <a:off x="6740525" y="1851025"/>
            <a:ext cx="1946275" cy="3123932"/>
          </a:xfrm>
          <a:prstGeom prst="rect">
            <a:avLst/>
          </a:prstGeom>
          <a:solidFill>
            <a:schemeClr val="bg1"/>
          </a:solidFill>
          <a:ln w="9525">
            <a:solidFill>
              <a:schemeClr val="tx2"/>
            </a:solidFill>
            <a:miter lim="800000"/>
            <a:headEnd/>
            <a:tailEnd/>
          </a:ln>
        </p:spPr>
        <p:txBody>
          <a:bodyPr>
            <a:spAutoFit/>
          </a:bodyPr>
          <a:lstStyle/>
          <a:p>
            <a:pPr algn="ctr">
              <a:spcAft>
                <a:spcPts val="600"/>
              </a:spcAft>
              <a:defRPr/>
            </a:pPr>
            <a:r>
              <a:rPr lang="en-US" sz="1200" b="1" dirty="0">
                <a:solidFill>
                  <a:srgbClr val="1C1C1C"/>
                </a:solidFill>
                <a:latin typeface="Calibri"/>
                <a:cs typeface="Arial"/>
              </a:rPr>
              <a:t>Community organizations and advocacy groups </a:t>
            </a:r>
            <a:r>
              <a:rPr lang="en-US" sz="1200" dirty="0">
                <a:solidFill>
                  <a:srgbClr val="1C1C1C"/>
                </a:solidFill>
                <a:latin typeface="Calibri"/>
                <a:cs typeface="Arial"/>
              </a:rPr>
              <a:t>that provide health care referrals or other services assist clients with applications and follow-up</a:t>
            </a:r>
          </a:p>
          <a:p>
            <a:pPr marL="112713" indent="-112713">
              <a:buFont typeface="Arial" charset="0"/>
              <a:buChar char="•"/>
              <a:defRPr/>
            </a:pPr>
            <a:r>
              <a:rPr lang="en-US" sz="1200" dirty="0">
                <a:solidFill>
                  <a:srgbClr val="1C1C1C"/>
                </a:solidFill>
                <a:latin typeface="Calibri"/>
                <a:cs typeface="Arial"/>
              </a:rPr>
              <a:t>Community action programs </a:t>
            </a:r>
          </a:p>
          <a:p>
            <a:pPr marL="112713" indent="-112713">
              <a:buFont typeface="Arial" charset="0"/>
              <a:buChar char="•"/>
              <a:defRPr/>
            </a:pPr>
            <a:r>
              <a:rPr lang="en-US" sz="1200" dirty="0">
                <a:solidFill>
                  <a:srgbClr val="1C1C1C"/>
                </a:solidFill>
                <a:latin typeface="Calibri"/>
                <a:cs typeface="Arial"/>
              </a:rPr>
              <a:t>Community development corporations </a:t>
            </a:r>
          </a:p>
          <a:p>
            <a:pPr marL="112713" indent="-112713">
              <a:buFont typeface="Arial" charset="0"/>
              <a:buChar char="•"/>
              <a:defRPr/>
            </a:pPr>
            <a:r>
              <a:rPr lang="en-US" sz="1200" dirty="0">
                <a:solidFill>
                  <a:srgbClr val="1C1C1C"/>
                </a:solidFill>
                <a:latin typeface="Calibri"/>
                <a:cs typeface="Arial"/>
              </a:rPr>
              <a:t>Aging services access points </a:t>
            </a:r>
          </a:p>
          <a:p>
            <a:pPr marL="112713" indent="-112713">
              <a:buFont typeface="Arial" charset="0"/>
              <a:buChar char="•"/>
              <a:defRPr/>
            </a:pPr>
            <a:r>
              <a:rPr lang="en-US" sz="1200" dirty="0">
                <a:solidFill>
                  <a:srgbClr val="1C1C1C"/>
                </a:solidFill>
                <a:latin typeface="Calibri"/>
                <a:cs typeface="Arial"/>
              </a:rPr>
              <a:t>Health Care For All</a:t>
            </a:r>
          </a:p>
          <a:p>
            <a:pPr marL="112713" indent="-112713">
              <a:buFont typeface="Arial" charset="0"/>
              <a:buChar char="•"/>
              <a:defRPr/>
            </a:pPr>
            <a:r>
              <a:rPr lang="en-US" sz="1200" dirty="0">
                <a:solidFill>
                  <a:srgbClr val="1C1C1C"/>
                </a:solidFill>
                <a:latin typeface="Calibri"/>
                <a:cs typeface="Arial"/>
              </a:rPr>
              <a:t>Other community organizations designated as Enrollment Assisters</a:t>
            </a:r>
          </a:p>
        </p:txBody>
      </p:sp>
      <p:cxnSp>
        <p:nvCxnSpPr>
          <p:cNvPr id="11" name="Straight Arrow Connector 10"/>
          <p:cNvCxnSpPr/>
          <p:nvPr/>
        </p:nvCxnSpPr>
        <p:spPr>
          <a:xfrm>
            <a:off x="1818205" y="3420685"/>
            <a:ext cx="410093" cy="48615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6628" idx="2"/>
          </p:cNvCxnSpPr>
          <p:nvPr/>
        </p:nvCxnSpPr>
        <p:spPr>
          <a:xfrm flipH="1">
            <a:off x="3315317" y="3312964"/>
            <a:ext cx="209992" cy="593873"/>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46377" y="3657600"/>
            <a:ext cx="901823" cy="554039"/>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980033" y="4724400"/>
            <a:ext cx="2763667" cy="185215"/>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pic>
        <p:nvPicPr>
          <p:cNvPr id="40972" name="Picture 13" descr="masshealth-logo.png"/>
          <p:cNvPicPr>
            <a:picLocks noChangeAspect="1"/>
          </p:cNvPicPr>
          <p:nvPr/>
        </p:nvPicPr>
        <p:blipFill>
          <a:blip r:embed="rId3" cstate="print"/>
          <a:srcRect/>
          <a:stretch>
            <a:fillRect/>
          </a:stretch>
        </p:blipFill>
        <p:spPr bwMode="auto">
          <a:xfrm>
            <a:off x="1262061" y="3787947"/>
            <a:ext cx="2611438" cy="1298575"/>
          </a:xfrm>
          <a:prstGeom prst="rect">
            <a:avLst/>
          </a:prstGeom>
          <a:noFill/>
          <a:ln w="9525">
            <a:noFill/>
            <a:miter lim="800000"/>
            <a:headEnd/>
            <a:tailEnd/>
          </a:ln>
        </p:spPr>
      </p:pic>
      <p:sp>
        <p:nvSpPr>
          <p:cNvPr id="2" name="TextBox 1"/>
          <p:cNvSpPr txBox="1"/>
          <p:nvPr/>
        </p:nvSpPr>
        <p:spPr>
          <a:xfrm>
            <a:off x="457200" y="5420150"/>
            <a:ext cx="8229600" cy="83099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p:spPr>
        <p:txBody>
          <a:bodyPr wrap="square" lIns="365760" rIns="365760" rtlCol="0" anchor="ctr">
            <a:spAutoFit/>
          </a:bodyPr>
          <a:lstStyle/>
          <a:p>
            <a:pPr algn="ctr"/>
            <a:r>
              <a:rPr lang="en-US" sz="1200" b="1" dirty="0">
                <a:solidFill>
                  <a:srgbClr val="1C1C1C"/>
                </a:solidFill>
                <a:latin typeface="Calibri"/>
                <a:cs typeface="Arial"/>
              </a:rPr>
              <a:t>MAHealthConnector.org</a:t>
            </a:r>
          </a:p>
          <a:p>
            <a:pPr algn="ctr"/>
            <a:r>
              <a:rPr lang="en-US" sz="1200" dirty="0">
                <a:solidFill>
                  <a:srgbClr val="1C1C1C"/>
                </a:solidFill>
                <a:latin typeface="Calibri"/>
                <a:cs typeface="Arial"/>
              </a:rPr>
              <a:t>An integrated eligibility system that allows individuals to shop and apply for health insurance while determining eligibility for MassHealth and other health insurance programs. (The Virtual Gateway, formerly the online portal for MassHealth applications, is still available to apply for other public programs and provides information on MassHealth eligibility.)</a:t>
            </a:r>
          </a:p>
        </p:txBody>
      </p:sp>
      <p:cxnSp>
        <p:nvCxnSpPr>
          <p:cNvPr id="16" name="Straight Arrow Connector 15"/>
          <p:cNvCxnSpPr/>
          <p:nvPr/>
        </p:nvCxnSpPr>
        <p:spPr>
          <a:xfrm flipV="1">
            <a:off x="2343150" y="4714876"/>
            <a:ext cx="209550" cy="695324"/>
          </a:xfrm>
          <a:prstGeom prst="straightConnector1">
            <a:avLst/>
          </a:prstGeom>
          <a:ln>
            <a:solidFill>
              <a:srgbClr val="3A581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909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57200" y="914400"/>
            <a:ext cx="8229600" cy="796925"/>
          </a:xfrm>
        </p:spPr>
        <p:txBody>
          <a:bodyPr/>
          <a:lstStyle/>
          <a:p>
            <a:r>
              <a:rPr lang="en-US" dirty="0"/>
              <a:t>MASSHEALTH PROVIDES COVERAGE TO MORE</a:t>
            </a:r>
            <a:br>
              <a:rPr lang="en-US" dirty="0"/>
            </a:br>
            <a:r>
              <a:rPr lang="en-US" dirty="0"/>
              <a:t>THAN ONE IN FOUR MASSACHUSETTS RESIDENTS</a:t>
            </a:r>
          </a:p>
        </p:txBody>
      </p:sp>
      <p:sp>
        <p:nvSpPr>
          <p:cNvPr id="3" name="Slide Number Placeholder 2"/>
          <p:cNvSpPr>
            <a:spLocks noGrp="1"/>
          </p:cNvSpPr>
          <p:nvPr>
            <p:ph type="sldNum" sz="quarter" idx="10"/>
          </p:nvPr>
        </p:nvSpPr>
        <p:spPr/>
        <p:txBody>
          <a:bodyPr/>
          <a:lstStyle/>
          <a:p>
            <a:pPr>
              <a:defRPr/>
            </a:pPr>
            <a:fld id="{574DBB38-F1C2-4FCF-8307-5D37C73F6C36}" type="slidenum">
              <a:rPr lang="en-US">
                <a:solidFill>
                  <a:srgbClr val="969696">
                    <a:lumMod val="50000"/>
                  </a:srgbClr>
                </a:solidFill>
              </a:rPr>
              <a:pPr>
                <a:defRPr/>
              </a:pPr>
              <a:t>10</a:t>
            </a:fld>
            <a:endParaRPr lang="en-US" dirty="0">
              <a:solidFill>
                <a:srgbClr val="969696">
                  <a:lumMod val="50000"/>
                </a:srgbClr>
              </a:solidFill>
            </a:endParaRPr>
          </a:p>
        </p:txBody>
      </p:sp>
      <p:sp>
        <p:nvSpPr>
          <p:cNvPr id="51203"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Calculations based on Medicaid enrollment data from the Centers for Medicare and Medicaid Services, “Medicaid &amp; CHIP: March 2017 Monthly Applications, Eligibility Determinations and Enrollment Report”; enrollment includes CHIP. Massachusetts enrollment is as of March 2017 from May 2017 MassHealth Snapshot Report. Population estimates for July 1, 2016 from the U.S. Census Bureau. </a:t>
            </a:r>
          </a:p>
        </p:txBody>
      </p:sp>
      <p:sp>
        <p:nvSpPr>
          <p:cNvPr id="9"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rPr>
              <a:t>States that exercised the ACA option to expand their Medicaid programs to cover most residents with incomes up to 138 percent of the federal poverty level (FPL) tend to cover a larger portion of their residents in Medicaid than states that did not expand. Massachusetts, which covers more than one-quarter of its people in MassHealth, is among the expansion states.</a:t>
            </a:r>
          </a:p>
          <a:p>
            <a:pPr fontAlgn="base">
              <a:spcAft>
                <a:spcPct val="0"/>
              </a:spcAft>
              <a:buClr>
                <a:srgbClr val="5A8F7C"/>
              </a:buClr>
            </a:pPr>
            <a:r>
              <a:rPr lang="en-US" dirty="0">
                <a:solidFill>
                  <a:srgbClr val="1C1C1C"/>
                </a:solidFill>
              </a:rPr>
              <a:t>This high level of MassHealth participation contributes to Massachusetts’s lowest-in-nation uninsured rate.</a:t>
            </a:r>
            <a:endParaRPr lang="en-US" i="1" dirty="0">
              <a:solidFill>
                <a:srgbClr val="1C1C1C"/>
              </a:solidFill>
            </a:endParaRPr>
          </a:p>
          <a:p>
            <a:pPr fontAlgn="base">
              <a:spcAft>
                <a:spcPct val="0"/>
              </a:spcAft>
              <a:buClr>
                <a:srgbClr val="5A8F7C"/>
              </a:buClr>
            </a:pPr>
            <a:r>
              <a:rPr lang="en-US" sz="1000" i="1" dirty="0">
                <a:solidFill>
                  <a:srgbClr val="1C1C1C"/>
                </a:solidFill>
              </a:rPr>
              <a:t>[Note: The Massachusetts bar in this chart uses a different source of data from the rest of the states. Using the same source, Massachusetts would fall between Oregon and Montana, at </a:t>
            </a:r>
            <a:r>
              <a:rPr lang="en-US" sz="1000" i="1" dirty="0" smtClean="0">
                <a:solidFill>
                  <a:srgbClr val="1C1C1C"/>
                </a:solidFill>
              </a:rPr>
              <a:t>24.4 percent.]</a:t>
            </a:r>
            <a:endParaRPr lang="en-US" sz="1000" dirty="0">
              <a:solidFill>
                <a:srgbClr val="1C1C1C"/>
              </a:solidFill>
            </a:endParaRP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PERCENTAGE OF POPULATION ENROLLED IN MEDICAID, MARCH 2017</a:t>
            </a:r>
          </a:p>
        </p:txBody>
      </p:sp>
      <p:cxnSp>
        <p:nvCxnSpPr>
          <p:cNvPr id="14" name="Straight Connector 13"/>
          <p:cNvCxnSpPr/>
          <p:nvPr/>
        </p:nvCxnSpPr>
        <p:spPr>
          <a:xfrm>
            <a:off x="723900" y="5645290"/>
            <a:ext cx="565785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457574" y="5616715"/>
            <a:ext cx="390526" cy="191234"/>
          </a:xfrm>
          <a:prstGeom prst="rect">
            <a:avLst/>
          </a:prstGeom>
          <a:noFill/>
          <a:ln w="9525">
            <a:noFill/>
            <a:miter lim="800000"/>
            <a:headEnd/>
            <a:tailEnd/>
          </a:ln>
        </p:spPr>
        <p:txBody>
          <a:bodyPr wrap="none" lIns="0" rIns="0">
            <a:no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a:t>
            </a:r>
          </a:p>
        </p:txBody>
      </p:sp>
      <p:graphicFrame>
        <p:nvGraphicFramePr>
          <p:cNvPr id="2" name="Chart 1"/>
          <p:cNvGraphicFramePr/>
          <p:nvPr>
            <p:extLst>
              <p:ext uri="{D42A27DB-BD31-4B8C-83A1-F6EECF244321}">
                <p14:modId xmlns:p14="http://schemas.microsoft.com/office/powerpoint/2010/main" val="786083173"/>
              </p:ext>
            </p:extLst>
          </p:nvPr>
        </p:nvGraphicFramePr>
        <p:xfrm>
          <a:off x="190500" y="1997451"/>
          <a:ext cx="6323013" cy="37053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7817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dirty="0"/>
              <a:t>MASSHEALTH COVERS CHILDREN, ADULTS, AND SENIORS, </a:t>
            </a:r>
            <a:br>
              <a:rPr lang="en-US" dirty="0"/>
            </a:br>
            <a:r>
              <a:rPr lang="en-US" dirty="0"/>
              <a:t>AND OFTEN SUPPLEMENTS OTHER INSURANCE</a:t>
            </a:r>
          </a:p>
        </p:txBody>
      </p:sp>
      <p:sp>
        <p:nvSpPr>
          <p:cNvPr id="3" name="Slide Number Placeholder 2"/>
          <p:cNvSpPr>
            <a:spLocks noGrp="1"/>
          </p:cNvSpPr>
          <p:nvPr>
            <p:ph type="sldNum" sz="quarter" idx="10"/>
          </p:nvPr>
        </p:nvSpPr>
        <p:spPr/>
        <p:txBody>
          <a:bodyPr/>
          <a:lstStyle/>
          <a:p>
            <a:fld id="{8BA7C236-6D5E-490B-80DD-CBD2BF0A1A2D}" type="slidenum">
              <a:rPr lang="en-US" smtClean="0"/>
              <a:pPr/>
              <a:t>11</a:t>
            </a:fld>
            <a:endParaRPr lang="en-US" dirty="0"/>
          </a:p>
        </p:txBody>
      </p:sp>
      <p:sp>
        <p:nvSpPr>
          <p:cNvPr id="6" name="Text Box 11"/>
          <p:cNvSpPr txBox="1">
            <a:spLocks noChangeArrowheads="1"/>
          </p:cNvSpPr>
          <p:nvPr/>
        </p:nvSpPr>
        <p:spPr bwMode="auto">
          <a:xfrm>
            <a:off x="6510688" y="1772031"/>
            <a:ext cx="2166587"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members range from the very young to the very old. Non-disabled adults under age 65 are now the largest group of members. Children comprise about a third of MassHealth members. Members with disabilities represent 16  percent of membership. Nearly one out of every 10 MassHealth members is age 65 or over. Most of these seniors also have Medicare coverage, and most live in non-facility settings in their communities.</a:t>
            </a:r>
          </a:p>
          <a:p>
            <a:r>
              <a:rPr lang="en-US" dirty="0"/>
              <a:t>About 23 percent of MassHealth members have coverage through Medicare, an employer, or student health insurance and MassHealth acts as secondary coverage (not shown in chart). In some circumstances, MassHealth also pays members’ premiums and cost sharing for their employer-sponsored or Medicare coverage, if it is more economical than paying directly for MassHealth benefits.</a:t>
            </a:r>
          </a:p>
          <a:p>
            <a:endParaRPr lang="en-US" dirty="0"/>
          </a:p>
        </p:txBody>
      </p:sp>
      <p:graphicFrame>
        <p:nvGraphicFramePr>
          <p:cNvPr id="2" name="Chart 1"/>
          <p:cNvGraphicFramePr/>
          <p:nvPr>
            <p:extLst>
              <p:ext uri="{D42A27DB-BD31-4B8C-83A1-F6EECF244321}">
                <p14:modId xmlns:p14="http://schemas.microsoft.com/office/powerpoint/2010/main" val="185059993"/>
              </p:ext>
            </p:extLst>
          </p:nvPr>
        </p:nvGraphicFramePr>
        <p:xfrm>
          <a:off x="728254" y="2466892"/>
          <a:ext cx="5436641" cy="3624427"/>
        </p:xfrm>
        <a:graphic>
          <a:graphicData uri="http://schemas.openxmlformats.org/drawingml/2006/chart">
            <c:chart xmlns:c="http://schemas.openxmlformats.org/drawingml/2006/chart" xmlns:r="http://schemas.openxmlformats.org/officeDocument/2006/relationships" r:id="rId3"/>
          </a:graphicData>
        </a:graphic>
      </p:graphicFrame>
      <p:sp>
        <p:nvSpPr>
          <p:cNvPr id="47109" name="TextBox 6"/>
          <p:cNvSpPr txBox="1">
            <a:spLocks noChangeArrowheads="1"/>
          </p:cNvSpPr>
          <p:nvPr/>
        </p:nvSpPr>
        <p:spPr bwMode="auto">
          <a:xfrm>
            <a:off x="455613" y="6161088"/>
            <a:ext cx="6035675" cy="215900"/>
          </a:xfrm>
          <a:prstGeom prst="rect">
            <a:avLst/>
          </a:prstGeom>
          <a:noFill/>
          <a:ln w="9525">
            <a:noFill/>
            <a:miter lim="800000"/>
            <a:headEnd/>
            <a:tailEnd/>
          </a:ln>
        </p:spPr>
        <p:txBody>
          <a:bodyPr lIns="0" rIns="0" anchor="b">
            <a:spAutoFit/>
          </a:bodyPr>
          <a:lstStyle/>
          <a:p>
            <a:r>
              <a:rPr lang="en-US" sz="600" dirty="0"/>
              <a:t>SOURCE: </a:t>
            </a:r>
            <a:r>
              <a:rPr lang="en-US" sz="800" dirty="0"/>
              <a:t>MassHealth, May 2017 Snapshot Report.</a:t>
            </a: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PERCENT OF TOTAL MASSHEALTH ENROLLMENT (1.87 MILLION), MAY 2017</a:t>
            </a:r>
          </a:p>
        </p:txBody>
      </p:sp>
      <p:sp>
        <p:nvSpPr>
          <p:cNvPr id="33" name="Rectangle 32"/>
          <p:cNvSpPr/>
          <p:nvPr/>
        </p:nvSpPr>
        <p:spPr>
          <a:xfrm>
            <a:off x="3222474" y="2226873"/>
            <a:ext cx="448200"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lgn="r">
              <a:defRPr/>
            </a:pPr>
            <a:r>
              <a:rPr lang="en-US" sz="900" b="1" dirty="0">
                <a:solidFill>
                  <a:schemeClr val="bg1"/>
                </a:solidFill>
              </a:rPr>
              <a:t>OTHER </a:t>
            </a:r>
            <a:endParaRPr lang="en-US" sz="900" i="1" dirty="0">
              <a:solidFill>
                <a:schemeClr val="bg1"/>
              </a:solidFill>
            </a:endParaRPr>
          </a:p>
        </p:txBody>
      </p:sp>
      <p:sp>
        <p:nvSpPr>
          <p:cNvPr id="34" name="Rectangle 33"/>
          <p:cNvSpPr/>
          <p:nvPr/>
        </p:nvSpPr>
        <p:spPr>
          <a:xfrm>
            <a:off x="4319518" y="5529905"/>
            <a:ext cx="1228863"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a:solidFill>
                  <a:schemeClr val="bg1"/>
                </a:solidFill>
              </a:rPr>
              <a:t>NON-DISABLED ADULTS</a:t>
            </a:r>
            <a:endParaRPr lang="en-US" sz="900" i="1" dirty="0">
              <a:solidFill>
                <a:schemeClr val="bg1"/>
              </a:solidFill>
            </a:endParaRPr>
          </a:p>
        </p:txBody>
      </p:sp>
      <p:sp>
        <p:nvSpPr>
          <p:cNvPr id="37" name="Rectangle 36"/>
          <p:cNvSpPr/>
          <p:nvPr/>
        </p:nvSpPr>
        <p:spPr>
          <a:xfrm>
            <a:off x="4844788" y="3420674"/>
            <a:ext cx="760786" cy="313932"/>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a:solidFill>
                  <a:srgbClr val="1C1C1C"/>
                </a:solidFill>
              </a:rPr>
              <a:t>ADULTS WITH</a:t>
            </a:r>
            <a:br>
              <a:rPr lang="en-US" sz="900" b="1" dirty="0">
                <a:solidFill>
                  <a:srgbClr val="1C1C1C"/>
                </a:solidFill>
              </a:rPr>
            </a:br>
            <a:r>
              <a:rPr lang="en-US" sz="900" b="1" dirty="0">
                <a:solidFill>
                  <a:srgbClr val="1C1C1C"/>
                </a:solidFill>
              </a:rPr>
              <a:t>DISABILITIES</a:t>
            </a:r>
            <a:endParaRPr lang="en-US" sz="900" i="1" dirty="0">
              <a:solidFill>
                <a:srgbClr val="1C1C1C"/>
              </a:solidFill>
            </a:endParaRPr>
          </a:p>
        </p:txBody>
      </p:sp>
      <p:sp>
        <p:nvSpPr>
          <p:cNvPr id="23" name="Rectangle 22"/>
          <p:cNvSpPr/>
          <p:nvPr/>
        </p:nvSpPr>
        <p:spPr>
          <a:xfrm>
            <a:off x="1074047" y="3450094"/>
            <a:ext cx="824905"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a:solidFill>
                  <a:srgbClr val="1C1C1C"/>
                </a:solidFill>
              </a:rPr>
              <a:t>NON-DISABLED</a:t>
            </a:r>
            <a:br>
              <a:rPr lang="en-US" sz="900" b="1" dirty="0">
                <a:solidFill>
                  <a:srgbClr val="1C1C1C"/>
                </a:solidFill>
              </a:rPr>
            </a:br>
            <a:r>
              <a:rPr lang="en-US" sz="900" b="1" dirty="0">
                <a:solidFill>
                  <a:srgbClr val="1C1C1C"/>
                </a:solidFill>
              </a:rPr>
              <a:t>CHILDREN</a:t>
            </a:r>
            <a:endParaRPr lang="en-US" sz="900" i="1" dirty="0">
              <a:solidFill>
                <a:srgbClr val="1C1C1C"/>
              </a:solidFill>
            </a:endParaRPr>
          </a:p>
        </p:txBody>
      </p:sp>
      <p:sp>
        <p:nvSpPr>
          <p:cNvPr id="43" name="Rectangle 42"/>
          <p:cNvSpPr/>
          <p:nvPr/>
        </p:nvSpPr>
        <p:spPr>
          <a:xfrm>
            <a:off x="794645" y="4825168"/>
            <a:ext cx="863377" cy="313932"/>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lgn="r">
              <a:defRPr/>
            </a:pPr>
            <a:r>
              <a:rPr lang="en-US" sz="900" b="1" dirty="0">
                <a:solidFill>
                  <a:srgbClr val="1C1C1C"/>
                </a:solidFill>
              </a:rPr>
              <a:t>CHILDREN WITH</a:t>
            </a:r>
            <a:br>
              <a:rPr lang="en-US" sz="900" b="1" dirty="0">
                <a:solidFill>
                  <a:srgbClr val="1C1C1C"/>
                </a:solidFill>
              </a:rPr>
            </a:br>
            <a:r>
              <a:rPr lang="en-US" sz="900" b="1" dirty="0">
                <a:solidFill>
                  <a:srgbClr val="1C1C1C"/>
                </a:solidFill>
              </a:rPr>
              <a:t>DISABILITIES</a:t>
            </a:r>
          </a:p>
        </p:txBody>
      </p:sp>
      <p:sp>
        <p:nvSpPr>
          <p:cNvPr id="46" name="Rectangle 45"/>
          <p:cNvSpPr/>
          <p:nvPr/>
        </p:nvSpPr>
        <p:spPr>
          <a:xfrm>
            <a:off x="4682084" y="2817533"/>
            <a:ext cx="1086195" cy="313932"/>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a:solidFill>
                  <a:schemeClr val="tx1"/>
                </a:solidFill>
              </a:rPr>
              <a:t>SENIORS IN</a:t>
            </a:r>
            <a:br>
              <a:rPr lang="en-US" sz="900" b="1" dirty="0">
                <a:solidFill>
                  <a:schemeClr val="tx1"/>
                </a:solidFill>
              </a:rPr>
            </a:br>
            <a:r>
              <a:rPr lang="en-US" sz="900" b="1" dirty="0">
                <a:solidFill>
                  <a:schemeClr val="tx1"/>
                </a:solidFill>
              </a:rPr>
              <a:t> NURSING FACILITIES</a:t>
            </a:r>
            <a:endParaRPr lang="en-US" sz="900" i="1" dirty="0">
              <a:solidFill>
                <a:schemeClr val="tx1"/>
              </a:solidFill>
            </a:endParaRPr>
          </a:p>
        </p:txBody>
      </p:sp>
      <p:sp>
        <p:nvSpPr>
          <p:cNvPr id="49" name="Rectangle 48"/>
          <p:cNvSpPr/>
          <p:nvPr/>
        </p:nvSpPr>
        <p:spPr>
          <a:xfrm>
            <a:off x="3806028" y="2490146"/>
            <a:ext cx="130420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nchorCtr="0">
            <a:spAutoFit/>
          </a:bodyPr>
          <a:lstStyle/>
          <a:p>
            <a:pPr>
              <a:defRPr/>
            </a:pPr>
            <a:r>
              <a:rPr lang="en-US" sz="900" b="1" dirty="0">
                <a:solidFill>
                  <a:schemeClr val="bg1"/>
                </a:solidFill>
              </a:rPr>
              <a:t>SENIORS IN COMMUNITY</a:t>
            </a:r>
            <a:endParaRPr lang="en-US" sz="900" i="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5613" y="900906"/>
            <a:ext cx="8229600" cy="796925"/>
          </a:xfrm>
        </p:spPr>
        <p:txBody>
          <a:bodyPr/>
          <a:lstStyle/>
          <a:p>
            <a:r>
              <a:rPr lang="en-US" dirty="0"/>
              <a:t>MASSHEALTH IS IMPORTANT TO MANY POPULATION GROUPS</a:t>
            </a:r>
            <a:endParaRPr lang="en-US" i="1" dirty="0"/>
          </a:p>
        </p:txBody>
      </p:sp>
      <p:sp>
        <p:nvSpPr>
          <p:cNvPr id="3" name="Slide Number Placeholder 2"/>
          <p:cNvSpPr>
            <a:spLocks noGrp="1"/>
          </p:cNvSpPr>
          <p:nvPr>
            <p:ph type="sldNum" sz="quarter" idx="10"/>
          </p:nvPr>
        </p:nvSpPr>
        <p:spPr/>
        <p:txBody>
          <a:bodyPr/>
          <a:lstStyle/>
          <a:p>
            <a:pPr>
              <a:defRPr/>
            </a:pPr>
            <a:fld id="{FF269DB4-FF27-41A4-93CA-0BF15B7F4A14}" type="slidenum">
              <a:rPr lang="en-US" smtClean="0">
                <a:solidFill>
                  <a:srgbClr val="969696">
                    <a:lumMod val="50000"/>
                  </a:srgbClr>
                </a:solidFill>
              </a:rPr>
              <a:pPr>
                <a:defRPr/>
              </a:pPr>
              <a:t>12</a:t>
            </a:fld>
            <a:endParaRPr lang="en-US" dirty="0">
              <a:solidFill>
                <a:srgbClr val="969696">
                  <a:lumMod val="50000"/>
                </a:srgbClr>
              </a:solidFill>
            </a:endParaRPr>
          </a:p>
        </p:txBody>
      </p:sp>
      <p:sp>
        <p:nvSpPr>
          <p:cNvPr id="5" name="Text Box 11"/>
          <p:cNvSpPr txBox="1">
            <a:spLocks noChangeArrowheads="1"/>
          </p:cNvSpPr>
          <p:nvPr/>
        </p:nvSpPr>
        <p:spPr bwMode="auto">
          <a:xfrm>
            <a:off x="6619875" y="1773935"/>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latin typeface="Calibri"/>
                <a:cs typeface="Arial"/>
              </a:rPr>
              <a:t>More than four in 10 children in Massachusetts and about one-quarter of adults under age 65 are MassHealth members. MassHealth is an especially important source of coverage for people with low income (below 133% FPL), of whom three-fifths are members, and people with disabilities, of whom more than half rely on MassHealth. Six out of 10 nursing home residents are MassHealth members.</a:t>
            </a:r>
          </a:p>
        </p:txBody>
      </p:sp>
      <p:sp>
        <p:nvSpPr>
          <p:cNvPr id="43013" name="Rectangle 8"/>
          <p:cNvSpPr>
            <a:spLocks noChangeArrowheads="1"/>
          </p:cNvSpPr>
          <p:nvPr/>
        </p:nvSpPr>
        <p:spPr bwMode="auto">
          <a:xfrm>
            <a:off x="455613" y="1789113"/>
            <a:ext cx="4603824" cy="246221"/>
          </a:xfrm>
          <a:prstGeom prst="rect">
            <a:avLst/>
          </a:prstGeom>
          <a:noFill/>
          <a:ln w="9525">
            <a:noFill/>
            <a:miter lim="800000"/>
            <a:headEnd/>
            <a:tailEnd/>
          </a:ln>
        </p:spPr>
        <p:txBody>
          <a:bodyPr wrap="none" lIns="0" rIns="0">
            <a:spAutoFit/>
          </a:bodyPr>
          <a:lstStyle/>
          <a:p>
            <a:r>
              <a:rPr lang="en-US" sz="1000" b="1" dirty="0">
                <a:solidFill>
                  <a:srgbClr val="1C1C1C"/>
                </a:solidFill>
                <a:latin typeface="Calibri"/>
                <a:cs typeface="Arial"/>
              </a:rPr>
              <a:t>PERCENT OF SELECT MASSACHUSETTS POPULATIONS COVERED BY MASSHEALTH, 2015</a:t>
            </a:r>
          </a:p>
        </p:txBody>
      </p:sp>
      <p:graphicFrame>
        <p:nvGraphicFramePr>
          <p:cNvPr id="9" name="Chart 8"/>
          <p:cNvGraphicFramePr/>
          <p:nvPr>
            <p:extLst>
              <p:ext uri="{D42A27DB-BD31-4B8C-83A1-F6EECF244321}">
                <p14:modId xmlns:p14="http://schemas.microsoft.com/office/powerpoint/2010/main" val="1605981033"/>
              </p:ext>
            </p:extLst>
          </p:nvPr>
        </p:nvGraphicFramePr>
        <p:xfrm>
          <a:off x="457200" y="2144712"/>
          <a:ext cx="5934456" cy="3675888"/>
        </p:xfrm>
        <a:graphic>
          <a:graphicData uri="http://schemas.openxmlformats.org/drawingml/2006/chart">
            <c:chart xmlns:c="http://schemas.openxmlformats.org/drawingml/2006/chart" xmlns:r="http://schemas.openxmlformats.org/officeDocument/2006/relationships" r:id="rId3"/>
          </a:graphicData>
        </a:graphic>
      </p:graphicFrame>
      <p:sp>
        <p:nvSpPr>
          <p:cNvPr id="43014" name="TextBox 6"/>
          <p:cNvSpPr txBox="1">
            <a:spLocks noChangeArrowheads="1"/>
          </p:cNvSpPr>
          <p:nvPr/>
        </p:nvSpPr>
        <p:spPr bwMode="auto">
          <a:xfrm>
            <a:off x="455613" y="5715268"/>
            <a:ext cx="6035675" cy="661720"/>
          </a:xfrm>
          <a:prstGeom prst="rect">
            <a:avLst/>
          </a:prstGeom>
          <a:noFill/>
          <a:ln w="9525">
            <a:noFill/>
            <a:miter lim="800000"/>
            <a:headEnd/>
            <a:tailEnd/>
          </a:ln>
        </p:spPr>
        <p:txBody>
          <a:bodyPr lIns="0" rIns="0" anchor="b">
            <a:spAutoFit/>
          </a:bodyPr>
          <a:lstStyle/>
          <a:p>
            <a:r>
              <a:rPr lang="en-US" sz="800" dirty="0">
                <a:solidFill>
                  <a:srgbClr val="1C1C1C"/>
                </a:solidFill>
                <a:latin typeface="Calibri"/>
                <a:cs typeface="Arial"/>
              </a:rPr>
              <a:t>*Deaf or serious difficulty hearing; blind or serious difficulty seeing; cognitive, ambulatory, self care or independent living difficulty</a:t>
            </a:r>
          </a:p>
          <a:p>
            <a:pPr fontAlgn="auto">
              <a:spcBef>
                <a:spcPts val="600"/>
              </a:spcBef>
              <a:spcAft>
                <a:spcPts val="0"/>
              </a:spcAft>
            </a:pPr>
            <a:r>
              <a:rPr lang="en-US" sz="600" dirty="0">
                <a:solidFill>
                  <a:srgbClr val="1C1C1C"/>
                </a:solidFill>
                <a:latin typeface="Calibri"/>
                <a:cs typeface="Arial"/>
              </a:rPr>
              <a:t>SOURCES: </a:t>
            </a:r>
            <a:r>
              <a:rPr lang="en-US" sz="800" dirty="0">
                <a:solidFill>
                  <a:srgbClr val="1C1C1C"/>
                </a:solidFill>
                <a:latin typeface="Calibri"/>
                <a:cs typeface="Arial"/>
              </a:rPr>
              <a:t>Authors’ calculations using the 2015 American Community Survey (ACS). Nursing facility data from MassHealth bed census and payment category data as of July 2015. Data for “all children,” “all non-elderly adults,” and “all seniors” calculated from 2015 ACS population data and MassHealth Snapshot report, enrollment for 12/31/15, as of May 2017.</a:t>
            </a:r>
          </a:p>
        </p:txBody>
      </p:sp>
    </p:spTree>
    <p:extLst>
      <p:ext uri="{BB962C8B-B14F-4D97-AF65-F5344CB8AC3E}">
        <p14:creationId xmlns:p14="http://schemas.microsoft.com/office/powerpoint/2010/main" val="7663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1"/>
          <p:cNvSpPr txBox="1">
            <a:spLocks noChangeArrowheads="1"/>
          </p:cNvSpPr>
          <p:nvPr/>
        </p:nvSpPr>
        <p:spPr bwMode="auto">
          <a:xfrm>
            <a:off x="6619875" y="1720274"/>
            <a:ext cx="2057400" cy="4656713"/>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latin typeface="Calibri"/>
                <a:cs typeface="Arial"/>
              </a:rPr>
              <a:t>MassHealth enrollment has steadily grown over the past decade, with a large increase in 2014 coinciding with ACA implementation. The trend has leveled off in the past two years, but MassHealth enrollment still grew slightly faster than the overall population. </a:t>
            </a:r>
          </a:p>
          <a:p>
            <a:pPr>
              <a:buClr>
                <a:srgbClr val="5A8F7C"/>
              </a:buClr>
            </a:pPr>
            <a:r>
              <a:rPr lang="en-US" dirty="0">
                <a:solidFill>
                  <a:srgbClr val="1C1C1C"/>
                </a:solidFill>
                <a:latin typeface="Calibri"/>
                <a:cs typeface="Arial"/>
              </a:rPr>
              <a:t>The number of Massachusetts residents without insurance declined steadily, beginning in 2004 (not shown in chart), through 2010. Commonwealth Care, introduced in 2007 and replaced in 2015 by ConnectorCare, played a role in the decline. The number of uninsured increased between 2010 and 2012 but then stabilized. </a:t>
            </a:r>
          </a:p>
          <a:p>
            <a:pPr>
              <a:buClr>
                <a:srgbClr val="5A8F7C"/>
              </a:buClr>
            </a:pPr>
            <a:r>
              <a:rPr lang="en-US" dirty="0">
                <a:solidFill>
                  <a:srgbClr val="1C1C1C"/>
                </a:solidFill>
                <a:latin typeface="Calibri"/>
                <a:cs typeface="Arial"/>
              </a:rPr>
              <a:t>[Note: Recent Census Bureau estimates suggest a decline in the number of uninsured in Massachusetts; Census estimates </a:t>
            </a:r>
            <a:r>
              <a:rPr lang="en-US">
                <a:solidFill>
                  <a:srgbClr val="1C1C1C"/>
                </a:solidFill>
                <a:latin typeface="Calibri"/>
                <a:cs typeface="Arial"/>
              </a:rPr>
              <a:t>171,000 uninsured in </a:t>
            </a:r>
            <a:r>
              <a:rPr lang="en-US" dirty="0">
                <a:solidFill>
                  <a:srgbClr val="1C1C1C"/>
                </a:solidFill>
                <a:latin typeface="Calibri"/>
                <a:cs typeface="Arial"/>
              </a:rPr>
              <a:t>2016.]</a:t>
            </a:r>
          </a:p>
        </p:txBody>
      </p:sp>
      <p:sp>
        <p:nvSpPr>
          <p:cNvPr id="53249" name="Title 1"/>
          <p:cNvSpPr>
            <a:spLocks noGrp="1"/>
          </p:cNvSpPr>
          <p:nvPr>
            <p:ph type="title"/>
          </p:nvPr>
        </p:nvSpPr>
        <p:spPr>
          <a:xfrm>
            <a:off x="455612" y="841375"/>
            <a:ext cx="8606907" cy="796925"/>
          </a:xfrm>
        </p:spPr>
        <p:txBody>
          <a:bodyPr/>
          <a:lstStyle/>
          <a:p>
            <a:r>
              <a:rPr lang="en-US" dirty="0"/>
              <a:t>MASSHEALTH ENROLLMENT GREW AS THE NUMBER OF </a:t>
            </a:r>
            <a:br>
              <a:rPr lang="en-US" dirty="0"/>
            </a:br>
            <a:r>
              <a:rPr lang="en-US" dirty="0"/>
              <a:t>UNINSURED LEVELED OFF, BUT HAS SLOWED RECENTLY</a:t>
            </a:r>
          </a:p>
        </p:txBody>
      </p:sp>
      <p:sp>
        <p:nvSpPr>
          <p:cNvPr id="3" name="Slide Number Placeholder 2"/>
          <p:cNvSpPr>
            <a:spLocks noGrp="1"/>
          </p:cNvSpPr>
          <p:nvPr>
            <p:ph type="sldNum" sz="quarter" idx="10"/>
          </p:nvPr>
        </p:nvSpPr>
        <p:spPr/>
        <p:txBody>
          <a:bodyPr/>
          <a:lstStyle/>
          <a:p>
            <a:pPr>
              <a:defRPr/>
            </a:pPr>
            <a:fld id="{09E3CC8C-D28F-4F0C-ADF4-E73B2433B836}" type="slidenum">
              <a:rPr lang="en-US">
                <a:solidFill>
                  <a:srgbClr val="969696">
                    <a:lumMod val="50000"/>
                  </a:srgbClr>
                </a:solidFill>
              </a:rPr>
              <a:pPr>
                <a:defRPr/>
              </a:pPr>
              <a:t>13</a:t>
            </a:fld>
            <a:endParaRPr lang="en-US" dirty="0">
              <a:solidFill>
                <a:srgbClr val="969696">
                  <a:lumMod val="50000"/>
                </a:srgbClr>
              </a:solidFill>
            </a:endParaRPr>
          </a:p>
        </p:txBody>
      </p:sp>
      <p:sp>
        <p:nvSpPr>
          <p:cNvPr id="53251" name="TextBox 6"/>
          <p:cNvSpPr txBox="1">
            <a:spLocks noChangeArrowheads="1"/>
          </p:cNvSpPr>
          <p:nvPr/>
        </p:nvSpPr>
        <p:spPr bwMode="auto">
          <a:xfrm>
            <a:off x="455613" y="5915323"/>
            <a:ext cx="5802312" cy="461665"/>
          </a:xfrm>
          <a:prstGeom prst="rect">
            <a:avLst/>
          </a:prstGeom>
          <a:noFill/>
          <a:ln w="9525">
            <a:noFill/>
            <a:miter lim="800000"/>
            <a:headEnd/>
            <a:tailEnd/>
          </a:ln>
        </p:spPr>
        <p:txBody>
          <a:bodyPr lIns="0" rIns="0" anchor="b">
            <a:spAutoFit/>
          </a:bodyPr>
          <a:lstStyle/>
          <a:p>
            <a:pPr eaLnBrk="0" hangingPunct="0"/>
            <a:r>
              <a:rPr lang="en-US" sz="600" dirty="0">
                <a:solidFill>
                  <a:srgbClr val="1C1C1C"/>
                </a:solidFill>
                <a:latin typeface="Calibri"/>
                <a:cs typeface="Arial"/>
              </a:rPr>
              <a:t>SOURCES</a:t>
            </a:r>
            <a:r>
              <a:rPr lang="en-US" sz="600" dirty="0">
                <a:solidFill>
                  <a:srgbClr val="000000"/>
                </a:solidFill>
                <a:latin typeface="Calibri"/>
                <a:ea typeface="ＭＳ Ｐゴシック"/>
                <a:cs typeface="ＭＳ Ｐゴシック"/>
              </a:rPr>
              <a:t>:</a:t>
            </a:r>
            <a:r>
              <a:rPr lang="en-US" sz="800" dirty="0">
                <a:solidFill>
                  <a:srgbClr val="000000"/>
                </a:solidFill>
                <a:latin typeface="Calibri"/>
                <a:ea typeface="ＭＳ Ｐゴシック"/>
                <a:cs typeface="ＭＳ Ｐゴシック"/>
              </a:rPr>
              <a:t> </a:t>
            </a:r>
            <a:r>
              <a:rPr lang="en-US" sz="800" dirty="0">
                <a:solidFill>
                  <a:srgbClr val="1C1C1C"/>
                </a:solidFill>
                <a:latin typeface="Calibri"/>
                <a:cs typeface="Arial"/>
              </a:rPr>
              <a:t>MassHealth figures monthly averages from the Office of Medicaid. Uninsured numbers for 2007–2011 from the Division of Health Care Finance and Policy, from a survey in that year, for 2012–2013 from the ACS, and for 2014–2015 from the Massachusetts Health Insurance Survey, conducted by the Center for Health Information and Analysis (CHIA). Uninsured data from CHIA for 2016 not available.</a:t>
            </a:r>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TRENDS IN MASSHEALTH ENROLLMENT AND UNINSURED, CY2007–2016</a:t>
            </a:r>
          </a:p>
        </p:txBody>
      </p:sp>
      <p:graphicFrame>
        <p:nvGraphicFramePr>
          <p:cNvPr id="2" name="Chart 1"/>
          <p:cNvGraphicFramePr/>
          <p:nvPr>
            <p:extLst>
              <p:ext uri="{D42A27DB-BD31-4B8C-83A1-F6EECF244321}">
                <p14:modId xmlns:p14="http://schemas.microsoft.com/office/powerpoint/2010/main" val="1311665319"/>
              </p:ext>
            </p:extLst>
          </p:nvPr>
        </p:nvGraphicFramePr>
        <p:xfrm>
          <a:off x="396876" y="2035176"/>
          <a:ext cx="5661024" cy="37570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891792" y="2842222"/>
            <a:ext cx="749564" cy="605294"/>
          </a:xfrm>
          <a:prstGeom prst="rect">
            <a:avLst/>
          </a:prstGeom>
          <a:solidFill>
            <a:schemeClr val="bg2"/>
          </a:solidFill>
        </p:spPr>
        <p:txBody>
          <a:bodyPr wrap="none" lIns="45720" tIns="25400" rIns="45720" bIns="25400" rtlCol="0">
            <a:spAutoFit/>
          </a:bodyPr>
          <a:lstStyle/>
          <a:p>
            <a:pPr algn="ctr"/>
            <a:r>
              <a:rPr lang="en-US" sz="900" b="1" dirty="0"/>
              <a:t>MASSHEALTH</a:t>
            </a:r>
            <a:br>
              <a:rPr lang="en-US" sz="900" b="1" dirty="0"/>
            </a:br>
            <a:r>
              <a:rPr lang="en-US" sz="900" b="1" dirty="0"/>
              <a:t>WITHOUT</a:t>
            </a:r>
            <a:br>
              <a:rPr lang="en-US" sz="900" b="1" dirty="0"/>
            </a:br>
            <a:r>
              <a:rPr lang="en-US" sz="900" b="1" dirty="0"/>
              <a:t>TEMPORARY</a:t>
            </a:r>
            <a:br>
              <a:rPr lang="en-US" sz="900" b="1" dirty="0"/>
            </a:br>
            <a:r>
              <a:rPr lang="en-US" sz="900" b="1" dirty="0"/>
              <a:t>ENROLLEES</a:t>
            </a:r>
          </a:p>
        </p:txBody>
      </p:sp>
      <p:sp>
        <p:nvSpPr>
          <p:cNvPr id="12" name="TextBox 11"/>
          <p:cNvSpPr txBox="1"/>
          <p:nvPr/>
        </p:nvSpPr>
        <p:spPr>
          <a:xfrm>
            <a:off x="5039313" y="2074027"/>
            <a:ext cx="1438553" cy="189796"/>
          </a:xfrm>
          <a:prstGeom prst="rect">
            <a:avLst/>
          </a:prstGeom>
          <a:solidFill>
            <a:schemeClr val="tx2"/>
          </a:solidFill>
        </p:spPr>
        <p:txBody>
          <a:bodyPr wrap="square" lIns="45720" tIns="25400" rIns="45720" bIns="25400" rtlCol="0">
            <a:spAutoFit/>
          </a:bodyPr>
          <a:lstStyle/>
          <a:p>
            <a:pPr algn="ctr"/>
            <a:r>
              <a:rPr lang="en-US" sz="900" b="1" dirty="0">
                <a:solidFill>
                  <a:schemeClr val="bg1"/>
                </a:solidFill>
              </a:rPr>
              <a:t>MASSHEALTH ENROLLMENT</a:t>
            </a:r>
          </a:p>
        </p:txBody>
      </p:sp>
      <p:sp>
        <p:nvSpPr>
          <p:cNvPr id="13" name="TextBox 12"/>
          <p:cNvSpPr txBox="1"/>
          <p:nvPr/>
        </p:nvSpPr>
        <p:spPr>
          <a:xfrm>
            <a:off x="5296936" y="4970619"/>
            <a:ext cx="672621" cy="189796"/>
          </a:xfrm>
          <a:prstGeom prst="rect">
            <a:avLst/>
          </a:prstGeom>
          <a:solidFill>
            <a:schemeClr val="accent2"/>
          </a:solidFill>
        </p:spPr>
        <p:txBody>
          <a:bodyPr wrap="none" lIns="45720" tIns="25400" rIns="45720" bIns="25400" rtlCol="0">
            <a:spAutoFit/>
          </a:bodyPr>
          <a:lstStyle/>
          <a:p>
            <a:pPr algn="ctr"/>
            <a:r>
              <a:rPr lang="en-US" sz="900" b="1" dirty="0">
                <a:solidFill>
                  <a:schemeClr val="bg1"/>
                </a:solidFill>
              </a:rPr>
              <a:t>UNINSURED</a:t>
            </a:r>
          </a:p>
        </p:txBody>
      </p:sp>
    </p:spTree>
    <p:extLst>
      <p:ext uri="{BB962C8B-B14F-4D97-AF65-F5344CB8AC3E}">
        <p14:creationId xmlns:p14="http://schemas.microsoft.com/office/powerpoint/2010/main" val="3625151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199" y="914400"/>
            <a:ext cx="8229601" cy="796925"/>
          </a:xfrm>
        </p:spPr>
        <p:txBody>
          <a:bodyPr/>
          <a:lstStyle/>
          <a:p>
            <a:r>
              <a:rPr lang="en-US" dirty="0"/>
              <a:t>ACA IMPLEMENTATION HAS DRIVEN RECENT MASSHEALTH ENROLLMENT GROWTH, SHIFTING THE DISTRIBUTION OF MEMBERS TOWARD NON-ELDERLY, NON-DISABLED ADULTS</a:t>
            </a:r>
          </a:p>
        </p:txBody>
      </p:sp>
      <p:sp>
        <p:nvSpPr>
          <p:cNvPr id="3" name="Slide Number Placeholder 2"/>
          <p:cNvSpPr>
            <a:spLocks noGrp="1"/>
          </p:cNvSpPr>
          <p:nvPr>
            <p:ph type="sldNum" sz="quarter" idx="10"/>
          </p:nvPr>
        </p:nvSpPr>
        <p:spPr/>
        <p:txBody>
          <a:bodyPr/>
          <a:lstStyle/>
          <a:p>
            <a:fld id="{8BA7C236-6D5E-490B-80DD-CBD2BF0A1A2D}" type="slidenum">
              <a:rPr lang="en-US" smtClean="0">
                <a:solidFill>
                  <a:srgbClr val="969696">
                    <a:lumMod val="50000"/>
                  </a:srgbClr>
                </a:solidFill>
              </a:rPr>
              <a:pPr/>
              <a:t>14</a:t>
            </a:fld>
            <a:endParaRPr lang="en-US" dirty="0">
              <a:solidFill>
                <a:srgbClr val="969696">
                  <a:lumMod val="50000"/>
                </a:srgbClr>
              </a:solidFill>
            </a:endParaRPr>
          </a:p>
        </p:txBody>
      </p:sp>
      <p:sp>
        <p:nvSpPr>
          <p:cNvPr id="6"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73152"/>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MassHealth membership grew by nearly 500,000 people over the last four years. Most of that growth (over 70%) occurred among non-elderly adults without disabilities, many of whom became eligible for the first time in January 2014, when the ACA’s Medicaid expansion took effect. Non-disabled adults now represent 42 percent of the total MassHealth membership, an increase from 32 percent in 2013. </a:t>
            </a:r>
          </a:p>
          <a:p>
            <a:pPr fontAlgn="base">
              <a:spcAft>
                <a:spcPct val="0"/>
              </a:spcAft>
              <a:buClr>
                <a:srgbClr val="5A8F7C"/>
              </a:buClr>
            </a:pPr>
            <a:r>
              <a:rPr lang="en-US" dirty="0">
                <a:solidFill>
                  <a:srgbClr val="1C1C1C"/>
                </a:solidFill>
              </a:rPr>
              <a:t>Other populations whose eligibility was not directly affected by the ACA grew as well: children without disabilities (17%), seniors (16%), and adults with disabilities (9%). Seniors living in the community increased 22 percent, and seniors in nursing facilities declined 11 percent. The number of children with disabilities enrolled in MassHealth has been steady, between 31,000 and 32,000, over the five-year period. </a:t>
            </a:r>
          </a:p>
          <a:p>
            <a:pPr fontAlgn="base">
              <a:spcAft>
                <a:spcPct val="0"/>
              </a:spcAft>
              <a:buClr>
                <a:srgbClr val="5A8F7C"/>
              </a:buClr>
            </a:pPr>
            <a:endParaRPr lang="en-US" dirty="0">
              <a:solidFill>
                <a:srgbClr val="1C1C1C"/>
              </a:solidFill>
            </a:endParaRPr>
          </a:p>
        </p:txBody>
      </p:sp>
      <p:sp>
        <p:nvSpPr>
          <p:cNvPr id="47109"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fontAlgn="base">
              <a:spcBef>
                <a:spcPct val="0"/>
              </a:spcBef>
              <a:spcAft>
                <a:spcPct val="0"/>
              </a:spcAft>
            </a:pPr>
            <a:r>
              <a:rPr lang="en-US" sz="600" dirty="0">
                <a:solidFill>
                  <a:srgbClr val="1C1C1C"/>
                </a:solidFill>
              </a:rPr>
              <a:t>SOURCE: </a:t>
            </a:r>
            <a:r>
              <a:rPr lang="en-US" sz="800" dirty="0">
                <a:solidFill>
                  <a:srgbClr val="1C1C1C"/>
                </a:solidFill>
              </a:rPr>
              <a:t>MassHealth, May 2017 Snapshot Report. Figures exclude applicants assigned “Temporary Medicaid” status in 2014. Percentages may not sum to 100 due to rounding. </a:t>
            </a:r>
          </a:p>
        </p:txBody>
      </p:sp>
      <p:sp>
        <p:nvSpPr>
          <p:cNvPr id="26" name="Rectangle 8"/>
          <p:cNvSpPr>
            <a:spLocks noChangeArrowheads="1"/>
          </p:cNvSpPr>
          <p:nvPr/>
        </p:nvSpPr>
        <p:spPr bwMode="auto">
          <a:xfrm>
            <a:off x="455613" y="1741488"/>
            <a:ext cx="4478337" cy="246062"/>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a:solidFill>
                  <a:prstClr val="black"/>
                </a:solidFill>
              </a:rPr>
              <a:t>DISTRIBUTION OF MASSHEALTH ENROLLMENT, 2013–2017</a:t>
            </a:r>
            <a:br>
              <a:rPr lang="en-US" sz="1000" b="1" dirty="0">
                <a:solidFill>
                  <a:prstClr val="black"/>
                </a:solidFill>
              </a:rPr>
            </a:br>
            <a:r>
              <a:rPr lang="en-US" sz="1000" b="1" dirty="0">
                <a:solidFill>
                  <a:prstClr val="black"/>
                </a:solidFill>
              </a:rPr>
              <a:t>(</a:t>
            </a:r>
            <a:r>
              <a:rPr lang="en-US" sz="800" b="1" dirty="0">
                <a:solidFill>
                  <a:prstClr val="black"/>
                </a:solidFill>
                <a:latin typeface="+mn-lt"/>
                <a:cs typeface="+mn-cs"/>
              </a:rPr>
              <a:t>NUMBER OF MEMBERS)</a:t>
            </a:r>
            <a:endParaRPr lang="en-US" sz="1000" b="1" dirty="0">
              <a:solidFill>
                <a:prstClr val="black"/>
              </a:solidFill>
              <a:latin typeface="+mn-lt"/>
              <a:cs typeface="+mn-cs"/>
            </a:endParaRPr>
          </a:p>
          <a:p>
            <a:pPr fontAlgn="base">
              <a:spcBef>
                <a:spcPct val="0"/>
              </a:spcBef>
              <a:spcAft>
                <a:spcPct val="0"/>
              </a:spcAft>
              <a:defRPr sz="1800" b="1" i="0" u="none" strike="noStrike" kern="1200" baseline="0">
                <a:solidFill>
                  <a:prstClr val="black"/>
                </a:solidFill>
                <a:latin typeface="+mn-lt"/>
                <a:ea typeface="+mn-ea"/>
                <a:cs typeface="+mn-cs"/>
              </a:defRPr>
            </a:pPr>
            <a:endParaRPr lang="en-US" sz="1000" b="1" dirty="0">
              <a:solidFill>
                <a:prstClr val="black"/>
              </a:solidFill>
            </a:endParaRPr>
          </a:p>
        </p:txBody>
      </p:sp>
      <p:graphicFrame>
        <p:nvGraphicFramePr>
          <p:cNvPr id="16" name="Content Placeholder 5"/>
          <p:cNvGraphicFramePr>
            <a:graphicFrameLocks/>
          </p:cNvGraphicFramePr>
          <p:nvPr>
            <p:extLst>
              <p:ext uri="{D42A27DB-BD31-4B8C-83A1-F6EECF244321}">
                <p14:modId xmlns:p14="http://schemas.microsoft.com/office/powerpoint/2010/main" val="826912415"/>
              </p:ext>
            </p:extLst>
          </p:nvPr>
        </p:nvGraphicFramePr>
        <p:xfrm>
          <a:off x="495502" y="2108541"/>
          <a:ext cx="5942013"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1338169" y="5091295"/>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38%</a:t>
            </a:r>
          </a:p>
        </p:txBody>
      </p:sp>
      <p:sp>
        <p:nvSpPr>
          <p:cNvPr id="11" name="TextBox 1"/>
          <p:cNvSpPr txBox="1"/>
          <p:nvPr/>
        </p:nvSpPr>
        <p:spPr>
          <a:xfrm>
            <a:off x="1338169" y="4321571"/>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32%</a:t>
            </a:r>
          </a:p>
        </p:txBody>
      </p:sp>
      <p:sp>
        <p:nvSpPr>
          <p:cNvPr id="12" name="TextBox 1"/>
          <p:cNvSpPr txBox="1"/>
          <p:nvPr/>
        </p:nvSpPr>
        <p:spPr>
          <a:xfrm>
            <a:off x="1338169" y="3885820"/>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2%</a:t>
            </a:r>
          </a:p>
        </p:txBody>
      </p:sp>
      <p:sp>
        <p:nvSpPr>
          <p:cNvPr id="13" name="TextBox 1"/>
          <p:cNvSpPr txBox="1"/>
          <p:nvPr/>
        </p:nvSpPr>
        <p:spPr>
          <a:xfrm>
            <a:off x="1338169" y="3664362"/>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18%</a:t>
            </a:r>
          </a:p>
        </p:txBody>
      </p:sp>
      <p:sp>
        <p:nvSpPr>
          <p:cNvPr id="14" name="TextBox 1"/>
          <p:cNvSpPr txBox="1"/>
          <p:nvPr/>
        </p:nvSpPr>
        <p:spPr>
          <a:xfrm>
            <a:off x="1338169" y="334665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9%</a:t>
            </a:r>
          </a:p>
        </p:txBody>
      </p:sp>
      <p:sp>
        <p:nvSpPr>
          <p:cNvPr id="15" name="TextBox 1"/>
          <p:cNvSpPr txBox="1"/>
          <p:nvPr/>
        </p:nvSpPr>
        <p:spPr>
          <a:xfrm>
            <a:off x="2062227" y="5079283"/>
            <a:ext cx="457237" cy="24731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33%</a:t>
            </a:r>
          </a:p>
        </p:txBody>
      </p:sp>
      <p:sp>
        <p:nvSpPr>
          <p:cNvPr id="17" name="TextBox 1"/>
          <p:cNvSpPr txBox="1"/>
          <p:nvPr/>
        </p:nvSpPr>
        <p:spPr>
          <a:xfrm>
            <a:off x="2062227" y="4096091"/>
            <a:ext cx="457237" cy="23812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39%</a:t>
            </a:r>
          </a:p>
        </p:txBody>
      </p:sp>
      <p:sp>
        <p:nvSpPr>
          <p:cNvPr id="18" name="TextBox 1"/>
          <p:cNvSpPr txBox="1"/>
          <p:nvPr/>
        </p:nvSpPr>
        <p:spPr>
          <a:xfrm>
            <a:off x="2039076" y="3531696"/>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2%</a:t>
            </a:r>
          </a:p>
        </p:txBody>
      </p:sp>
      <p:sp>
        <p:nvSpPr>
          <p:cNvPr id="19" name="TextBox 1"/>
          <p:cNvSpPr txBox="1"/>
          <p:nvPr/>
        </p:nvSpPr>
        <p:spPr>
          <a:xfrm>
            <a:off x="2062227" y="3301599"/>
            <a:ext cx="457237"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16%</a:t>
            </a:r>
          </a:p>
        </p:txBody>
      </p:sp>
      <p:sp>
        <p:nvSpPr>
          <p:cNvPr id="20" name="TextBox 1"/>
          <p:cNvSpPr txBox="1"/>
          <p:nvPr/>
        </p:nvSpPr>
        <p:spPr>
          <a:xfrm>
            <a:off x="2062226" y="2981894"/>
            <a:ext cx="457238" cy="2285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p>
        </p:txBody>
      </p:sp>
      <p:sp>
        <p:nvSpPr>
          <p:cNvPr id="21" name="TextBox 1"/>
          <p:cNvSpPr txBox="1"/>
          <p:nvPr/>
        </p:nvSpPr>
        <p:spPr>
          <a:xfrm>
            <a:off x="2782467" y="5118820"/>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33%</a:t>
            </a:r>
          </a:p>
        </p:txBody>
      </p:sp>
      <p:sp>
        <p:nvSpPr>
          <p:cNvPr id="22" name="TextBox 1"/>
          <p:cNvSpPr txBox="1"/>
          <p:nvPr/>
        </p:nvSpPr>
        <p:spPr>
          <a:xfrm>
            <a:off x="2782467" y="390979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42%</a:t>
            </a:r>
          </a:p>
        </p:txBody>
      </p:sp>
      <p:sp>
        <p:nvSpPr>
          <p:cNvPr id="23" name="TextBox 1"/>
          <p:cNvSpPr txBox="1"/>
          <p:nvPr/>
        </p:nvSpPr>
        <p:spPr>
          <a:xfrm>
            <a:off x="2685404" y="3221080"/>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2%</a:t>
            </a:r>
          </a:p>
        </p:txBody>
      </p:sp>
      <p:sp>
        <p:nvSpPr>
          <p:cNvPr id="24" name="TextBox 1"/>
          <p:cNvSpPr txBox="1"/>
          <p:nvPr/>
        </p:nvSpPr>
        <p:spPr>
          <a:xfrm>
            <a:off x="2689386" y="3001636"/>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14%</a:t>
            </a:r>
          </a:p>
        </p:txBody>
      </p:sp>
      <p:sp>
        <p:nvSpPr>
          <p:cNvPr id="25" name="TextBox 1"/>
          <p:cNvSpPr txBox="1"/>
          <p:nvPr/>
        </p:nvSpPr>
        <p:spPr>
          <a:xfrm>
            <a:off x="2706291" y="2615999"/>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p>
        </p:txBody>
      </p:sp>
      <p:sp>
        <p:nvSpPr>
          <p:cNvPr id="28" name="Rectangle 27"/>
          <p:cNvSpPr/>
          <p:nvPr/>
        </p:nvSpPr>
        <p:spPr>
          <a:xfrm>
            <a:off x="4794162" y="3909793"/>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a:solidFill>
                  <a:schemeClr val="bg1"/>
                </a:solidFill>
              </a:rPr>
              <a:t>NON-DISABLED ADULTS</a:t>
            </a:r>
            <a:endParaRPr lang="en-US" sz="900" i="1" dirty="0">
              <a:solidFill>
                <a:schemeClr val="bg1"/>
              </a:solidFill>
            </a:endParaRPr>
          </a:p>
        </p:txBody>
      </p:sp>
      <p:sp>
        <p:nvSpPr>
          <p:cNvPr id="29" name="Rectangle 28"/>
          <p:cNvSpPr/>
          <p:nvPr/>
        </p:nvSpPr>
        <p:spPr>
          <a:xfrm>
            <a:off x="4794162" y="5183889"/>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rgbClr val="1C1C1C"/>
                </a:solidFill>
              </a:rPr>
              <a:t>NON-DISABLED CHILDREN</a:t>
            </a:r>
            <a:endParaRPr lang="en-US" sz="900" i="1" dirty="0">
              <a:solidFill>
                <a:srgbClr val="1C1C1C"/>
              </a:solidFill>
            </a:endParaRPr>
          </a:p>
        </p:txBody>
      </p:sp>
      <p:sp>
        <p:nvSpPr>
          <p:cNvPr id="30" name="Rectangle 29"/>
          <p:cNvSpPr/>
          <p:nvPr/>
        </p:nvSpPr>
        <p:spPr>
          <a:xfrm>
            <a:off x="4794162" y="2920745"/>
            <a:ext cx="1645920"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rgbClr val="1C1C1C"/>
                </a:solidFill>
              </a:rPr>
              <a:t>ADULTS WITH DISABILITIES</a:t>
            </a:r>
            <a:endParaRPr lang="en-US" sz="900" i="1" dirty="0">
              <a:solidFill>
                <a:srgbClr val="1C1C1C"/>
              </a:solidFill>
            </a:endParaRPr>
          </a:p>
        </p:txBody>
      </p:sp>
      <p:sp>
        <p:nvSpPr>
          <p:cNvPr id="31" name="Rectangle 30"/>
          <p:cNvSpPr/>
          <p:nvPr/>
        </p:nvSpPr>
        <p:spPr>
          <a:xfrm>
            <a:off x="4794162" y="3177894"/>
            <a:ext cx="1645920"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rgbClr val="1C1C1C"/>
                </a:solidFill>
              </a:rPr>
              <a:t>CHILDREN WITH DISABILITIES</a:t>
            </a:r>
          </a:p>
        </p:txBody>
      </p:sp>
      <p:sp>
        <p:nvSpPr>
          <p:cNvPr id="33" name="Rectangle 32"/>
          <p:cNvSpPr/>
          <p:nvPr/>
        </p:nvSpPr>
        <p:spPr>
          <a:xfrm>
            <a:off x="4794162" y="2368509"/>
            <a:ext cx="164592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chemeClr val="tx1"/>
                </a:solidFill>
              </a:rPr>
              <a:t>SENIORS IN NURSING FACILITIES</a:t>
            </a:r>
            <a:endParaRPr lang="en-US" sz="900" i="1" dirty="0">
              <a:solidFill>
                <a:schemeClr val="tx1"/>
              </a:solidFill>
            </a:endParaRPr>
          </a:p>
        </p:txBody>
      </p:sp>
      <p:sp>
        <p:nvSpPr>
          <p:cNvPr id="36" name="Rectangle 35"/>
          <p:cNvSpPr/>
          <p:nvPr/>
        </p:nvSpPr>
        <p:spPr>
          <a:xfrm>
            <a:off x="4794162" y="2573305"/>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chemeClr val="bg1"/>
                </a:solidFill>
              </a:rPr>
              <a:t>SENIORS IN COMMUNITY</a:t>
            </a:r>
            <a:endParaRPr lang="en-US" sz="900" i="1" dirty="0">
              <a:solidFill>
                <a:schemeClr val="bg1"/>
              </a:solidFill>
            </a:endParaRPr>
          </a:p>
        </p:txBody>
      </p:sp>
      <p:sp>
        <p:nvSpPr>
          <p:cNvPr id="32" name="TextBox 1"/>
          <p:cNvSpPr txBox="1"/>
          <p:nvPr/>
        </p:nvSpPr>
        <p:spPr>
          <a:xfrm>
            <a:off x="1246748" y="3103595"/>
            <a:ext cx="640080" cy="22856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1,380,946</a:t>
            </a:r>
          </a:p>
        </p:txBody>
      </p:sp>
      <p:sp>
        <p:nvSpPr>
          <p:cNvPr id="34" name="TextBox 1"/>
          <p:cNvSpPr txBox="1"/>
          <p:nvPr/>
        </p:nvSpPr>
        <p:spPr>
          <a:xfrm>
            <a:off x="2691046" y="2364318"/>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1,800,320</a:t>
            </a:r>
          </a:p>
        </p:txBody>
      </p:sp>
      <p:sp>
        <p:nvSpPr>
          <p:cNvPr id="35" name="TextBox 1"/>
          <p:cNvSpPr txBox="1"/>
          <p:nvPr/>
        </p:nvSpPr>
        <p:spPr>
          <a:xfrm>
            <a:off x="1970805" y="2713515"/>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1,595,640</a:t>
            </a:r>
          </a:p>
        </p:txBody>
      </p:sp>
      <p:sp>
        <p:nvSpPr>
          <p:cNvPr id="37" name="TextBox 1"/>
          <p:cNvSpPr txBox="1"/>
          <p:nvPr/>
        </p:nvSpPr>
        <p:spPr>
          <a:xfrm>
            <a:off x="3414615" y="2250014"/>
            <a:ext cx="640080" cy="228608"/>
          </a:xfrm>
          <a:prstGeom prst="rect">
            <a:avLst/>
          </a:prstGeom>
          <a:ln>
            <a:noFill/>
          </a:ln>
        </p:spPr>
        <p:txBody>
          <a:bodyPr wrap="none" lIns="0" r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1,858,360</a:t>
            </a:r>
          </a:p>
        </p:txBody>
      </p:sp>
      <p:sp>
        <p:nvSpPr>
          <p:cNvPr id="39" name="TextBox 1"/>
          <p:cNvSpPr txBox="1"/>
          <p:nvPr/>
        </p:nvSpPr>
        <p:spPr>
          <a:xfrm>
            <a:off x="3506036" y="5148367"/>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32%</a:t>
            </a:r>
          </a:p>
        </p:txBody>
      </p:sp>
      <p:sp>
        <p:nvSpPr>
          <p:cNvPr id="40" name="TextBox 1"/>
          <p:cNvSpPr txBox="1"/>
          <p:nvPr/>
        </p:nvSpPr>
        <p:spPr>
          <a:xfrm>
            <a:off x="3506036" y="3867483"/>
            <a:ext cx="457238"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43%</a:t>
            </a:r>
          </a:p>
        </p:txBody>
      </p:sp>
      <p:sp>
        <p:nvSpPr>
          <p:cNvPr id="41" name="TextBox 1"/>
          <p:cNvSpPr txBox="1"/>
          <p:nvPr/>
        </p:nvSpPr>
        <p:spPr>
          <a:xfrm>
            <a:off x="3408973" y="3151307"/>
            <a:ext cx="651364"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2%</a:t>
            </a:r>
          </a:p>
        </p:txBody>
      </p:sp>
      <p:sp>
        <p:nvSpPr>
          <p:cNvPr id="42" name="TextBox 1"/>
          <p:cNvSpPr txBox="1"/>
          <p:nvPr/>
        </p:nvSpPr>
        <p:spPr>
          <a:xfrm>
            <a:off x="3412955" y="2932396"/>
            <a:ext cx="64340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t>14%</a:t>
            </a:r>
          </a:p>
        </p:txBody>
      </p:sp>
      <p:sp>
        <p:nvSpPr>
          <p:cNvPr id="43" name="TextBox 1"/>
          <p:cNvSpPr txBox="1"/>
          <p:nvPr/>
        </p:nvSpPr>
        <p:spPr>
          <a:xfrm>
            <a:off x="3429860" y="2573305"/>
            <a:ext cx="609591" cy="2286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bg1"/>
                </a:solidFill>
              </a:rPr>
              <a:t>8%</a:t>
            </a:r>
          </a:p>
        </p:txBody>
      </p:sp>
    </p:spTree>
    <p:extLst>
      <p:ext uri="{BB962C8B-B14F-4D97-AF65-F5344CB8AC3E}">
        <p14:creationId xmlns:p14="http://schemas.microsoft.com/office/powerpoint/2010/main" val="114427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dirty="0"/>
              <a:t>SEVENTY PERCENT OF MASSHEALTH MEMBERS</a:t>
            </a:r>
            <a:br>
              <a:rPr lang="en-US" dirty="0"/>
            </a:br>
            <a:r>
              <a:rPr lang="en-US" dirty="0"/>
              <a:t>ARE ENROLLED IN MANAGED CARE</a:t>
            </a:r>
          </a:p>
        </p:txBody>
      </p:sp>
      <p:sp>
        <p:nvSpPr>
          <p:cNvPr id="3" name="Slide Number Placeholder 2"/>
          <p:cNvSpPr>
            <a:spLocks noGrp="1"/>
          </p:cNvSpPr>
          <p:nvPr>
            <p:ph type="sldNum" sz="quarter" idx="10"/>
          </p:nvPr>
        </p:nvSpPr>
        <p:spPr/>
        <p:txBody>
          <a:bodyPr/>
          <a:lstStyle/>
          <a:p>
            <a:pPr>
              <a:defRPr/>
            </a:pPr>
            <a:fld id="{9E2FD372-2CE6-4C7B-90AE-F93F03DF2A84}" type="slidenum">
              <a:rPr lang="en-US" smtClean="0"/>
              <a:pPr>
                <a:defRPr/>
              </a:pPr>
              <a:t>15</a:t>
            </a:fld>
            <a:endParaRPr lang="en-US" dirty="0"/>
          </a:p>
        </p:txBody>
      </p:sp>
      <p:sp>
        <p:nvSpPr>
          <p:cNvPr id="6" name="Text Box 11"/>
          <p:cNvSpPr txBox="1">
            <a:spLocks noChangeArrowheads="1"/>
          </p:cNvSpPr>
          <p:nvPr/>
        </p:nvSpPr>
        <p:spPr bwMode="auto">
          <a:xfrm>
            <a:off x="6510147" y="1772031"/>
            <a:ext cx="2167128" cy="457200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Members under age 65 have two managed care enrollment options: the MassHealth-administered Primary Care Clinician (PCC) Plan or a MassHealth-contracted private MCO. ACOs will become a new option during state fiscal year (SFY) 2018. People with disabilities under 65 who have MassHealth and Medicare may enroll in One Care. Seniors may enroll in Senior Care Options (SCO) or, if they have significant disabilities, in the Program of All-Inclusive Care for the Elderly (PACE — available for age 55 and older). New enrollees under the ACA are enrolled in CarePlus.</a:t>
            </a:r>
          </a:p>
          <a:p>
            <a:r>
              <a:rPr lang="en-US" dirty="0"/>
              <a:t>Members not in managed care are in fee-for-service (FFS). They include members with Medicare not enrolled in One Care, SCO or PACE, people with other coverage as primary (e.g., employer-sponsored insurance), people who live in an institution, and people with limited coverage due to their immigration status.</a:t>
            </a:r>
          </a:p>
        </p:txBody>
      </p:sp>
      <p:sp>
        <p:nvSpPr>
          <p:cNvPr id="26"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lgn="just">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ENROLLMENT BY PAYER TYPE, MAY 2017</a:t>
            </a:r>
          </a:p>
        </p:txBody>
      </p:sp>
      <p:grpSp>
        <p:nvGrpSpPr>
          <p:cNvPr id="4" name="Group 3"/>
          <p:cNvGrpSpPr/>
          <p:nvPr/>
        </p:nvGrpSpPr>
        <p:grpSpPr>
          <a:xfrm>
            <a:off x="455613" y="1711325"/>
            <a:ext cx="8229600" cy="4689475"/>
            <a:chOff x="455613" y="1711325"/>
            <a:chExt cx="8229600" cy="4689475"/>
          </a:xfrm>
        </p:grpSpPr>
        <p:sp>
          <p:nvSpPr>
            <p:cNvPr id="15" name="Line 15"/>
            <p:cNvSpPr>
              <a:spLocks noChangeShapeType="1"/>
            </p:cNvSpPr>
            <p:nvPr/>
          </p:nvSpPr>
          <p:spPr bwMode="auto">
            <a:xfrm>
              <a:off x="455613" y="6400800"/>
              <a:ext cx="8229600" cy="0"/>
            </a:xfrm>
            <a:prstGeom prst="line">
              <a:avLst/>
            </a:prstGeom>
            <a:noFill/>
            <a:ln w="38100">
              <a:solidFill>
                <a:schemeClr val="accent1"/>
              </a:solidFill>
              <a:round/>
              <a:headEnd/>
              <a:tailEnd/>
            </a:ln>
            <a:effectLst/>
          </p:spPr>
          <p:txBody>
            <a:bodyPr/>
            <a:lstStyle/>
            <a:p>
              <a:pPr>
                <a:defRPr/>
              </a:pPr>
              <a:endParaRPr lang="en-US" dirty="0"/>
            </a:p>
          </p:txBody>
        </p:sp>
        <p:sp>
          <p:nvSpPr>
            <p:cNvPr id="16" name="Line 7"/>
            <p:cNvSpPr>
              <a:spLocks noChangeShapeType="1"/>
            </p:cNvSpPr>
            <p:nvPr/>
          </p:nvSpPr>
          <p:spPr bwMode="auto">
            <a:xfrm>
              <a:off x="455613" y="1711325"/>
              <a:ext cx="8229600" cy="0"/>
            </a:xfrm>
            <a:prstGeom prst="line">
              <a:avLst/>
            </a:prstGeom>
            <a:noFill/>
            <a:ln w="38100">
              <a:solidFill>
                <a:schemeClr val="accent1"/>
              </a:solidFill>
              <a:round/>
              <a:headEnd/>
              <a:tailEnd/>
            </a:ln>
          </p:spPr>
          <p:txBody>
            <a:bodyPr/>
            <a:lstStyle/>
            <a:p>
              <a:pPr>
                <a:defRPr/>
              </a:pPr>
              <a:endParaRPr lang="en-US" dirty="0"/>
            </a:p>
          </p:txBody>
        </p:sp>
      </p:grpSp>
      <p:sp>
        <p:nvSpPr>
          <p:cNvPr id="23" name="TextBox 6"/>
          <p:cNvSpPr txBox="1">
            <a:spLocks noChangeArrowheads="1"/>
          </p:cNvSpPr>
          <p:nvPr/>
        </p:nvSpPr>
        <p:spPr bwMode="auto">
          <a:xfrm>
            <a:off x="455613" y="6038434"/>
            <a:ext cx="6088062" cy="338554"/>
          </a:xfrm>
          <a:prstGeom prst="rect">
            <a:avLst/>
          </a:prstGeom>
          <a:noFill/>
          <a:ln w="9525">
            <a:noFill/>
            <a:miter lim="800000"/>
            <a:headEnd/>
            <a:tailEnd/>
          </a:ln>
        </p:spPr>
        <p:txBody>
          <a:bodyPr wrap="square" lIns="0" rIns="0" anchor="b">
            <a:spAutoFit/>
          </a:bodyPr>
          <a:lstStyle/>
          <a:p>
            <a:pPr eaLnBrk="0" hangingPunct="0"/>
            <a:r>
              <a:rPr lang="en-US" sz="800" dirty="0">
                <a:solidFill>
                  <a:srgbClr val="000000"/>
                </a:solidFill>
                <a:ea typeface="ＭＳ Ｐゴシック"/>
                <a:cs typeface="ＭＳ Ｐゴシック"/>
              </a:rPr>
              <a:t>*MassHealth Limited provides coverage for emergency medical services for 157,000 undocumented non-citizens.</a:t>
            </a:r>
          </a:p>
          <a:p>
            <a:pPr eaLnBrk="0" hangingPunct="0"/>
            <a:r>
              <a:rPr lang="en-US" sz="600" dirty="0">
                <a:solidFill>
                  <a:srgbClr val="1C1C1C"/>
                </a:solidFill>
              </a:rPr>
              <a:t>SOURCE</a:t>
            </a:r>
            <a:r>
              <a:rPr lang="en-US" sz="600" dirty="0">
                <a:solidFill>
                  <a:srgbClr val="000000"/>
                </a:solidFill>
                <a:ea typeface="ＭＳ Ｐゴシック"/>
                <a:cs typeface="ＭＳ Ｐゴシック"/>
              </a:rPr>
              <a:t>: </a:t>
            </a:r>
            <a:r>
              <a:rPr lang="en-US" sz="800" dirty="0">
                <a:solidFill>
                  <a:srgbClr val="000000"/>
                </a:solidFill>
                <a:ea typeface="ＭＳ Ｐゴシック"/>
                <a:cs typeface="ＭＳ Ｐゴシック"/>
              </a:rPr>
              <a:t>MassHealth, May 2017 Snapshot Report. </a:t>
            </a:r>
          </a:p>
        </p:txBody>
      </p:sp>
      <p:graphicFrame>
        <p:nvGraphicFramePr>
          <p:cNvPr id="24" name="Chart 23"/>
          <p:cNvGraphicFramePr/>
          <p:nvPr>
            <p:extLst>
              <p:ext uri="{D42A27DB-BD31-4B8C-83A1-F6EECF244321}">
                <p14:modId xmlns:p14="http://schemas.microsoft.com/office/powerpoint/2010/main" val="3460755554"/>
              </p:ext>
            </p:extLst>
          </p:nvPr>
        </p:nvGraphicFramePr>
        <p:xfrm>
          <a:off x="540240" y="2245817"/>
          <a:ext cx="5436641" cy="3624427"/>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p:cNvGrpSpPr/>
          <p:nvPr/>
        </p:nvGrpSpPr>
        <p:grpSpPr>
          <a:xfrm>
            <a:off x="4475972" y="3037593"/>
            <a:ext cx="1503938" cy="221599"/>
            <a:chOff x="4772025" y="3430372"/>
            <a:chExt cx="1503938" cy="221599"/>
          </a:xfrm>
        </p:grpSpPr>
        <p:sp>
          <p:nvSpPr>
            <p:cNvPr id="27" name="Rectangle 26"/>
            <p:cNvSpPr/>
            <p:nvPr/>
          </p:nvSpPr>
          <p:spPr>
            <a:xfrm>
              <a:off x="5374113" y="3453454"/>
              <a:ext cx="901850" cy="175433"/>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900" b="1" dirty="0">
                  <a:solidFill>
                    <a:schemeClr val="tx1"/>
                  </a:solidFill>
                </a:rPr>
                <a:t>CAREPLUS MCO </a:t>
              </a:r>
              <a:endParaRPr lang="en-US" sz="900" i="1" dirty="0">
                <a:solidFill>
                  <a:schemeClr val="tx1"/>
                </a:solidFill>
              </a:endParaRPr>
            </a:p>
          </p:txBody>
        </p:sp>
        <p:sp>
          <p:nvSpPr>
            <p:cNvPr id="32" name="Rectangle 31"/>
            <p:cNvSpPr/>
            <p:nvPr/>
          </p:nvSpPr>
          <p:spPr>
            <a:xfrm>
              <a:off x="4772025" y="3430372"/>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spAutoFit/>
            </a:bodyPr>
            <a:lstStyle/>
            <a:p>
              <a:pPr>
                <a:defRPr/>
              </a:pPr>
              <a:r>
                <a:rPr lang="en-US" sz="1200" i="1" dirty="0">
                  <a:solidFill>
                    <a:schemeClr val="tx1"/>
                  </a:solidFill>
                </a:rPr>
                <a:t>251,433</a:t>
              </a:r>
            </a:p>
          </p:txBody>
        </p:sp>
      </p:grpSp>
      <p:grpSp>
        <p:nvGrpSpPr>
          <p:cNvPr id="8" name="Group 7"/>
          <p:cNvGrpSpPr/>
          <p:nvPr/>
        </p:nvGrpSpPr>
        <p:grpSpPr>
          <a:xfrm>
            <a:off x="5038719" y="3430925"/>
            <a:ext cx="1139706" cy="221599"/>
            <a:chOff x="5249523" y="3889238"/>
            <a:chExt cx="1139706" cy="221599"/>
          </a:xfrm>
        </p:grpSpPr>
        <p:sp>
          <p:nvSpPr>
            <p:cNvPr id="33" name="Rectangle 32"/>
            <p:cNvSpPr/>
            <p:nvPr/>
          </p:nvSpPr>
          <p:spPr>
            <a:xfrm>
              <a:off x="5249523" y="3889238"/>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a:solidFill>
                    <a:schemeClr val="tx1"/>
                  </a:solidFill>
                </a:rPr>
                <a:t>16,909</a:t>
              </a:r>
              <a:endParaRPr lang="en-US" sz="1000" i="1" dirty="0">
                <a:solidFill>
                  <a:schemeClr val="tx1"/>
                </a:solidFill>
              </a:endParaRPr>
            </a:p>
          </p:txBody>
        </p:sp>
        <p:sp>
          <p:nvSpPr>
            <p:cNvPr id="28" name="Rectangle 27"/>
            <p:cNvSpPr/>
            <p:nvPr/>
          </p:nvSpPr>
          <p:spPr>
            <a:xfrm>
              <a:off x="5807981" y="3912322"/>
              <a:ext cx="581248"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ONE CARE</a:t>
              </a:r>
            </a:p>
          </p:txBody>
        </p:sp>
      </p:grpSp>
      <p:grpSp>
        <p:nvGrpSpPr>
          <p:cNvPr id="5" name="Group 4"/>
          <p:cNvGrpSpPr/>
          <p:nvPr/>
        </p:nvGrpSpPr>
        <p:grpSpPr>
          <a:xfrm>
            <a:off x="4511530" y="4704981"/>
            <a:ext cx="1190849" cy="221599"/>
            <a:chOff x="4663986" y="4823273"/>
            <a:chExt cx="1190849" cy="221599"/>
          </a:xfrm>
        </p:grpSpPr>
        <p:sp>
          <p:nvSpPr>
            <p:cNvPr id="29" name="Rectangle 28"/>
            <p:cNvSpPr/>
            <p:nvPr/>
          </p:nvSpPr>
          <p:spPr>
            <a:xfrm>
              <a:off x="5273586" y="4846356"/>
              <a:ext cx="581249"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bg1"/>
                  </a:solidFill>
                </a:rPr>
                <a:t>PCC PLAN </a:t>
              </a:r>
              <a:endParaRPr lang="en-US" sz="900" i="1" dirty="0">
                <a:solidFill>
                  <a:schemeClr val="bg1"/>
                </a:solidFill>
              </a:endParaRPr>
            </a:p>
          </p:txBody>
        </p:sp>
        <p:sp>
          <p:nvSpPr>
            <p:cNvPr id="34" name="Rectangle 33"/>
            <p:cNvSpPr/>
            <p:nvPr/>
          </p:nvSpPr>
          <p:spPr>
            <a:xfrm>
              <a:off x="4663986" y="482327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a:solidFill>
                    <a:schemeClr val="tx1"/>
                  </a:solidFill>
                </a:rPr>
                <a:t>414,162</a:t>
              </a:r>
            </a:p>
          </p:txBody>
        </p:sp>
      </p:grpSp>
      <p:grpSp>
        <p:nvGrpSpPr>
          <p:cNvPr id="9" name="Group 8"/>
          <p:cNvGrpSpPr/>
          <p:nvPr/>
        </p:nvGrpSpPr>
        <p:grpSpPr>
          <a:xfrm>
            <a:off x="5057182" y="3646315"/>
            <a:ext cx="1168562" cy="221599"/>
            <a:chOff x="5249522" y="4098788"/>
            <a:chExt cx="1168562" cy="221599"/>
          </a:xfrm>
        </p:grpSpPr>
        <p:sp>
          <p:nvSpPr>
            <p:cNvPr id="35" name="Rectangle 34"/>
            <p:cNvSpPr/>
            <p:nvPr/>
          </p:nvSpPr>
          <p:spPr>
            <a:xfrm>
              <a:off x="5249522" y="4098788"/>
              <a:ext cx="523541"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1200" i="1" dirty="0">
                  <a:solidFill>
                    <a:schemeClr val="tx1"/>
                  </a:solidFill>
                </a:rPr>
                <a:t>52,225</a:t>
              </a:r>
              <a:endParaRPr lang="en-US" sz="1000" b="1" dirty="0">
                <a:solidFill>
                  <a:schemeClr val="tx1"/>
                </a:solidFill>
              </a:endParaRPr>
            </a:p>
          </p:txBody>
        </p:sp>
        <p:sp>
          <p:nvSpPr>
            <p:cNvPr id="30" name="Rectangle 29"/>
            <p:cNvSpPr/>
            <p:nvPr/>
          </p:nvSpPr>
          <p:spPr>
            <a:xfrm>
              <a:off x="5801569" y="4121870"/>
              <a:ext cx="616515"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r">
                <a:defRPr/>
              </a:pPr>
              <a:r>
                <a:rPr lang="en-US" sz="900" b="1" dirty="0">
                  <a:solidFill>
                    <a:srgbClr val="1C1C1C"/>
                  </a:solidFill>
                </a:rPr>
                <a:t>SCO, PACE </a:t>
              </a:r>
            </a:p>
          </p:txBody>
        </p:sp>
      </p:grpSp>
      <p:grpSp>
        <p:nvGrpSpPr>
          <p:cNvPr id="36" name="Group 35"/>
          <p:cNvGrpSpPr/>
          <p:nvPr/>
        </p:nvGrpSpPr>
        <p:grpSpPr>
          <a:xfrm>
            <a:off x="503238" y="4799307"/>
            <a:ext cx="1457155" cy="452432"/>
            <a:chOff x="4520302" y="3058232"/>
            <a:chExt cx="1457155" cy="452432"/>
          </a:xfrm>
        </p:grpSpPr>
        <p:sp>
          <p:nvSpPr>
            <p:cNvPr id="37" name="Rectangle 36"/>
            <p:cNvSpPr/>
            <p:nvPr/>
          </p:nvSpPr>
          <p:spPr>
            <a:xfrm>
              <a:off x="4520302" y="3058232"/>
              <a:ext cx="815287" cy="452432"/>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lgn="ctr">
                <a:defRPr/>
              </a:pPr>
              <a:r>
                <a:rPr lang="en-US" sz="900" b="1" dirty="0">
                  <a:solidFill>
                    <a:schemeClr val="bg1"/>
                  </a:solidFill>
                </a:rPr>
                <a:t>FFS, PREMIUM</a:t>
              </a:r>
              <a:br>
                <a:rPr lang="en-US" sz="900" b="1" dirty="0">
                  <a:solidFill>
                    <a:schemeClr val="bg1"/>
                  </a:solidFill>
                </a:rPr>
              </a:br>
              <a:r>
                <a:rPr lang="en-US" sz="900" b="1" dirty="0">
                  <a:solidFill>
                    <a:schemeClr val="bg1"/>
                  </a:solidFill>
                </a:rPr>
                <a:t>ASSISTANCE</a:t>
              </a:r>
              <a:br>
                <a:rPr lang="en-US" sz="900" b="1" dirty="0">
                  <a:solidFill>
                    <a:schemeClr val="bg1"/>
                  </a:solidFill>
                </a:rPr>
              </a:br>
              <a:r>
                <a:rPr lang="en-US" sz="900" b="1" dirty="0">
                  <a:solidFill>
                    <a:schemeClr val="bg1"/>
                  </a:solidFill>
                </a:rPr>
                <a:t>AND LIMITED* </a:t>
              </a:r>
            </a:p>
          </p:txBody>
        </p:sp>
        <p:sp>
          <p:nvSpPr>
            <p:cNvPr id="38" name="Rectangle 37"/>
            <p:cNvSpPr/>
            <p:nvPr/>
          </p:nvSpPr>
          <p:spPr>
            <a:xfrm>
              <a:off x="5375369" y="3176193"/>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a:solidFill>
                    <a:schemeClr val="tx1"/>
                  </a:solidFill>
                </a:rPr>
                <a:t>556,407</a:t>
              </a:r>
            </a:p>
          </p:txBody>
        </p:sp>
      </p:grpSp>
      <p:grpSp>
        <p:nvGrpSpPr>
          <p:cNvPr id="39" name="Group 38"/>
          <p:cNvGrpSpPr/>
          <p:nvPr/>
        </p:nvGrpSpPr>
        <p:grpSpPr>
          <a:xfrm>
            <a:off x="1104122" y="2964643"/>
            <a:ext cx="973563" cy="221599"/>
            <a:chOff x="3130461" y="2633268"/>
            <a:chExt cx="973563" cy="221599"/>
          </a:xfrm>
        </p:grpSpPr>
        <p:sp>
          <p:nvSpPr>
            <p:cNvPr id="40" name="Rectangle 39"/>
            <p:cNvSpPr/>
            <p:nvPr/>
          </p:nvSpPr>
          <p:spPr>
            <a:xfrm>
              <a:off x="3130461" y="2656351"/>
              <a:ext cx="332783"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900" b="1" dirty="0">
                  <a:solidFill>
                    <a:schemeClr val="bg1"/>
                  </a:solidFill>
                </a:rPr>
                <a:t>MCO</a:t>
              </a:r>
              <a:endParaRPr lang="en-US" sz="900" i="1" dirty="0">
                <a:solidFill>
                  <a:schemeClr val="bg1"/>
                </a:solidFill>
              </a:endParaRPr>
            </a:p>
          </p:txBody>
        </p:sp>
        <p:sp>
          <p:nvSpPr>
            <p:cNvPr id="41" name="Rectangle 40"/>
            <p:cNvSpPr/>
            <p:nvPr/>
          </p:nvSpPr>
          <p:spPr>
            <a:xfrm>
              <a:off x="3501936" y="2633268"/>
              <a:ext cx="602088"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spAutoFit/>
            </a:bodyPr>
            <a:lstStyle/>
            <a:p>
              <a:pPr>
                <a:defRPr/>
              </a:pPr>
              <a:r>
                <a:rPr lang="en-US" sz="1200" i="1" dirty="0">
                  <a:solidFill>
                    <a:schemeClr val="tx1"/>
                  </a:solidFill>
                </a:rPr>
                <a:t>581,819</a:t>
              </a:r>
            </a:p>
          </p:txBody>
        </p:sp>
      </p:grpSp>
    </p:spTree>
    <p:extLst>
      <p:ext uri="{BB962C8B-B14F-4D97-AF65-F5344CB8AC3E}">
        <p14:creationId xmlns:p14="http://schemas.microsoft.com/office/powerpoint/2010/main" val="1555658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MANAGED CARE: PROGRAM FEATURES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13500120"/>
              </p:ext>
            </p:extLst>
          </p:nvPr>
        </p:nvGraphicFramePr>
        <p:xfrm>
          <a:off x="457200" y="1871663"/>
          <a:ext cx="8229600" cy="4114800"/>
        </p:xfrm>
        <a:graphic>
          <a:graphicData uri="http://schemas.openxmlformats.org/drawingml/2006/table">
            <a:tbl>
              <a:tblPr firstRow="1" bandRow="1">
                <a:tableStyleId>{5C22544A-7EE6-4342-B048-85BDC9FD1C3A}</a:tableStyleId>
              </a:tblPr>
              <a:tblGrid>
                <a:gridCol w="2011680">
                  <a:extLst>
                    <a:ext uri="{9D8B030D-6E8A-4147-A177-3AD203B41FA5}">
                      <a16:colId xmlns="" xmlns:a16="http://schemas.microsoft.com/office/drawing/2014/main" val="20000"/>
                    </a:ext>
                  </a:extLst>
                </a:gridCol>
                <a:gridCol w="2011680">
                  <a:extLst>
                    <a:ext uri="{9D8B030D-6E8A-4147-A177-3AD203B41FA5}">
                      <a16:colId xmlns="" xmlns:a16="http://schemas.microsoft.com/office/drawing/2014/main" val="20001"/>
                    </a:ext>
                  </a:extLst>
                </a:gridCol>
                <a:gridCol w="4206240">
                  <a:extLst>
                    <a:ext uri="{9D8B030D-6E8A-4147-A177-3AD203B41FA5}">
                      <a16:colId xmlns="" xmlns:a16="http://schemas.microsoft.com/office/drawing/2014/main" val="20002"/>
                    </a:ext>
                  </a:extLst>
                </a:gridCol>
              </a:tblGrid>
              <a:tr h="210106">
                <a:tc>
                  <a:txBody>
                    <a:bodyPr/>
                    <a:lstStyle/>
                    <a:p>
                      <a:r>
                        <a:rPr lang="en-US" sz="1200" dirty="0"/>
                        <a:t>MANAGED CARE PROGRAM</a:t>
                      </a:r>
                    </a:p>
                  </a:txBody>
                  <a:tcPr anchor="ctr">
                    <a:solidFill>
                      <a:schemeClr val="accent5"/>
                    </a:solidFill>
                  </a:tcPr>
                </a:tc>
                <a:tc>
                  <a:txBody>
                    <a:bodyPr/>
                    <a:lstStyle/>
                    <a:p>
                      <a:r>
                        <a:rPr lang="en-US" sz="1200" dirty="0"/>
                        <a:t>POPULATIONS</a:t>
                      </a:r>
                      <a:r>
                        <a:rPr lang="en-US" sz="1200" baseline="0" dirty="0"/>
                        <a:t> SERVED</a:t>
                      </a:r>
                      <a:endParaRPr lang="en-US" sz="1200" dirty="0"/>
                    </a:p>
                  </a:txBody>
                  <a:tcPr anchor="ctr">
                    <a:solidFill>
                      <a:schemeClr val="accent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COVERED SERVICES</a:t>
                      </a:r>
                      <a:endParaRPr lang="en-US" sz="1200" dirty="0"/>
                    </a:p>
                  </a:txBody>
                  <a:tcPr anchor="ctr">
                    <a:solidFill>
                      <a:schemeClr val="accent5"/>
                    </a:solidFill>
                  </a:tcPr>
                </a:tc>
                <a:extLst>
                  <a:ext uri="{0D108BD9-81ED-4DB2-BD59-A6C34878D82A}">
                    <a16:rowId xmlns="" xmlns:a16="http://schemas.microsoft.com/office/drawing/2014/main" val="10000"/>
                  </a:ext>
                </a:extLst>
              </a:tr>
              <a:tr h="659819">
                <a:tc>
                  <a:txBody>
                    <a:bodyPr/>
                    <a:lstStyle/>
                    <a:p>
                      <a:r>
                        <a:rPr lang="en-US" sz="1200" b="1" dirty="0"/>
                        <a:t>Managed</a:t>
                      </a:r>
                      <a:r>
                        <a:rPr lang="en-US" sz="1200" b="1" baseline="0" dirty="0"/>
                        <a:t> Care Organizations (MCO)</a:t>
                      </a:r>
                      <a:endParaRPr lang="en-US" sz="1200" b="1" dirty="0"/>
                    </a:p>
                  </a:txBody>
                  <a:tcPr marT="73152" marB="73152"/>
                </a:tc>
                <a:tc>
                  <a:txBody>
                    <a:bodyPr/>
                    <a:lstStyle/>
                    <a:p>
                      <a:r>
                        <a:rPr lang="en-US" sz="1200" dirty="0"/>
                        <a:t>MassHealth</a:t>
                      </a:r>
                      <a:r>
                        <a:rPr lang="en-US" sz="1200" baseline="0" dirty="0"/>
                        <a:t> Standard, </a:t>
                      </a:r>
                      <a:br>
                        <a:rPr lang="en-US" sz="1200" baseline="0" dirty="0"/>
                      </a:br>
                      <a:r>
                        <a:rPr lang="en-US" sz="1200" baseline="0" dirty="0"/>
                        <a:t>Family Assistance, and </a:t>
                      </a:r>
                      <a:br>
                        <a:rPr lang="en-US" sz="1200" baseline="0" dirty="0"/>
                      </a:br>
                      <a:r>
                        <a:rPr lang="en-US" sz="1200" baseline="0" dirty="0"/>
                        <a:t>CarePlus members under</a:t>
                      </a:r>
                      <a:br>
                        <a:rPr lang="en-US" sz="1200" baseline="0" dirty="0"/>
                      </a:br>
                      <a:r>
                        <a:rPr lang="en-US" sz="1200" baseline="0" dirty="0"/>
                        <a:t>age 65</a:t>
                      </a:r>
                      <a:endParaRPr lang="en-US" sz="1200" dirty="0"/>
                    </a:p>
                  </a:txBody>
                  <a:tcPr marT="73152" marB="73152"/>
                </a:tc>
                <a:tc>
                  <a:txBody>
                    <a:bodyPr/>
                    <a:lstStyle/>
                    <a:p>
                      <a:pPr marL="0" indent="0">
                        <a:buFont typeface="Arial" panose="020B0604020202020204" pitchFamily="34" charset="0"/>
                        <a:buNone/>
                      </a:pPr>
                      <a:r>
                        <a:rPr lang="en-US" sz="1200" dirty="0"/>
                        <a:t>Medical and behavioral</a:t>
                      </a:r>
                      <a:r>
                        <a:rPr lang="en-US" sz="1200" baseline="0" dirty="0"/>
                        <a:t> health services are covered by a capitated payment* to health plans. LTSS and dental benefits are not included in MCO benefit but available through MassHealth Fee-For-Service.**  LTSS benefits are not part of the CarePlus benefit package. </a:t>
                      </a:r>
                    </a:p>
                  </a:txBody>
                  <a:tcPr marT="73152" marB="73152"/>
                </a:tc>
                <a:extLst>
                  <a:ext uri="{0D108BD9-81ED-4DB2-BD59-A6C34878D82A}">
                    <a16:rowId xmlns="" xmlns:a16="http://schemas.microsoft.com/office/drawing/2014/main" val="10001"/>
                  </a:ext>
                </a:extLst>
              </a:tr>
              <a:tr h="536900">
                <a:tc>
                  <a:txBody>
                    <a:bodyPr/>
                    <a:lstStyle/>
                    <a:p>
                      <a:r>
                        <a:rPr lang="en-US" sz="1200" b="1" dirty="0"/>
                        <a:t>Primary</a:t>
                      </a:r>
                      <a:r>
                        <a:rPr lang="en-US" sz="1200" b="1" baseline="0" dirty="0"/>
                        <a:t> Care Clinician (PCC) Plan </a:t>
                      </a:r>
                      <a:endParaRPr lang="en-US" sz="1200" b="1" dirty="0"/>
                    </a:p>
                  </a:txBody>
                  <a:tcPr marT="73152" marB="73152"/>
                </a:tc>
                <a:tc>
                  <a:txBody>
                    <a:bodyPr/>
                    <a:lstStyle/>
                    <a:p>
                      <a:r>
                        <a:rPr lang="en-US" sz="1200" dirty="0"/>
                        <a:t>MassHealth</a:t>
                      </a:r>
                      <a:r>
                        <a:rPr lang="en-US" sz="1200" baseline="0" dirty="0"/>
                        <a:t> Standard, </a:t>
                      </a:r>
                      <a:br>
                        <a:rPr lang="en-US" sz="1200" baseline="0" dirty="0"/>
                      </a:br>
                      <a:r>
                        <a:rPr lang="en-US" sz="1200" baseline="0" dirty="0"/>
                        <a:t>Family Assistance, and </a:t>
                      </a:r>
                      <a:br>
                        <a:rPr lang="en-US" sz="1200" baseline="0" dirty="0"/>
                      </a:br>
                      <a:r>
                        <a:rPr lang="en-US" sz="1200" baseline="0" dirty="0"/>
                        <a:t>CarePlus members under</a:t>
                      </a:r>
                      <a:br>
                        <a:rPr lang="en-US" sz="1200" baseline="0" dirty="0"/>
                      </a:br>
                      <a:r>
                        <a:rPr lang="en-US" sz="1200" baseline="0" dirty="0"/>
                        <a:t>age 65</a:t>
                      </a:r>
                      <a:endParaRPr lang="en-US" sz="1200" dirty="0"/>
                    </a:p>
                  </a:txBody>
                  <a:tcPr marT="73152" marB="73152"/>
                </a:tc>
                <a:tc>
                  <a:txBody>
                    <a:bodyPr/>
                    <a:lstStyle/>
                    <a:p>
                      <a:r>
                        <a:rPr lang="en-US" sz="1200" baseline="0" dirty="0"/>
                        <a:t>Medical services are paid fee-for-service and are managed by a primary care clinician. </a:t>
                      </a:r>
                      <a:r>
                        <a:rPr lang="en-US" sz="1200" dirty="0"/>
                        <a:t>Behavioral health</a:t>
                      </a:r>
                      <a:r>
                        <a:rPr lang="en-US" sz="1200" baseline="0" dirty="0"/>
                        <a:t> services are covered by capitated payment to a behavioral health plan. Dental and LTSS benefit</a:t>
                      </a:r>
                      <a:r>
                        <a:rPr lang="en-US" sz="1200" i="0" baseline="0" dirty="0"/>
                        <a:t>s are available and paid fee-for-service. </a:t>
                      </a:r>
                    </a:p>
                  </a:txBody>
                  <a:tcPr marT="73152" marB="73152"/>
                </a:tc>
                <a:extLst>
                  <a:ext uri="{0D108BD9-81ED-4DB2-BD59-A6C34878D82A}">
                    <a16:rowId xmlns="" xmlns:a16="http://schemas.microsoft.com/office/drawing/2014/main" val="10002"/>
                  </a:ext>
                </a:extLst>
              </a:tr>
              <a:tr h="364856">
                <a:tc>
                  <a:txBody>
                    <a:bodyPr/>
                    <a:lstStyle/>
                    <a:p>
                      <a:r>
                        <a:rPr lang="en-US" sz="1200" b="1" dirty="0"/>
                        <a:t>One</a:t>
                      </a:r>
                      <a:r>
                        <a:rPr lang="en-US" sz="1200" b="1" baseline="0" dirty="0"/>
                        <a:t> Care</a:t>
                      </a:r>
                      <a:endParaRPr lang="en-US" sz="1200" b="1" dirty="0"/>
                    </a:p>
                  </a:txBody>
                  <a:tcPr marT="73152" marB="73152"/>
                </a:tc>
                <a:tc>
                  <a:txBody>
                    <a:bodyPr/>
                    <a:lstStyle/>
                    <a:p>
                      <a:r>
                        <a:rPr lang="en-US" sz="1200" dirty="0"/>
                        <a:t>Ages 21–64</a:t>
                      </a:r>
                      <a:r>
                        <a:rPr lang="en-US" sz="1200" baseline="0" dirty="0"/>
                        <a:t> with MassHealth and Medicare</a:t>
                      </a:r>
                      <a:endParaRPr lang="en-US" sz="1200" dirty="0"/>
                    </a:p>
                  </a:txBody>
                  <a:tcPr marT="73152" marB="73152"/>
                </a:tc>
                <a:tc>
                  <a:txBody>
                    <a:bodyPr/>
                    <a:lstStyle/>
                    <a:p>
                      <a:r>
                        <a:rPr lang="en-US" sz="1200" dirty="0"/>
                        <a:t>Full spectrum of services </a:t>
                      </a:r>
                      <a:r>
                        <a:rPr lang="en-US" sz="1200" baseline="0" dirty="0"/>
                        <a:t>covered by capitated payment to a single health plan (includes LTSS, dental, and behavioral health).</a:t>
                      </a:r>
                      <a:endParaRPr lang="en-US" sz="1200" dirty="0"/>
                    </a:p>
                  </a:txBody>
                  <a:tcPr marT="73152" marB="73152"/>
                </a:tc>
                <a:extLst>
                  <a:ext uri="{0D108BD9-81ED-4DB2-BD59-A6C34878D82A}">
                    <a16:rowId xmlns="" xmlns:a16="http://schemas.microsoft.com/office/drawing/2014/main" val="10003"/>
                  </a:ext>
                </a:extLst>
              </a:tr>
              <a:tr h="481805">
                <a:tc>
                  <a:txBody>
                    <a:bodyPr/>
                    <a:lstStyle/>
                    <a:p>
                      <a:r>
                        <a:rPr lang="en-US" sz="1200" b="1" dirty="0"/>
                        <a:t>Program of All-Inclusive Care for the Elderly</a:t>
                      </a:r>
                      <a:r>
                        <a:rPr lang="en-US" sz="1200" b="1" baseline="0" dirty="0"/>
                        <a:t> (PACE)</a:t>
                      </a:r>
                      <a:endParaRPr lang="en-US" sz="1200" b="1" dirty="0"/>
                    </a:p>
                  </a:txBody>
                  <a:tcPr marT="73152" marB="73152"/>
                </a:tc>
                <a:tc>
                  <a:txBody>
                    <a:bodyPr/>
                    <a:lstStyle/>
                    <a:p>
                      <a:r>
                        <a:rPr lang="en-US" sz="1200" dirty="0"/>
                        <a:t>Ages 55+; must meet clinical eligibility for nursing facility level of care</a:t>
                      </a:r>
                    </a:p>
                  </a:txBody>
                  <a:tcPr marT="73152" marB="73152"/>
                </a:tc>
                <a:tc>
                  <a:txBody>
                    <a:bodyPr/>
                    <a:lstStyle/>
                    <a:p>
                      <a:r>
                        <a:rPr lang="en-US" sz="1200" dirty="0"/>
                        <a:t>Full</a:t>
                      </a:r>
                      <a:r>
                        <a:rPr lang="en-US" sz="1200" baseline="0" dirty="0"/>
                        <a:t> spectrum of services covered by capitated payment to a single provider (includes LTSS, dental, and behavioral health). Care is integrated via an interdisciplinary care team with many services provided at an adult day health center. </a:t>
                      </a:r>
                      <a:endParaRPr lang="en-US" sz="1200" dirty="0"/>
                    </a:p>
                  </a:txBody>
                  <a:tcPr marT="73152" marB="73152"/>
                </a:tc>
                <a:extLst>
                  <a:ext uri="{0D108BD9-81ED-4DB2-BD59-A6C34878D82A}">
                    <a16:rowId xmlns="" xmlns:a16="http://schemas.microsoft.com/office/drawing/2014/main" val="10004"/>
                  </a:ext>
                </a:extLst>
              </a:tr>
              <a:tr h="356364">
                <a:tc>
                  <a:txBody>
                    <a:bodyPr/>
                    <a:lstStyle/>
                    <a:p>
                      <a:r>
                        <a:rPr lang="en-US" sz="1200" b="1" dirty="0"/>
                        <a:t>Senior Care Options (SCO)</a:t>
                      </a:r>
                    </a:p>
                  </a:txBody>
                  <a:tcPr marT="73152" marB="73152"/>
                </a:tc>
                <a:tc>
                  <a:txBody>
                    <a:bodyPr/>
                    <a:lstStyle/>
                    <a:p>
                      <a:r>
                        <a:rPr lang="en-US" sz="1200" dirty="0"/>
                        <a:t>Ages</a:t>
                      </a:r>
                      <a:r>
                        <a:rPr lang="en-US" sz="1200" baseline="0" dirty="0"/>
                        <a:t> </a:t>
                      </a:r>
                      <a:r>
                        <a:rPr lang="en-US" sz="1200" dirty="0"/>
                        <a:t>65+ most</a:t>
                      </a:r>
                      <a:r>
                        <a:rPr lang="en-US" sz="1200" baseline="0" dirty="0"/>
                        <a:t> of whom also have Medicare coverage</a:t>
                      </a:r>
                      <a:endParaRPr lang="en-US" sz="1200" dirty="0"/>
                    </a:p>
                  </a:txBody>
                  <a:tcPr marT="73152" marB="73152"/>
                </a:tc>
                <a:tc>
                  <a:txBody>
                    <a:bodyPr/>
                    <a:lstStyle/>
                    <a:p>
                      <a:r>
                        <a:rPr lang="en-US" sz="1200" dirty="0"/>
                        <a:t>Full spectrum of services</a:t>
                      </a:r>
                      <a:r>
                        <a:rPr lang="en-US" sz="1200" baseline="0" dirty="0"/>
                        <a:t> covered by capitated payment to a single health plan (includes LTSS, dental, and behavioral health).</a:t>
                      </a:r>
                      <a:endParaRPr lang="en-US" sz="1200" dirty="0"/>
                    </a:p>
                  </a:txBody>
                  <a:tcPr marT="73152" marB="73152"/>
                </a:tc>
                <a:extLst>
                  <a:ext uri="{0D108BD9-81ED-4DB2-BD59-A6C34878D82A}">
                    <a16:rowId xmlns="" xmlns:a16="http://schemas.microsoft.com/office/drawing/2014/main" val="10005"/>
                  </a:ext>
                </a:extLst>
              </a:tr>
            </a:tbl>
          </a:graphicData>
        </a:graphic>
      </p:graphicFrame>
      <p:sp>
        <p:nvSpPr>
          <p:cNvPr id="3" name="Slide Number Placeholder 2"/>
          <p:cNvSpPr>
            <a:spLocks noGrp="1"/>
          </p:cNvSpPr>
          <p:nvPr>
            <p:ph type="sldNum" sz="quarter" idx="10"/>
          </p:nvPr>
        </p:nvSpPr>
        <p:spPr/>
        <p:txBody>
          <a:bodyPr/>
          <a:lstStyle/>
          <a:p>
            <a:fld id="{52FF2353-2A72-49B4-9122-A3EFF5B12DD2}" type="slidenum">
              <a:rPr lang="en-US" smtClean="0"/>
              <a:pPr/>
              <a:t>16</a:t>
            </a:fld>
            <a:endParaRPr lang="en-US" dirty="0"/>
          </a:p>
        </p:txBody>
      </p:sp>
      <p:sp>
        <p:nvSpPr>
          <p:cNvPr id="6" name="TextBox 6">
            <a:extLst>
              <a:ext uri="{FF2B5EF4-FFF2-40B4-BE49-F238E27FC236}">
                <a16:creationId xmlns="" xmlns:a16="http://schemas.microsoft.com/office/drawing/2014/main" id="{1267D526-4602-4C6E-A078-AA889F75E613}"/>
              </a:ext>
            </a:extLst>
          </p:cNvPr>
          <p:cNvSpPr txBox="1">
            <a:spLocks noChangeArrowheads="1"/>
          </p:cNvSpPr>
          <p:nvPr/>
        </p:nvSpPr>
        <p:spPr bwMode="auto">
          <a:xfrm>
            <a:off x="465138" y="6038434"/>
            <a:ext cx="8212137" cy="338554"/>
          </a:xfrm>
          <a:prstGeom prst="rect">
            <a:avLst/>
          </a:prstGeom>
          <a:noFill/>
          <a:ln w="9525">
            <a:noFill/>
            <a:miter lim="800000"/>
            <a:headEnd/>
            <a:tailEnd/>
          </a:ln>
        </p:spPr>
        <p:txBody>
          <a:bodyPr wrap="square" lIns="0" rIns="0" anchor="b">
            <a:spAutoFit/>
          </a:bodyPr>
          <a:lstStyle/>
          <a:p>
            <a:pPr lvl="0"/>
            <a:r>
              <a:rPr lang="en-US" sz="800" dirty="0">
                <a:solidFill>
                  <a:srgbClr val="1C1C1C"/>
                </a:solidFill>
              </a:rPr>
              <a:t>*</a:t>
            </a:r>
            <a:r>
              <a:rPr lang="en-US" sz="800" b="1" dirty="0">
                <a:solidFill>
                  <a:srgbClr val="1C1C1C"/>
                </a:solidFill>
              </a:rPr>
              <a:t>Capitated payment: </a:t>
            </a:r>
            <a:r>
              <a:rPr lang="en-US" sz="800" dirty="0">
                <a:solidFill>
                  <a:srgbClr val="1C1C1C"/>
                </a:solidFill>
              </a:rPr>
              <a:t>A monthly payment to a health plan for each enrollee; in return the health plan must provide or arrange for all medically necessary covered services.</a:t>
            </a:r>
          </a:p>
          <a:p>
            <a:pPr lvl="0"/>
            <a:r>
              <a:rPr lang="en-US" sz="800" dirty="0">
                <a:solidFill>
                  <a:srgbClr val="1C1C1C"/>
                </a:solidFill>
              </a:rPr>
              <a:t>**</a:t>
            </a:r>
            <a:r>
              <a:rPr lang="en-US" sz="800" b="1" dirty="0">
                <a:solidFill>
                  <a:srgbClr val="1C1C1C"/>
                </a:solidFill>
              </a:rPr>
              <a:t>Fee-for-service (FFS) payment: </a:t>
            </a:r>
            <a:r>
              <a:rPr lang="en-US" sz="800" dirty="0">
                <a:solidFill>
                  <a:srgbClr val="1C1C1C"/>
                </a:solidFill>
              </a:rPr>
              <a:t>A payment made to providers for each service delivered.</a:t>
            </a:r>
          </a:p>
        </p:txBody>
      </p:sp>
    </p:spTree>
    <p:extLst>
      <p:ext uri="{BB962C8B-B14F-4D97-AF65-F5344CB8AC3E}">
        <p14:creationId xmlns:p14="http://schemas.microsoft.com/office/powerpoint/2010/main" val="3691712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dirty="0"/>
              <a:t>NOMINAL MASSHEALTH SPENDING NEARLY DOUBLED OVER TEN YEARS; WHEN ADJUSTED FOR MEDICAL COST INFLATION, GROWTH WAS GRADUAL UNTIL 2014</a:t>
            </a:r>
          </a:p>
        </p:txBody>
      </p:sp>
      <p:sp>
        <p:nvSpPr>
          <p:cNvPr id="3" name="Slide Number Placeholder 2"/>
          <p:cNvSpPr>
            <a:spLocks noGrp="1"/>
          </p:cNvSpPr>
          <p:nvPr>
            <p:ph type="sldNum" sz="quarter" idx="10"/>
          </p:nvPr>
        </p:nvSpPr>
        <p:spPr/>
        <p:txBody>
          <a:bodyPr/>
          <a:lstStyle/>
          <a:p>
            <a:pPr>
              <a:defRPr/>
            </a:pPr>
            <a:fld id="{40FBB554-3019-4634-BBA3-0BCAFE569666}" type="slidenum">
              <a:rPr lang="en-US" smtClean="0"/>
              <a:pPr>
                <a:defRPr/>
              </a:pPr>
              <a:t>17</a:t>
            </a:fld>
            <a:endParaRPr lang="en-US" dirty="0"/>
          </a:p>
        </p:txBody>
      </p:sp>
      <p:sp>
        <p:nvSpPr>
          <p:cNvPr id="67587" name="TextBox 6"/>
          <p:cNvSpPr txBox="1">
            <a:spLocks noChangeArrowheads="1"/>
          </p:cNvSpPr>
          <p:nvPr/>
        </p:nvSpPr>
        <p:spPr bwMode="auto">
          <a:xfrm>
            <a:off x="455613" y="5983968"/>
            <a:ext cx="5986462" cy="415498"/>
          </a:xfrm>
          <a:prstGeom prst="rect">
            <a:avLst/>
          </a:prstGeom>
          <a:noFill/>
          <a:ln w="9525">
            <a:noFill/>
            <a:miter lim="800000"/>
            <a:headEnd/>
            <a:tailEnd/>
          </a:ln>
        </p:spPr>
        <p:txBody>
          <a:bodyPr wrap="square" lIns="0" rIns="0" anchor="b">
            <a:spAutoFit/>
          </a:bodyPr>
          <a:lstStyle/>
          <a:p>
            <a:pPr eaLnBrk="0" hangingPunct="0"/>
            <a:r>
              <a:rPr lang="en-US" sz="700" dirty="0"/>
              <a:t>NOTE: </a:t>
            </a:r>
            <a:r>
              <a:rPr lang="en-US" sz="700" dirty="0" err="1"/>
              <a:t>MassHealth</a:t>
            </a:r>
            <a:r>
              <a:rPr lang="en-US" sz="700" dirty="0"/>
              <a:t> spending amounts for some years may differ from amounts reported in earlier versions of </a:t>
            </a:r>
            <a:r>
              <a:rPr lang="en-US" sz="700" i="1" dirty="0" err="1"/>
              <a:t>MassHealth</a:t>
            </a:r>
            <a:r>
              <a:rPr lang="en-US" sz="700" i="1" dirty="0"/>
              <a:t>: The </a:t>
            </a:r>
            <a:r>
              <a:rPr lang="en-US" sz="700" i="1" dirty="0" smtClean="0"/>
              <a:t>Basics</a:t>
            </a:r>
            <a:r>
              <a:rPr lang="en-US" sz="700" dirty="0" smtClean="0"/>
              <a:t> </a:t>
            </a:r>
            <a:r>
              <a:rPr lang="en-US" sz="700" dirty="0"/>
              <a:t>due to a change in the approach used to calculate the total spending figure</a:t>
            </a:r>
            <a:r>
              <a:rPr lang="en-US" sz="700" dirty="0" smtClean="0"/>
              <a:t>.</a:t>
            </a:r>
            <a:endParaRPr lang="en-US" sz="700" dirty="0" smtClean="0">
              <a:solidFill>
                <a:srgbClr val="1C1C1C"/>
              </a:solidFill>
            </a:endParaRPr>
          </a:p>
          <a:p>
            <a:pPr eaLnBrk="0" hangingPunct="0"/>
            <a:r>
              <a:rPr lang="en-US" sz="700" dirty="0" smtClean="0">
                <a:solidFill>
                  <a:srgbClr val="1C1C1C"/>
                </a:solidFill>
              </a:rPr>
              <a:t>SOURCES</a:t>
            </a:r>
            <a:r>
              <a:rPr lang="en-US" sz="700" dirty="0">
                <a:solidFill>
                  <a:srgbClr val="000000"/>
                </a:solidFill>
                <a:ea typeface="ＭＳ Ｐゴシック"/>
                <a:cs typeface="ＭＳ Ｐゴシック"/>
              </a:rPr>
              <a:t>: </a:t>
            </a:r>
            <a:r>
              <a:rPr lang="en-US" sz="700" dirty="0"/>
              <a:t>MassHealth Budget Office. Inflation adjustment uses the Medical Consumer Price Index for the Boston area, from the U.S. Bureau of Labor Statistics.</a:t>
            </a:r>
          </a:p>
        </p:txBody>
      </p:sp>
      <p:sp>
        <p:nvSpPr>
          <p:cNvPr id="11" name="Rectangle 8"/>
          <p:cNvSpPr>
            <a:spLocks noChangeArrowheads="1"/>
          </p:cNvSpPr>
          <p:nvPr/>
        </p:nvSpPr>
        <p:spPr bwMode="auto">
          <a:xfrm>
            <a:off x="455613" y="1789113"/>
            <a:ext cx="4478337" cy="35401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TOTAL PROGRAMMATIC CASH SPENDING, SFY</a:t>
            </a:r>
            <a:r>
              <a:rPr lang="en-US" sz="1000" b="1" dirty="0">
                <a:latin typeface="+mn-lt"/>
                <a:cs typeface="+mn-cs"/>
              </a:rPr>
              <a:t>2007–2016</a:t>
            </a:r>
            <a:r>
              <a:rPr lang="en-US" sz="1000" b="1" dirty="0">
                <a:solidFill>
                  <a:srgbClr val="FF0000"/>
                </a:solidFill>
                <a:latin typeface="+mn-lt"/>
                <a:cs typeface="+mn-cs"/>
              </a:rPr>
              <a:t> </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endParaRPr lang="en-US" sz="1000" b="1" dirty="0">
              <a:solidFill>
                <a:prstClr val="black"/>
              </a:solidFill>
              <a:latin typeface="+mn-lt"/>
              <a:cs typeface="+mn-cs"/>
            </a:endParaRPr>
          </a:p>
        </p:txBody>
      </p:sp>
      <p:graphicFrame>
        <p:nvGraphicFramePr>
          <p:cNvPr id="14" name="Chart 9"/>
          <p:cNvGraphicFramePr>
            <a:graphicFrameLocks/>
          </p:cNvGraphicFramePr>
          <p:nvPr>
            <p:extLst>
              <p:ext uri="{D42A27DB-BD31-4B8C-83A1-F6EECF244321}">
                <p14:modId xmlns:p14="http://schemas.microsoft.com/office/powerpoint/2010/main" val="838911044"/>
              </p:ext>
            </p:extLst>
          </p:nvPr>
        </p:nvGraphicFramePr>
        <p:xfrm>
          <a:off x="455613" y="2093913"/>
          <a:ext cx="5986462" cy="371521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program spending has nearly doubled in ten years, from $7.5 billion in SFY2007 to $14.8 billion in SFY2016. Adjusting for medical cost inflation, the average annual increase from SFY2007–2013 was under 3 percent. Annual  increases since SFY2013 have been 9.7, 11.8, and 13.0 percent. Most of the recent growth is attributable to enrollment increases resulting from the ACA expansion.</a:t>
            </a:r>
          </a:p>
          <a:p>
            <a:r>
              <a:rPr lang="en-US" dirty="0"/>
              <a:t>These are gross spending amounts, including both state and federal revenues.</a:t>
            </a:r>
          </a:p>
          <a:p>
            <a:r>
              <a:rPr lang="en-US" dirty="0"/>
              <a:t>The spending amounts include payment for medical benefits provided by MassHealth, including Medicare premiums, and do not include the cost of Medicaid-reimbursable services from other state agencies, administrative spending, or supplemental payments to hospitals.</a:t>
            </a:r>
          </a:p>
        </p:txBody>
      </p:sp>
      <p:cxnSp>
        <p:nvCxnSpPr>
          <p:cNvPr id="12" name="Straight Connector 11"/>
          <p:cNvCxnSpPr/>
          <p:nvPr/>
        </p:nvCxnSpPr>
        <p:spPr>
          <a:xfrm>
            <a:off x="809625" y="5961063"/>
            <a:ext cx="540067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8"/>
          <p:cNvSpPr>
            <a:spLocks noChangeArrowheads="1"/>
          </p:cNvSpPr>
          <p:nvPr/>
        </p:nvSpPr>
        <p:spPr bwMode="auto">
          <a:xfrm>
            <a:off x="3057524" y="5809129"/>
            <a:ext cx="904875" cy="215900"/>
          </a:xfrm>
          <a:prstGeom prst="rect">
            <a:avLst/>
          </a:prstGeom>
          <a:solidFill>
            <a:schemeClr val="bg1"/>
          </a:solidFill>
          <a:ln w="9525">
            <a:noFill/>
            <a:miter lim="800000"/>
            <a:headEnd/>
            <a:tailEnd/>
          </a:ln>
        </p:spPr>
        <p:txBody>
          <a:bodyPr wrap="none" lIns="45720" rIns="45720">
            <a:spAutoFit/>
          </a:bodyPr>
          <a:lstStyle/>
          <a:p>
            <a:pPr algn="ctr">
              <a:defRPr sz="1800" b="1" i="0" u="none" strike="noStrike" kern="1200" baseline="0">
                <a:solidFill>
                  <a:prstClr val="black"/>
                </a:solidFill>
                <a:latin typeface="+mn-lt"/>
                <a:ea typeface="+mn-ea"/>
                <a:cs typeface="+mn-cs"/>
              </a:defRPr>
            </a:pPr>
            <a:r>
              <a:rPr lang="en-US" sz="800" b="1" dirty="0">
                <a:solidFill>
                  <a:prstClr val="black"/>
                </a:solidFill>
                <a:latin typeface="+mn-lt"/>
                <a:cs typeface="+mn-cs"/>
              </a:rPr>
              <a:t>STATE FISCAL YEAR</a:t>
            </a:r>
          </a:p>
        </p:txBody>
      </p:sp>
    </p:spTree>
    <p:extLst>
      <p:ext uri="{BB962C8B-B14F-4D97-AF65-F5344CB8AC3E}">
        <p14:creationId xmlns:p14="http://schemas.microsoft.com/office/powerpoint/2010/main" val="3861256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809625" y="5783545"/>
            <a:ext cx="5576696"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8"/>
          <p:cNvSpPr>
            <a:spLocks noChangeArrowheads="1"/>
          </p:cNvSpPr>
          <p:nvPr/>
        </p:nvSpPr>
        <p:spPr bwMode="auto">
          <a:xfrm>
            <a:off x="2993880" y="5650521"/>
            <a:ext cx="1005840" cy="215444"/>
          </a:xfrm>
          <a:prstGeom prst="rect">
            <a:avLst/>
          </a:prstGeom>
          <a:solidFill>
            <a:schemeClr val="bg1"/>
          </a:solidFill>
          <a:ln w="9525">
            <a:noFill/>
            <a:miter lim="800000"/>
            <a:headEnd/>
            <a:tailEnd/>
          </a:ln>
        </p:spPr>
        <p:txBody>
          <a:bodyPr wrap="none" lIns="45720" rIns="45720">
            <a:spAutoFit/>
          </a:bodyPr>
          <a:lstStyle/>
          <a:p>
            <a:pPr algn="ctr">
              <a:defRPr sz="1800" b="1" i="0" u="none" strike="noStrike" kern="1200" baseline="0">
                <a:solidFill>
                  <a:prstClr val="black"/>
                </a:solidFill>
                <a:latin typeface="+mn-lt"/>
                <a:ea typeface="+mn-ea"/>
                <a:cs typeface="+mn-cs"/>
              </a:defRPr>
            </a:pPr>
            <a:r>
              <a:rPr lang="en-US" sz="800" b="1" dirty="0">
                <a:solidFill>
                  <a:prstClr val="black"/>
                </a:solidFill>
                <a:latin typeface="Calibri"/>
                <a:cs typeface="Arial"/>
              </a:rPr>
              <a:t>STATE FISCAL YEAR</a:t>
            </a:r>
          </a:p>
        </p:txBody>
      </p:sp>
      <p:sp>
        <p:nvSpPr>
          <p:cNvPr id="69633" name="Title 1"/>
          <p:cNvSpPr>
            <a:spLocks noGrp="1"/>
          </p:cNvSpPr>
          <p:nvPr>
            <p:ph type="title"/>
          </p:nvPr>
        </p:nvSpPr>
        <p:spPr/>
        <p:txBody>
          <a:bodyPr/>
          <a:lstStyle/>
          <a:p>
            <a:r>
              <a:rPr lang="en-US" dirty="0"/>
              <a:t>STATE AND FEDERAL SPENDING ON MASSHEALTH REPRESENTS </a:t>
            </a:r>
            <a:br>
              <a:rPr lang="en-US" dirty="0"/>
            </a:br>
            <a:r>
              <a:rPr lang="en-US" dirty="0"/>
              <a:t>NEARLY 40 PERCENT OF THE STATE BUDGET</a:t>
            </a:r>
          </a:p>
        </p:txBody>
      </p:sp>
      <p:sp>
        <p:nvSpPr>
          <p:cNvPr id="3" name="Slide Number Placeholder 2"/>
          <p:cNvSpPr>
            <a:spLocks noGrp="1"/>
          </p:cNvSpPr>
          <p:nvPr>
            <p:ph type="sldNum" sz="quarter" idx="10"/>
          </p:nvPr>
        </p:nvSpPr>
        <p:spPr/>
        <p:txBody>
          <a:bodyPr/>
          <a:lstStyle/>
          <a:p>
            <a:pPr>
              <a:defRPr/>
            </a:pPr>
            <a:fld id="{601703DB-4B29-4954-A21B-734BC909CB33}" type="slidenum">
              <a:rPr lang="en-US" smtClean="0">
                <a:solidFill>
                  <a:srgbClr val="969696">
                    <a:lumMod val="50000"/>
                  </a:srgbClr>
                </a:solidFill>
              </a:rPr>
              <a:pPr>
                <a:defRPr/>
              </a:pPr>
              <a:t>18</a:t>
            </a:fld>
            <a:endParaRPr lang="en-US" dirty="0">
              <a:solidFill>
                <a:srgbClr val="969696">
                  <a:lumMod val="50000"/>
                </a:srgbClr>
              </a:solidFill>
            </a:endParaRPr>
          </a:p>
        </p:txBody>
      </p:sp>
      <p:sp>
        <p:nvSpPr>
          <p:cNvPr id="9"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pPr>
              <a:buClr>
                <a:srgbClr val="5A8F7C"/>
              </a:buClr>
            </a:pPr>
            <a:r>
              <a:rPr lang="en-US" dirty="0">
                <a:solidFill>
                  <a:srgbClr val="1C1C1C"/>
                </a:solidFill>
              </a:rPr>
              <a:t>The recent growth in MassHealth </a:t>
            </a:r>
            <a:r>
              <a:rPr lang="en-US" dirty="0"/>
              <a:t>enrollment and related spending as a result of the ACA expansion </a:t>
            </a:r>
            <a:r>
              <a:rPr lang="en-US" dirty="0">
                <a:solidFill>
                  <a:srgbClr val="1C1C1C"/>
                </a:solidFill>
              </a:rPr>
              <a:t>has put more pressure on the state budget. From SFY2014 to SFY2016, other state spending increased by an average of 3.7 percent per year, while MassHealth spending increased by 11.5 percent per year on average. State and federal spending on MassHealth now accounts for 38 percent of the overall state budget.</a:t>
            </a:r>
          </a:p>
          <a:p>
            <a:pPr>
              <a:buClr>
                <a:srgbClr val="5A8F7C"/>
              </a:buClr>
            </a:pPr>
            <a:r>
              <a:rPr lang="en-US" dirty="0">
                <a:solidFill>
                  <a:srgbClr val="1C1C1C"/>
                </a:solidFill>
              </a:rPr>
              <a:t>The federal government reimburses the state’s general fund for more than half of its spending on MassHealth.</a:t>
            </a:r>
          </a:p>
          <a:p>
            <a:pPr>
              <a:buClr>
                <a:srgbClr val="5A8F7C"/>
              </a:buClr>
            </a:pPr>
            <a:r>
              <a:rPr lang="en-US" dirty="0">
                <a:solidFill>
                  <a:srgbClr val="1C1C1C"/>
                </a:solidFill>
              </a:rPr>
              <a:t>As a result, state-only spending on MassHealth is estimated to represent 24 percent of the non-federal share of the state budget (data not shown). </a:t>
            </a:r>
            <a:endParaRPr lang="en-US" strike="sngStrike" dirty="0">
              <a:solidFill>
                <a:srgbClr val="1C1C1C"/>
              </a:solidFill>
            </a:endParaRPr>
          </a:p>
        </p:txBody>
      </p:sp>
      <p:sp>
        <p:nvSpPr>
          <p:cNvPr id="12" name="Rectangle 8"/>
          <p:cNvSpPr>
            <a:spLocks noChangeArrowheads="1"/>
          </p:cNvSpPr>
          <p:nvPr/>
        </p:nvSpPr>
        <p:spPr bwMode="auto">
          <a:xfrm>
            <a:off x="455612" y="1720122"/>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MASSHEALTH AS A PROPORTION OF ALL STATE SPENDING</a:t>
            </a:r>
            <a:br>
              <a:rPr lang="en-US" sz="1000" b="1" dirty="0">
                <a:solidFill>
                  <a:prstClr val="black"/>
                </a:solidFill>
                <a:latin typeface="Calibri"/>
                <a:cs typeface="Arial"/>
              </a:rPr>
            </a:br>
            <a:r>
              <a:rPr lang="en-US" sz="800" b="1" dirty="0">
                <a:solidFill>
                  <a:prstClr val="black"/>
                </a:solidFill>
                <a:latin typeface="Calibri"/>
                <a:cs typeface="Arial"/>
              </a:rPr>
              <a:t>(BILLIONS OF DOLLARS)</a:t>
            </a:r>
            <a:endParaRPr lang="en-US" sz="1000" b="1" dirty="0">
              <a:solidFill>
                <a:prstClr val="black"/>
              </a:solidFill>
              <a:latin typeface="Calibri"/>
              <a:cs typeface="Arial"/>
            </a:endParaRPr>
          </a:p>
        </p:txBody>
      </p:sp>
      <p:graphicFrame>
        <p:nvGraphicFramePr>
          <p:cNvPr id="18" name="Chart 17"/>
          <p:cNvGraphicFramePr/>
          <p:nvPr>
            <p:extLst>
              <p:ext uri="{D42A27DB-BD31-4B8C-83A1-F6EECF244321}">
                <p14:modId xmlns:p14="http://schemas.microsoft.com/office/powerpoint/2010/main" val="17683359"/>
              </p:ext>
            </p:extLst>
          </p:nvPr>
        </p:nvGraphicFramePr>
        <p:xfrm>
          <a:off x="457200" y="2116205"/>
          <a:ext cx="5929122" cy="3675888"/>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1"/>
          <p:cNvSpPr txBox="1"/>
          <p:nvPr/>
        </p:nvSpPr>
        <p:spPr>
          <a:xfrm>
            <a:off x="888108"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27%</a:t>
            </a:r>
          </a:p>
        </p:txBody>
      </p:sp>
      <p:sp>
        <p:nvSpPr>
          <p:cNvPr id="24" name="TextBox 1"/>
          <p:cNvSpPr txBox="1"/>
          <p:nvPr/>
        </p:nvSpPr>
        <p:spPr>
          <a:xfrm>
            <a:off x="1422790"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28%</a:t>
            </a:r>
          </a:p>
        </p:txBody>
      </p:sp>
      <p:sp>
        <p:nvSpPr>
          <p:cNvPr id="25" name="TextBox 1"/>
          <p:cNvSpPr txBox="1"/>
          <p:nvPr/>
        </p:nvSpPr>
        <p:spPr>
          <a:xfrm>
            <a:off x="1945969" y="5288235"/>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30%</a:t>
            </a:r>
          </a:p>
        </p:txBody>
      </p:sp>
      <p:sp>
        <p:nvSpPr>
          <p:cNvPr id="26" name="TextBox 1"/>
          <p:cNvSpPr txBox="1"/>
          <p:nvPr/>
        </p:nvSpPr>
        <p:spPr>
          <a:xfrm>
            <a:off x="2513297" y="529837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31%</a:t>
            </a:r>
          </a:p>
        </p:txBody>
      </p:sp>
      <p:sp>
        <p:nvSpPr>
          <p:cNvPr id="17" name="TextBox 1"/>
          <p:cNvSpPr txBox="1"/>
          <p:nvPr/>
        </p:nvSpPr>
        <p:spPr>
          <a:xfrm>
            <a:off x="3074205" y="5288235"/>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34%</a:t>
            </a:r>
          </a:p>
        </p:txBody>
      </p:sp>
      <p:sp>
        <p:nvSpPr>
          <p:cNvPr id="28" name="TextBox 1"/>
          <p:cNvSpPr txBox="1"/>
          <p:nvPr/>
        </p:nvSpPr>
        <p:spPr>
          <a:xfrm>
            <a:off x="3597384" y="528761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33%</a:t>
            </a:r>
          </a:p>
        </p:txBody>
      </p:sp>
      <p:sp>
        <p:nvSpPr>
          <p:cNvPr id="30" name="TextBox 29"/>
          <p:cNvSpPr txBox="1"/>
          <p:nvPr/>
        </p:nvSpPr>
        <p:spPr>
          <a:xfrm>
            <a:off x="4653382" y="1804840"/>
            <a:ext cx="1719072" cy="175433"/>
          </a:xfrm>
          <a:prstGeom prst="rect">
            <a:avLst/>
          </a:prstGeom>
          <a:solidFill>
            <a:schemeClr val="bg2"/>
          </a:solidFill>
        </p:spPr>
        <p:txBody>
          <a:bodyPr wrap="none" lIns="45720" tIns="18288" rIns="45720" bIns="18288" rtlCol="0">
            <a:spAutoFit/>
          </a:bodyPr>
          <a:lstStyle/>
          <a:p>
            <a:r>
              <a:rPr lang="en-US" sz="900" b="1" dirty="0">
                <a:solidFill>
                  <a:srgbClr val="1C1C1C"/>
                </a:solidFill>
              </a:rPr>
              <a:t>OTHER STATE SPENDING</a:t>
            </a:r>
          </a:p>
        </p:txBody>
      </p:sp>
      <p:sp>
        <p:nvSpPr>
          <p:cNvPr id="32" name="TextBox 31"/>
          <p:cNvSpPr txBox="1"/>
          <p:nvPr/>
        </p:nvSpPr>
        <p:spPr>
          <a:xfrm>
            <a:off x="4653382" y="1987778"/>
            <a:ext cx="1719072" cy="175433"/>
          </a:xfrm>
          <a:prstGeom prst="rect">
            <a:avLst/>
          </a:prstGeom>
          <a:solidFill>
            <a:schemeClr val="tx2"/>
          </a:solidFill>
        </p:spPr>
        <p:txBody>
          <a:bodyPr wrap="none" lIns="45720" tIns="18288" rIns="45720" bIns="18288" rtlCol="0">
            <a:spAutoFit/>
          </a:bodyPr>
          <a:lstStyle/>
          <a:p>
            <a:r>
              <a:rPr lang="en-US" sz="900" b="1" dirty="0">
                <a:solidFill>
                  <a:srgbClr val="FFFFFF"/>
                </a:solidFill>
              </a:rPr>
              <a:t>MASSHEALTH-COVERED SERVICES</a:t>
            </a:r>
          </a:p>
        </p:txBody>
      </p:sp>
      <p:sp>
        <p:nvSpPr>
          <p:cNvPr id="33" name="TextBox 1"/>
          <p:cNvSpPr txBox="1"/>
          <p:nvPr/>
        </p:nvSpPr>
        <p:spPr>
          <a:xfrm>
            <a:off x="4135054" y="528761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33%</a:t>
            </a:r>
          </a:p>
        </p:txBody>
      </p:sp>
      <p:sp>
        <p:nvSpPr>
          <p:cNvPr id="34" name="TextBox 1"/>
          <p:cNvSpPr txBox="1"/>
          <p:nvPr/>
        </p:nvSpPr>
        <p:spPr>
          <a:xfrm>
            <a:off x="4727598" y="5287617"/>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34%</a:t>
            </a:r>
          </a:p>
        </p:txBody>
      </p:sp>
      <p:sp>
        <p:nvSpPr>
          <p:cNvPr id="37" name="TextBox 1"/>
          <p:cNvSpPr txBox="1"/>
          <p:nvPr/>
        </p:nvSpPr>
        <p:spPr>
          <a:xfrm>
            <a:off x="923525" y="3275380"/>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$27.8</a:t>
            </a:r>
          </a:p>
        </p:txBody>
      </p:sp>
      <p:sp>
        <p:nvSpPr>
          <p:cNvPr id="38" name="TextBox 1"/>
          <p:cNvSpPr txBox="1"/>
          <p:nvPr/>
        </p:nvSpPr>
        <p:spPr>
          <a:xfrm>
            <a:off x="1422790" y="3236975"/>
            <a:ext cx="347578" cy="153888"/>
          </a:xfrm>
          <a:prstGeom prst="rect">
            <a:avLst/>
          </a:prstGeom>
          <a:solidFill>
            <a:srgbClr val="FFFFFF"/>
          </a:solidFill>
        </p:spPr>
        <p:txBody>
          <a:bodyPr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$28.9</a:t>
            </a:r>
          </a:p>
        </p:txBody>
      </p:sp>
      <p:sp>
        <p:nvSpPr>
          <p:cNvPr id="39" name="TextBox 1"/>
          <p:cNvSpPr txBox="1"/>
          <p:nvPr/>
        </p:nvSpPr>
        <p:spPr>
          <a:xfrm>
            <a:off x="1998865" y="3198570"/>
            <a:ext cx="29654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$28.9</a:t>
            </a:r>
          </a:p>
        </p:txBody>
      </p:sp>
      <p:sp>
        <p:nvSpPr>
          <p:cNvPr id="40" name="TextBox 1"/>
          <p:cNvSpPr txBox="1"/>
          <p:nvPr/>
        </p:nvSpPr>
        <p:spPr>
          <a:xfrm>
            <a:off x="2574940" y="3160165"/>
            <a:ext cx="296604"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$29.6</a:t>
            </a:r>
          </a:p>
        </p:txBody>
      </p:sp>
      <p:sp>
        <p:nvSpPr>
          <p:cNvPr id="41" name="TextBox 1"/>
          <p:cNvSpPr txBox="1"/>
          <p:nvPr/>
        </p:nvSpPr>
        <p:spPr>
          <a:xfrm>
            <a:off x="3074205" y="3160165"/>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$30.3</a:t>
            </a:r>
          </a:p>
        </p:txBody>
      </p:sp>
      <p:sp>
        <p:nvSpPr>
          <p:cNvPr id="42" name="TextBox 1"/>
          <p:cNvSpPr txBox="1"/>
          <p:nvPr/>
        </p:nvSpPr>
        <p:spPr>
          <a:xfrm>
            <a:off x="4187950" y="2968140"/>
            <a:ext cx="296544"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$32.5</a:t>
            </a:r>
          </a:p>
        </p:txBody>
      </p:sp>
      <p:sp>
        <p:nvSpPr>
          <p:cNvPr id="43" name="TextBox 1"/>
          <p:cNvSpPr txBox="1"/>
          <p:nvPr/>
        </p:nvSpPr>
        <p:spPr>
          <a:xfrm>
            <a:off x="3650280" y="3083355"/>
            <a:ext cx="296545" cy="153873"/>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$31.3</a:t>
            </a:r>
          </a:p>
        </p:txBody>
      </p:sp>
      <p:sp>
        <p:nvSpPr>
          <p:cNvPr id="44" name="TextBox 1"/>
          <p:cNvSpPr txBox="1"/>
          <p:nvPr/>
        </p:nvSpPr>
        <p:spPr>
          <a:xfrm>
            <a:off x="4764025" y="2814520"/>
            <a:ext cx="296545" cy="153872"/>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$34.7</a:t>
            </a:r>
          </a:p>
        </p:txBody>
      </p:sp>
      <p:sp>
        <p:nvSpPr>
          <p:cNvPr id="45" name="TextBox 1"/>
          <p:cNvSpPr txBox="1"/>
          <p:nvPr/>
        </p:nvSpPr>
        <p:spPr>
          <a:xfrm>
            <a:off x="5301695" y="2622495"/>
            <a:ext cx="296556" cy="153888"/>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$37.4</a:t>
            </a:r>
          </a:p>
        </p:txBody>
      </p:sp>
      <p:sp>
        <p:nvSpPr>
          <p:cNvPr id="47" name="TextBox 1"/>
          <p:cNvSpPr txBox="1"/>
          <p:nvPr/>
        </p:nvSpPr>
        <p:spPr>
          <a:xfrm>
            <a:off x="5248805" y="528247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37%</a:t>
            </a:r>
          </a:p>
        </p:txBody>
      </p:sp>
      <p:sp>
        <p:nvSpPr>
          <p:cNvPr id="31" name="TextBox 1"/>
          <p:cNvSpPr txBox="1"/>
          <p:nvPr/>
        </p:nvSpPr>
        <p:spPr>
          <a:xfrm>
            <a:off x="5839365" y="2507280"/>
            <a:ext cx="296556" cy="153888"/>
          </a:xfrm>
          <a:prstGeom prst="rect">
            <a:avLst/>
          </a:prstGeom>
          <a:solidFill>
            <a:srgbClr val="FFFFFF"/>
          </a:solidFill>
        </p:spPr>
        <p:txBody>
          <a:bodyPr wrap="non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1C1C1C"/>
                </a:solidFill>
              </a:rPr>
              <a:t>$39.4</a:t>
            </a:r>
          </a:p>
        </p:txBody>
      </p:sp>
      <p:sp>
        <p:nvSpPr>
          <p:cNvPr id="35" name="TextBox 1"/>
          <p:cNvSpPr txBox="1"/>
          <p:nvPr/>
        </p:nvSpPr>
        <p:spPr>
          <a:xfrm>
            <a:off x="5806596" y="5282474"/>
            <a:ext cx="402336" cy="182880"/>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FFFFF"/>
                </a:solidFill>
              </a:rPr>
              <a:t>38%</a:t>
            </a:r>
          </a:p>
        </p:txBody>
      </p:sp>
      <p:sp>
        <p:nvSpPr>
          <p:cNvPr id="69635" name="TextBox 6"/>
          <p:cNvSpPr txBox="1">
            <a:spLocks noChangeArrowheads="1"/>
          </p:cNvSpPr>
          <p:nvPr/>
        </p:nvSpPr>
        <p:spPr bwMode="auto">
          <a:xfrm>
            <a:off x="455612" y="5794813"/>
            <a:ext cx="6164263" cy="630942"/>
          </a:xfrm>
          <a:prstGeom prst="rect">
            <a:avLst/>
          </a:prstGeom>
          <a:noFill/>
          <a:ln w="9525">
            <a:noFill/>
            <a:miter lim="800000"/>
            <a:headEnd/>
            <a:tailEnd/>
          </a:ln>
        </p:spPr>
        <p:txBody>
          <a:bodyPr wrap="square" lIns="0" rIns="0" anchor="b">
            <a:spAutoFit/>
          </a:bodyPr>
          <a:lstStyle/>
          <a:p>
            <a:pPr eaLnBrk="0" hangingPunct="0"/>
            <a:r>
              <a:rPr lang="en-US" sz="700" dirty="0">
                <a:solidFill>
                  <a:srgbClr val="1C1C1C"/>
                </a:solidFill>
              </a:rPr>
              <a:t>NOTE: MassHealth spending includes medical benefits provided by MassHealth and other benefits, most notably Medicare premiums. The figures do not include Medicaid-reimbursable services from other state agencies, administrative spending, or supplemental payments to hospitals</a:t>
            </a:r>
            <a:r>
              <a:rPr lang="en-US" sz="700" dirty="0" smtClean="0">
                <a:solidFill>
                  <a:srgbClr val="1C1C1C"/>
                </a:solidFill>
              </a:rPr>
              <a:t>. </a:t>
            </a:r>
            <a:r>
              <a:rPr lang="en-US" sz="700" dirty="0" err="1"/>
              <a:t>MassHealth</a:t>
            </a:r>
            <a:r>
              <a:rPr lang="en-US" sz="700" dirty="0"/>
              <a:t> spending amounts for some years may differ from amounts reported in earlier versions of </a:t>
            </a:r>
            <a:r>
              <a:rPr lang="en-US" sz="700" i="1" dirty="0" err="1"/>
              <a:t>MassHealth</a:t>
            </a:r>
            <a:r>
              <a:rPr lang="en-US" sz="700" i="1" dirty="0"/>
              <a:t>: The </a:t>
            </a:r>
            <a:r>
              <a:rPr lang="en-US" sz="700" i="1" dirty="0" smtClean="0"/>
              <a:t>Basics </a:t>
            </a:r>
            <a:r>
              <a:rPr lang="en-US" sz="700" dirty="0" smtClean="0"/>
              <a:t>due </a:t>
            </a:r>
            <a:r>
              <a:rPr lang="en-US" sz="700" dirty="0"/>
              <a:t>to a change in the approach used to calculate the total spending figure</a:t>
            </a:r>
            <a:r>
              <a:rPr lang="en-US" sz="700" dirty="0" smtClean="0"/>
              <a:t>.</a:t>
            </a:r>
            <a:endParaRPr lang="en-US" sz="700" dirty="0">
              <a:solidFill>
                <a:srgbClr val="1C1C1C"/>
              </a:solidFill>
            </a:endParaRPr>
          </a:p>
          <a:p>
            <a:pPr eaLnBrk="0" hangingPunct="0"/>
            <a:r>
              <a:rPr lang="en-US" sz="700" dirty="0">
                <a:solidFill>
                  <a:srgbClr val="1C1C1C"/>
                </a:solidFill>
              </a:rPr>
              <a:t>SOURCES</a:t>
            </a:r>
            <a:r>
              <a:rPr lang="en-US" sz="700" dirty="0">
                <a:solidFill>
                  <a:srgbClr val="000000"/>
                </a:solidFill>
                <a:ea typeface="ＭＳ Ｐゴシック"/>
                <a:cs typeface="ＭＳ Ｐゴシック"/>
              </a:rPr>
              <a:t>: </a:t>
            </a:r>
            <a:r>
              <a:rPr lang="en-US" sz="700" dirty="0">
                <a:solidFill>
                  <a:srgbClr val="1C1C1C"/>
                </a:solidFill>
              </a:rPr>
              <a:t>EOHHS (MassHealth data); Office of the Comptroller, Statutory Basis Financial Reports (other state spending). Mass Budget and Policy Center (calculation of state spending net of federal revenues; SFY2018 estimate).</a:t>
            </a:r>
          </a:p>
        </p:txBody>
      </p:sp>
    </p:spTree>
    <p:extLst>
      <p:ext uri="{BB962C8B-B14F-4D97-AF65-F5344CB8AC3E}">
        <p14:creationId xmlns:p14="http://schemas.microsoft.com/office/powerpoint/2010/main" val="1197021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a:t>TABLE OF CONTENTS</a:t>
            </a:r>
          </a:p>
        </p:txBody>
      </p:sp>
      <p:sp>
        <p:nvSpPr>
          <p:cNvPr id="4" name="Slide Number Placeholder 3"/>
          <p:cNvSpPr>
            <a:spLocks noGrp="1"/>
          </p:cNvSpPr>
          <p:nvPr>
            <p:ph type="sldNum" sz="quarter" idx="10"/>
          </p:nvPr>
        </p:nvSpPr>
        <p:spPr/>
        <p:txBody>
          <a:bodyPr/>
          <a:lstStyle/>
          <a:p>
            <a:pPr>
              <a:defRPr/>
            </a:pPr>
            <a:fld id="{5C132798-8128-4153-A5D3-242684DAB7C5}" type="slidenum">
              <a:rPr lang="en-US" smtClean="0"/>
              <a:pPr>
                <a:defRPr/>
              </a:pPr>
              <a:t>1</a:t>
            </a:fld>
            <a:endParaRPr lang="en-US" dirty="0"/>
          </a:p>
        </p:txBody>
      </p:sp>
      <p:sp>
        <p:nvSpPr>
          <p:cNvPr id="7" name="Content Placeholder 4"/>
          <p:cNvSpPr txBox="1">
            <a:spLocks/>
          </p:cNvSpPr>
          <p:nvPr/>
        </p:nvSpPr>
        <p:spPr>
          <a:xfrm>
            <a:off x="457200" y="1585913"/>
            <a:ext cx="8229600" cy="3975100"/>
          </a:xfrm>
          <a:prstGeom prst="rect">
            <a:avLst/>
          </a:prstGeom>
        </p:spPr>
        <p:txBody>
          <a:bodyPr/>
          <a:lstStyle/>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EXECUTIVE SUMMARY	2</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MASSHEALTH OVERVIEW	4</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ELIGIBILITY AND ENROLLMENT	7</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SPENDING AND COST DRIVERS	17</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a:p>
            <a:pPr marL="228600" indent="-228600" eaLnBrk="0" hangingPunct="0">
              <a:spcBef>
                <a:spcPts val="600"/>
              </a:spcBef>
              <a:buClr>
                <a:schemeClr val="tx2"/>
              </a:buClr>
              <a:buFont typeface="Wingdings" pitchFamily="2" charset="2"/>
              <a:buChar char="§"/>
              <a:tabLst>
                <a:tab pos="3889375" algn="r"/>
              </a:tabLst>
              <a:defRPr/>
            </a:pPr>
            <a:r>
              <a:rPr lang="en-US" sz="2000" kern="0" dirty="0">
                <a:latin typeface="+mn-lt"/>
                <a:cs typeface="+mn-cs"/>
              </a:rPr>
              <a:t>REFORM	26</a:t>
            </a:r>
            <a:endParaRPr lang="en-US" sz="2000" kern="0" dirty="0"/>
          </a:p>
          <a:p>
            <a:pPr marL="228600" indent="-228600" eaLnBrk="0" hangingPunct="0">
              <a:spcBef>
                <a:spcPts val="600"/>
              </a:spcBef>
              <a:buClr>
                <a:schemeClr val="tx2"/>
              </a:buClr>
              <a:buFont typeface="Wingdings" pitchFamily="2" charset="2"/>
              <a:buChar char="§"/>
              <a:tabLst>
                <a:tab pos="3889375" algn="r"/>
              </a:tabLst>
              <a:defRPr/>
            </a:pPr>
            <a:endParaRPr lang="en-US" sz="2000" kern="0" dirty="0"/>
          </a:p>
          <a:p>
            <a:pPr marL="228600" indent="-228600" eaLnBrk="0" hangingPunct="0">
              <a:spcBef>
                <a:spcPts val="600"/>
              </a:spcBef>
              <a:buClr>
                <a:schemeClr val="tx2"/>
              </a:buClr>
              <a:buFont typeface="Wingdings" pitchFamily="2" charset="2"/>
              <a:buChar char="§"/>
              <a:tabLst>
                <a:tab pos="3889375" algn="r"/>
              </a:tabLst>
              <a:defRPr/>
            </a:pPr>
            <a:r>
              <a:rPr lang="en-US" sz="2000" kern="0" dirty="0"/>
              <a:t>CONCLUSIONS	36</a:t>
            </a:r>
          </a:p>
          <a:p>
            <a:pPr marL="228600" indent="-228600" eaLnBrk="0" hangingPunct="0">
              <a:spcBef>
                <a:spcPts val="600"/>
              </a:spcBef>
              <a:buClr>
                <a:schemeClr val="tx2"/>
              </a:buClr>
              <a:buFont typeface="Wingdings" pitchFamily="2" charset="2"/>
              <a:buChar char="§"/>
              <a:tabLst>
                <a:tab pos="3889375" algn="r"/>
              </a:tabLst>
              <a:defRPr/>
            </a:pPr>
            <a:endParaRPr lang="en-US" sz="2000" kern="0" dirty="0">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dirty="0"/>
              <a:t>MEDICAID IS THE MAIN SOURCE OF FEDERAL</a:t>
            </a:r>
            <a:br>
              <a:rPr lang="en-US" dirty="0"/>
            </a:br>
            <a:r>
              <a:rPr lang="en-US" dirty="0"/>
              <a:t>REVENUES TO MASSACHUSETTS</a:t>
            </a:r>
          </a:p>
        </p:txBody>
      </p:sp>
      <p:sp>
        <p:nvSpPr>
          <p:cNvPr id="3" name="Slide Number Placeholder 2"/>
          <p:cNvSpPr>
            <a:spLocks noGrp="1"/>
          </p:cNvSpPr>
          <p:nvPr>
            <p:ph type="sldNum" sz="quarter" idx="10"/>
          </p:nvPr>
        </p:nvSpPr>
        <p:spPr/>
        <p:txBody>
          <a:bodyPr/>
          <a:lstStyle/>
          <a:p>
            <a:fld id="{5DCEACFD-D5E8-4814-B0F8-EF4EA1641FDE}" type="slidenum">
              <a:rPr lang="en-US" smtClean="0">
                <a:solidFill>
                  <a:srgbClr val="969696">
                    <a:lumMod val="50000"/>
                  </a:srgbClr>
                </a:solidFill>
              </a:rPr>
              <a:pPr/>
              <a:t>19</a:t>
            </a:fld>
            <a:endParaRPr lang="en-US" dirty="0">
              <a:solidFill>
                <a:srgbClr val="969696">
                  <a:lumMod val="50000"/>
                </a:srgbClr>
              </a:solidFill>
            </a:endParaRPr>
          </a:p>
        </p:txBody>
      </p:sp>
      <p:graphicFrame>
        <p:nvGraphicFramePr>
          <p:cNvPr id="9" name="Chart 8"/>
          <p:cNvGraphicFramePr/>
          <p:nvPr>
            <p:extLst>
              <p:ext uri="{D42A27DB-BD31-4B8C-83A1-F6EECF244321}">
                <p14:modId xmlns:p14="http://schemas.microsoft.com/office/powerpoint/2010/main" val="1266022571"/>
              </p:ext>
            </p:extLst>
          </p:nvPr>
        </p:nvGraphicFramePr>
        <p:xfrm>
          <a:off x="398462" y="1846263"/>
          <a:ext cx="5992813" cy="398303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11"/>
          <p:cNvSpPr txBox="1">
            <a:spLocks noChangeArrowheads="1"/>
          </p:cNvSpPr>
          <p:nvPr/>
        </p:nvSpPr>
        <p:spPr bwMode="auto">
          <a:xfrm>
            <a:off x="6524625" y="1772031"/>
            <a:ext cx="215265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Bef>
                <a:spcPts val="300"/>
              </a:spcBef>
              <a:spcAft>
                <a:spcPct val="0"/>
              </a:spcAft>
              <a:buClr>
                <a:srgbClr val="5A8F7C"/>
              </a:buClr>
            </a:pPr>
            <a:r>
              <a:rPr lang="en-US" dirty="0">
                <a:solidFill>
                  <a:srgbClr val="1C1C1C"/>
                </a:solidFill>
              </a:rPr>
              <a:t>The federal government reimburses the Commonwealth for 50 percent of </a:t>
            </a:r>
            <a:r>
              <a:rPr lang="en-US" dirty="0"/>
              <a:t>most Medicaid expenditures and 88 percent of CHIP expenditures. Members </a:t>
            </a:r>
            <a:r>
              <a:rPr lang="en-US" dirty="0">
                <a:solidFill>
                  <a:srgbClr val="1C1C1C"/>
                </a:solidFill>
              </a:rPr>
              <a:t>made newly eligible under the ACA Medicaid expansion draw </a:t>
            </a:r>
            <a:r>
              <a:rPr lang="en-US" dirty="0"/>
              <a:t>an even higher federal match: 75 percent beginning in 2014, increasing to 86 percent in 2017.</a:t>
            </a:r>
          </a:p>
          <a:p>
            <a:pPr>
              <a:spcBef>
                <a:spcPts val="300"/>
              </a:spcBef>
              <a:buClr>
                <a:srgbClr val="5A8F7C"/>
              </a:buClr>
            </a:pPr>
            <a:r>
              <a:rPr lang="en-US" dirty="0"/>
              <a:t>Federal </a:t>
            </a:r>
            <a:r>
              <a:rPr lang="en-US" dirty="0" smtClean="0"/>
              <a:t>revenues </a:t>
            </a:r>
            <a:r>
              <a:rPr lang="en-US" dirty="0" smtClean="0">
                <a:solidFill>
                  <a:srgbClr val="1C1C1C"/>
                </a:solidFill>
              </a:rPr>
              <a:t>supply about </a:t>
            </a:r>
            <a:r>
              <a:rPr lang="en-US" dirty="0">
                <a:solidFill>
                  <a:srgbClr val="1C1C1C"/>
                </a:solidFill>
              </a:rPr>
              <a:t>one-quarter of the funding for the state budget, and 91 percent of that revenue is generated by Medicaid and CHIP expenditures. </a:t>
            </a:r>
          </a:p>
          <a:p>
            <a:pPr>
              <a:spcBef>
                <a:spcPts val="300"/>
              </a:spcBef>
              <a:buClr>
                <a:srgbClr val="5A8F7C"/>
              </a:buClr>
            </a:pPr>
            <a:r>
              <a:rPr lang="en-US" dirty="0">
                <a:solidFill>
                  <a:srgbClr val="1C1C1C"/>
                </a:solidFill>
              </a:rPr>
              <a:t>“Medicaid” in this context includes MassHealth, Commonwealth Care (prior to 2014) and ConnectorCare “wrap” (post-2014), additional MassHealth 1115 waiver spending and spending on some programs and facilities administered by the Departments of Developmental Services, Mental Health, Public Health, and the MA Rehabilitation Commission that serve people eligible for MassHealth.</a:t>
            </a:r>
          </a:p>
        </p:txBody>
      </p:sp>
      <p:sp>
        <p:nvSpPr>
          <p:cNvPr id="11" name="Rectangle 8"/>
          <p:cNvSpPr>
            <a:spLocks noChangeArrowheads="1"/>
          </p:cNvSpPr>
          <p:nvPr/>
        </p:nvSpPr>
        <p:spPr bwMode="auto">
          <a:xfrm>
            <a:off x="455612" y="179222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rPr>
              <a:t>MASSHEALTH REIMBURSEMENT AS A PORTION OF ALL FEDERAL REVENUES</a:t>
            </a:r>
            <a:br>
              <a:rPr lang="en-US" sz="1000" b="1" dirty="0">
                <a:solidFill>
                  <a:prstClr val="black"/>
                </a:solidFill>
              </a:rPr>
            </a:br>
            <a:r>
              <a:rPr lang="en-US" sz="800" b="1" dirty="0">
                <a:solidFill>
                  <a:prstClr val="black"/>
                </a:solidFill>
              </a:rPr>
              <a:t>(BILLIONS OF DOLLARS)</a:t>
            </a:r>
            <a:endParaRPr lang="en-US" sz="1000" b="1" dirty="0">
              <a:solidFill>
                <a:prstClr val="black"/>
              </a:solidFill>
            </a:endParaRPr>
          </a:p>
        </p:txBody>
      </p:sp>
      <p:cxnSp>
        <p:nvCxnSpPr>
          <p:cNvPr id="15" name="Straight Connector 14"/>
          <p:cNvCxnSpPr/>
          <p:nvPr/>
        </p:nvCxnSpPr>
        <p:spPr>
          <a:xfrm>
            <a:off x="866775" y="5769848"/>
            <a:ext cx="541972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8"/>
          <p:cNvSpPr>
            <a:spLocks noChangeArrowheads="1"/>
          </p:cNvSpPr>
          <p:nvPr/>
        </p:nvSpPr>
        <p:spPr bwMode="auto">
          <a:xfrm>
            <a:off x="3073717" y="5656263"/>
            <a:ext cx="1005840" cy="215444"/>
          </a:xfrm>
          <a:prstGeom prst="rect">
            <a:avLst/>
          </a:prstGeom>
          <a:solidFill>
            <a:schemeClr val="bg1"/>
          </a:solidFill>
          <a:ln w="9525">
            <a:noFill/>
            <a:miter lim="800000"/>
            <a:headEnd/>
            <a:tailEnd/>
          </a:ln>
        </p:spPr>
        <p:txBody>
          <a:bodyPr wrap="none" lIns="45720" rIns="45720">
            <a:spAutoFit/>
          </a:bodyPr>
          <a:lstStyle/>
          <a:p>
            <a:pPr algn="ctr" fontAlgn="base">
              <a:spcBef>
                <a:spcPct val="0"/>
              </a:spcBef>
              <a:spcAft>
                <a:spcPct val="0"/>
              </a:spcAft>
              <a:defRPr sz="1800" b="1" i="0" u="none" strike="noStrike" kern="1200" baseline="0">
                <a:solidFill>
                  <a:prstClr val="black"/>
                </a:solidFill>
                <a:latin typeface="+mn-lt"/>
                <a:ea typeface="+mn-ea"/>
                <a:cs typeface="+mn-cs"/>
              </a:defRPr>
            </a:pPr>
            <a:r>
              <a:rPr lang="en-US" sz="800" b="1" dirty="0">
                <a:solidFill>
                  <a:prstClr val="black"/>
                </a:solidFill>
              </a:rPr>
              <a:t>STATE FISCAL YEAR</a:t>
            </a:r>
          </a:p>
        </p:txBody>
      </p:sp>
      <p:sp>
        <p:nvSpPr>
          <p:cNvPr id="19" name="TextBox 18"/>
          <p:cNvSpPr txBox="1"/>
          <p:nvPr/>
        </p:nvSpPr>
        <p:spPr>
          <a:xfrm>
            <a:off x="4581524" y="1866900"/>
            <a:ext cx="1831592" cy="175433"/>
          </a:xfrm>
          <a:prstGeom prst="rect">
            <a:avLst/>
          </a:prstGeom>
          <a:solidFill>
            <a:schemeClr val="bg2"/>
          </a:solidFill>
        </p:spPr>
        <p:txBody>
          <a:bodyPr wrap="none" lIns="45720" tIns="18288" rIns="45720" bIns="18288" rtlCol="0">
            <a:spAutoFit/>
          </a:bodyPr>
          <a:lstStyle/>
          <a:p>
            <a:r>
              <a:rPr lang="en-US" sz="900" b="1" dirty="0">
                <a:solidFill>
                  <a:srgbClr val="1C1C1C"/>
                </a:solidFill>
              </a:rPr>
              <a:t>NON-MEDICAID FEDERAL </a:t>
            </a:r>
            <a:r>
              <a:rPr lang="en-US" sz="900" b="1" dirty="0" smtClean="0">
                <a:solidFill>
                  <a:srgbClr val="1C1C1C"/>
                </a:solidFill>
              </a:rPr>
              <a:t>REVENUES</a:t>
            </a:r>
            <a:endParaRPr lang="en-US" sz="900" b="1" dirty="0">
              <a:solidFill>
                <a:srgbClr val="1C1C1C"/>
              </a:solidFill>
            </a:endParaRPr>
          </a:p>
        </p:txBody>
      </p:sp>
      <p:sp>
        <p:nvSpPr>
          <p:cNvPr id="20" name="TextBox 19"/>
          <p:cNvSpPr txBox="1"/>
          <p:nvPr/>
        </p:nvSpPr>
        <p:spPr>
          <a:xfrm>
            <a:off x="4581524" y="2066080"/>
            <a:ext cx="1841210" cy="175433"/>
          </a:xfrm>
          <a:prstGeom prst="rect">
            <a:avLst/>
          </a:prstGeom>
          <a:solidFill>
            <a:schemeClr val="tx2"/>
          </a:solidFill>
        </p:spPr>
        <p:txBody>
          <a:bodyPr wrap="none" lIns="45720" tIns="18288" rIns="45720" bIns="18288" rtlCol="0">
            <a:spAutoFit/>
          </a:bodyPr>
          <a:lstStyle/>
          <a:p>
            <a:r>
              <a:rPr lang="en-US" sz="900" b="1" dirty="0">
                <a:solidFill>
                  <a:schemeClr val="bg1"/>
                </a:solidFill>
              </a:rPr>
              <a:t>MEDICAID/CHIP FEDERAL </a:t>
            </a:r>
            <a:r>
              <a:rPr lang="en-US" sz="900" b="1" dirty="0" smtClean="0">
                <a:solidFill>
                  <a:schemeClr val="bg1"/>
                </a:solidFill>
              </a:rPr>
              <a:t>REVENUES</a:t>
            </a:r>
            <a:endParaRPr lang="en-US" sz="900" b="1" dirty="0">
              <a:solidFill>
                <a:schemeClr val="bg1"/>
              </a:solidFill>
            </a:endParaRPr>
          </a:p>
        </p:txBody>
      </p:sp>
      <p:sp>
        <p:nvSpPr>
          <p:cNvPr id="13" name="TextBox 6">
            <a:extLst>
              <a:ext uri="{FF2B5EF4-FFF2-40B4-BE49-F238E27FC236}">
                <a16:creationId xmlns="" xmlns:a16="http://schemas.microsoft.com/office/drawing/2014/main" id="{866709F9-25EE-44F3-ACC9-EEDB82E63CF1}"/>
              </a:ext>
            </a:extLst>
          </p:cNvPr>
          <p:cNvSpPr txBox="1">
            <a:spLocks noChangeArrowheads="1"/>
          </p:cNvSpPr>
          <p:nvPr/>
        </p:nvSpPr>
        <p:spPr bwMode="auto">
          <a:xfrm>
            <a:off x="465138" y="5915323"/>
            <a:ext cx="6162675" cy="461665"/>
          </a:xfrm>
          <a:prstGeom prst="rect">
            <a:avLst/>
          </a:prstGeom>
          <a:noFill/>
          <a:ln w="9525">
            <a:noFill/>
            <a:miter lim="800000"/>
            <a:headEnd/>
            <a:tailEnd/>
          </a:ln>
        </p:spPr>
        <p:txBody>
          <a:bodyPr wrap="square" lIns="0" rIns="0" anchor="b">
            <a:spAutoFit/>
          </a:bodyPr>
          <a:lstStyle/>
          <a:p>
            <a:pPr lvl="0"/>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Massachusetts Budget and Policy Center.  SFY2017 estimate as of January 2017.</a:t>
            </a:r>
          </a:p>
          <a:p>
            <a:pPr lvl="0"/>
            <a:r>
              <a:rPr lang="en-US" sz="600" dirty="0">
                <a:solidFill>
                  <a:srgbClr val="1C1C1C"/>
                </a:solidFill>
              </a:rPr>
              <a:t>NOTE:</a:t>
            </a:r>
            <a:r>
              <a:rPr lang="en-US" sz="800" dirty="0">
                <a:solidFill>
                  <a:srgbClr val="1C1C1C"/>
                </a:solidFill>
              </a:rPr>
              <a:t> </a:t>
            </a:r>
            <a:r>
              <a:rPr lang="en-US" sz="800" dirty="0" err="1">
                <a:solidFill>
                  <a:srgbClr val="1C1C1C"/>
                </a:solidFill>
              </a:rPr>
              <a:t>ConnectorCare</a:t>
            </a:r>
            <a:r>
              <a:rPr lang="en-US" sz="800" dirty="0">
                <a:solidFill>
                  <a:srgbClr val="1C1C1C"/>
                </a:solidFill>
              </a:rPr>
              <a:t> “wrap” is the additional premium and cost sharing assistance Massachusetts provided to supplement the federal advanced premium tax credits and cost sharing reductions. </a:t>
            </a:r>
          </a:p>
        </p:txBody>
      </p:sp>
    </p:spTree>
    <p:extLst>
      <p:ext uri="{BB962C8B-B14F-4D97-AF65-F5344CB8AC3E}">
        <p14:creationId xmlns:p14="http://schemas.microsoft.com/office/powerpoint/2010/main" val="3322343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12"/>
          <p:cNvGraphicFramePr>
            <a:graphicFrameLocks noChangeAspect="1"/>
          </p:cNvGraphicFramePr>
          <p:nvPr>
            <p:extLst>
              <p:ext uri="{D42A27DB-BD31-4B8C-83A1-F6EECF244321}">
                <p14:modId xmlns:p14="http://schemas.microsoft.com/office/powerpoint/2010/main" val="1186148508"/>
              </p:ext>
            </p:extLst>
          </p:nvPr>
        </p:nvGraphicFramePr>
        <p:xfrm>
          <a:off x="924320" y="2203223"/>
          <a:ext cx="5375892" cy="3437470"/>
        </p:xfrm>
        <a:graphic>
          <a:graphicData uri="http://schemas.openxmlformats.org/drawingml/2006/chart">
            <c:chart xmlns:c="http://schemas.openxmlformats.org/drawingml/2006/chart" xmlns:r="http://schemas.openxmlformats.org/officeDocument/2006/relationships" r:id="rId3"/>
          </a:graphicData>
        </a:graphic>
      </p:graphicFrame>
      <p:sp>
        <p:nvSpPr>
          <p:cNvPr id="71681" name="Title 1"/>
          <p:cNvSpPr>
            <a:spLocks noGrp="1"/>
          </p:cNvSpPr>
          <p:nvPr>
            <p:ph type="title"/>
          </p:nvPr>
        </p:nvSpPr>
        <p:spPr/>
        <p:txBody>
          <a:bodyPr/>
          <a:lstStyle/>
          <a:p>
            <a:r>
              <a:rPr lang="en-US" dirty="0"/>
              <a:t>MASSHEALTH SPENDING BY SERVICE TYPE</a:t>
            </a:r>
            <a:br>
              <a:rPr lang="en-US" dirty="0"/>
            </a:br>
            <a:r>
              <a:rPr lang="en-US" dirty="0"/>
              <a:t>IN STATE FISCAL YEAR 2016</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pPr>
                <a:defRPr/>
              </a:pPr>
              <a:t>20</a:t>
            </a:fld>
            <a:endParaRPr lang="en-US" dirty="0"/>
          </a:p>
        </p:txBody>
      </p:sp>
      <p:sp>
        <p:nvSpPr>
          <p:cNvPr id="26" name="Rectangle 8"/>
          <p:cNvSpPr>
            <a:spLocks noChangeArrowheads="1"/>
          </p:cNvSpPr>
          <p:nvPr/>
        </p:nvSpPr>
        <p:spPr bwMode="auto">
          <a:xfrm>
            <a:off x="455612" y="1713444"/>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TOTAL MASSHEALTH SPENDING =  $13.5 BILLION</a:t>
            </a:r>
          </a:p>
        </p:txBody>
      </p:sp>
      <p:sp>
        <p:nvSpPr>
          <p:cNvPr id="36"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rIns="45720"/>
          <a:lstStyle>
            <a:defPPr>
              <a:defRPr lang="en-US"/>
            </a:defPPr>
            <a:lvl1pPr>
              <a:lnSpc>
                <a:spcPct val="105000"/>
              </a:lnSpc>
              <a:spcBef>
                <a:spcPts val="600"/>
              </a:spcBef>
              <a:buClr>
                <a:schemeClr val="tx2"/>
              </a:buClr>
              <a:defRPr sz="1050"/>
            </a:lvl1pPr>
          </a:lstStyle>
          <a:p>
            <a:r>
              <a:rPr lang="en-US" dirty="0"/>
              <a:t>MassHealth spent $13.5 billion on services for its members in SFY2016.  Nearly half of spending ($6.6 billion) was capitation payments to MCOs, the PCC Plan’s behavioral health carve-out vendor, SCOs, One Care plans, and PACE providers. Nearly 70 percent of MassHealth members are enrolled in one of these managed care arrangements.</a:t>
            </a:r>
          </a:p>
          <a:p>
            <a:r>
              <a:rPr lang="en-US" dirty="0"/>
              <a:t>Community-based LTSS (e.g., personal care attendants, home health aides, adult foster care) now account for nearly one dollar of every six spent in MassHealth.</a:t>
            </a:r>
          </a:p>
        </p:txBody>
      </p:sp>
      <p:sp>
        <p:nvSpPr>
          <p:cNvPr id="32" name="Rectangle 31"/>
          <p:cNvSpPr/>
          <p:nvPr/>
        </p:nvSpPr>
        <p:spPr>
          <a:xfrm>
            <a:off x="5358653" y="2893295"/>
            <a:ext cx="916276" cy="590931"/>
          </a:xfrm>
          <a:prstGeom prst="rect">
            <a:avLst/>
          </a:prstGeom>
          <a:solidFill>
            <a:schemeClr val="tx2">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a:solidFill>
                  <a:schemeClr val="bg1"/>
                </a:solidFill>
              </a:rPr>
              <a:t>MANAGED CARE </a:t>
            </a:r>
            <a:br>
              <a:rPr lang="en-US" sz="900" b="1" dirty="0">
                <a:solidFill>
                  <a:schemeClr val="bg1"/>
                </a:solidFill>
              </a:rPr>
            </a:br>
            <a:r>
              <a:rPr lang="en-US" sz="900" b="1" dirty="0">
                <a:solidFill>
                  <a:schemeClr val="bg1"/>
                </a:solidFill>
              </a:rPr>
              <a:t>ORGANIZATION </a:t>
            </a:r>
            <a:br>
              <a:rPr lang="en-US" sz="900" b="1" dirty="0">
                <a:solidFill>
                  <a:schemeClr val="bg1"/>
                </a:solidFill>
              </a:rPr>
            </a:br>
            <a:r>
              <a:rPr lang="en-US" sz="900" b="1" dirty="0">
                <a:solidFill>
                  <a:schemeClr val="bg1"/>
                </a:solidFill>
              </a:rPr>
              <a:t>CAPITATION </a:t>
            </a:r>
            <a:br>
              <a:rPr lang="en-US" sz="900" b="1" dirty="0">
                <a:solidFill>
                  <a:schemeClr val="bg1"/>
                </a:solidFill>
              </a:rPr>
            </a:br>
            <a:r>
              <a:rPr lang="en-US" sz="900" b="1" dirty="0">
                <a:solidFill>
                  <a:schemeClr val="bg1"/>
                </a:solidFill>
              </a:rPr>
              <a:t>PAYMENTS</a:t>
            </a:r>
          </a:p>
        </p:txBody>
      </p:sp>
      <p:sp>
        <p:nvSpPr>
          <p:cNvPr id="42" name="Rectangle 41"/>
          <p:cNvSpPr/>
          <p:nvPr/>
        </p:nvSpPr>
        <p:spPr>
          <a:xfrm>
            <a:off x="2189885" y="5370588"/>
            <a:ext cx="956351" cy="175433"/>
          </a:xfrm>
          <a:prstGeom prst="rect">
            <a:avLst/>
          </a:prstGeom>
          <a:solidFill>
            <a:schemeClr val="accent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rgbClr val="1C1C1C"/>
                </a:solidFill>
              </a:rPr>
              <a:t>NURSING HOMES</a:t>
            </a:r>
          </a:p>
        </p:txBody>
      </p:sp>
      <p:sp>
        <p:nvSpPr>
          <p:cNvPr id="43" name="Rectangle 42"/>
          <p:cNvSpPr/>
          <p:nvPr/>
        </p:nvSpPr>
        <p:spPr>
          <a:xfrm>
            <a:off x="455612" y="4462120"/>
            <a:ext cx="1349087" cy="31393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r">
              <a:defRPr/>
            </a:pPr>
            <a:r>
              <a:rPr lang="en-US" sz="900" b="1" dirty="0">
                <a:solidFill>
                  <a:srgbClr val="1C1C1C"/>
                </a:solidFill>
              </a:rPr>
              <a:t>COMMUNITY LONG-TERM</a:t>
            </a:r>
          </a:p>
          <a:p>
            <a:pPr algn="r">
              <a:defRPr/>
            </a:pPr>
            <a:r>
              <a:rPr lang="en-US" sz="900" b="1" dirty="0">
                <a:solidFill>
                  <a:srgbClr val="1C1C1C"/>
                </a:solidFill>
              </a:rPr>
              <a:t>SERVICES AND SUPPORTS</a:t>
            </a:r>
          </a:p>
        </p:txBody>
      </p:sp>
      <p:sp>
        <p:nvSpPr>
          <p:cNvPr id="44" name="Rectangle 43"/>
          <p:cNvSpPr/>
          <p:nvPr/>
        </p:nvSpPr>
        <p:spPr>
          <a:xfrm>
            <a:off x="898956" y="3518744"/>
            <a:ext cx="606897" cy="313932"/>
          </a:xfrm>
          <a:prstGeom prst="rect">
            <a:avLst/>
          </a:prstGeom>
          <a:solidFill>
            <a:schemeClr val="accent1">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rgbClr val="1C1C1C"/>
                </a:solidFill>
              </a:rPr>
              <a:t>HOSPITAL </a:t>
            </a:r>
            <a:br>
              <a:rPr lang="en-US" sz="900" b="1" dirty="0">
                <a:solidFill>
                  <a:srgbClr val="1C1C1C"/>
                </a:solidFill>
              </a:rPr>
            </a:br>
            <a:r>
              <a:rPr lang="en-US" sz="900" b="1" dirty="0">
                <a:solidFill>
                  <a:srgbClr val="1C1C1C"/>
                </a:solidFill>
              </a:rPr>
              <a:t>INPATIENT</a:t>
            </a:r>
          </a:p>
        </p:txBody>
      </p:sp>
      <p:sp>
        <p:nvSpPr>
          <p:cNvPr id="45" name="Rectangle 44"/>
          <p:cNvSpPr/>
          <p:nvPr/>
        </p:nvSpPr>
        <p:spPr>
          <a:xfrm>
            <a:off x="1256152" y="2511941"/>
            <a:ext cx="961161" cy="175433"/>
          </a:xfrm>
          <a:prstGeom prst="rect">
            <a:avLst/>
          </a:prstGeom>
          <a:solidFill>
            <a:schemeClr val="accent3">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rgbClr val="1C1C1C"/>
                </a:solidFill>
              </a:rPr>
              <a:t>DENTAL AND CHC</a:t>
            </a:r>
          </a:p>
        </p:txBody>
      </p:sp>
      <p:sp>
        <p:nvSpPr>
          <p:cNvPr id="46" name="Rectangle 45"/>
          <p:cNvSpPr/>
          <p:nvPr/>
        </p:nvSpPr>
        <p:spPr>
          <a:xfrm>
            <a:off x="1983950" y="2105932"/>
            <a:ext cx="606896" cy="175433"/>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chemeClr val="bg1"/>
                </a:solidFill>
              </a:rPr>
              <a:t>PHYSICIAN</a:t>
            </a:r>
          </a:p>
        </p:txBody>
      </p:sp>
      <p:sp>
        <p:nvSpPr>
          <p:cNvPr id="47" name="Rectangle 46"/>
          <p:cNvSpPr/>
          <p:nvPr/>
        </p:nvSpPr>
        <p:spPr>
          <a:xfrm>
            <a:off x="3128296" y="1997606"/>
            <a:ext cx="422552" cy="175433"/>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chemeClr val="bg1"/>
                </a:solidFill>
              </a:rPr>
              <a:t>OTHER</a:t>
            </a:r>
          </a:p>
        </p:txBody>
      </p:sp>
      <p:sp>
        <p:nvSpPr>
          <p:cNvPr id="48" name="Rectangle 47"/>
          <p:cNvSpPr/>
          <p:nvPr/>
        </p:nvSpPr>
        <p:spPr>
          <a:xfrm>
            <a:off x="917391" y="3077961"/>
            <a:ext cx="712695" cy="313932"/>
          </a:xfrm>
          <a:prstGeom prst="rect">
            <a:avLst/>
          </a:prstGeom>
          <a:solidFill>
            <a:schemeClr val="accent3">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chemeClr val="bg1"/>
                </a:solidFill>
              </a:rPr>
              <a:t>HOSPITAL</a:t>
            </a:r>
            <a:br>
              <a:rPr lang="en-US" sz="900" b="1" dirty="0">
                <a:solidFill>
                  <a:schemeClr val="bg1"/>
                </a:solidFill>
              </a:rPr>
            </a:br>
            <a:r>
              <a:rPr lang="en-US" sz="900" b="1" dirty="0">
                <a:solidFill>
                  <a:schemeClr val="bg1"/>
                </a:solidFill>
              </a:rPr>
              <a:t>OUTPATIENT</a:t>
            </a:r>
          </a:p>
        </p:txBody>
      </p:sp>
      <p:sp>
        <p:nvSpPr>
          <p:cNvPr id="49" name="Rectangle 48"/>
          <p:cNvSpPr/>
          <p:nvPr/>
        </p:nvSpPr>
        <p:spPr>
          <a:xfrm>
            <a:off x="1236220" y="2780260"/>
            <a:ext cx="679032" cy="175433"/>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900" b="1" dirty="0">
                <a:solidFill>
                  <a:srgbClr val="1C1C1C"/>
                </a:solidFill>
              </a:rPr>
              <a:t>PHARMACY</a:t>
            </a:r>
          </a:p>
        </p:txBody>
      </p:sp>
      <p:sp>
        <p:nvSpPr>
          <p:cNvPr id="51" name="Rectangle 50"/>
          <p:cNvSpPr/>
          <p:nvPr/>
        </p:nvSpPr>
        <p:spPr>
          <a:xfrm>
            <a:off x="4718573" y="5190539"/>
            <a:ext cx="1280159" cy="313932"/>
          </a:xfrm>
          <a:prstGeom prst="rect">
            <a:avLst/>
          </a:prstGeom>
          <a:solidFill>
            <a:schemeClr val="tx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a:solidFill>
                  <a:srgbClr val="1C1C1C"/>
                </a:solidFill>
              </a:rPr>
              <a:t>SCO/ONE CARE/PACE </a:t>
            </a:r>
            <a:br>
              <a:rPr lang="en-US" sz="900" b="1" dirty="0">
                <a:solidFill>
                  <a:srgbClr val="1C1C1C"/>
                </a:solidFill>
              </a:rPr>
            </a:br>
            <a:r>
              <a:rPr lang="en-US" sz="900" b="1" dirty="0">
                <a:solidFill>
                  <a:srgbClr val="1C1C1C"/>
                </a:solidFill>
              </a:rPr>
              <a:t>CAPITATION PAYMENTS</a:t>
            </a:r>
          </a:p>
        </p:txBody>
      </p:sp>
      <p:sp>
        <p:nvSpPr>
          <p:cNvPr id="19" name="Rectangle 18"/>
          <p:cNvSpPr/>
          <p:nvPr/>
        </p:nvSpPr>
        <p:spPr>
          <a:xfrm>
            <a:off x="5244038" y="4406720"/>
            <a:ext cx="1145506" cy="590931"/>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900" b="1" dirty="0">
                <a:solidFill>
                  <a:schemeClr val="bg1"/>
                </a:solidFill>
              </a:rPr>
              <a:t>BEHAVIORAL HEALTH </a:t>
            </a:r>
          </a:p>
          <a:p>
            <a:pPr>
              <a:defRPr/>
            </a:pPr>
            <a:r>
              <a:rPr lang="en-US" sz="900" b="1" dirty="0">
                <a:solidFill>
                  <a:schemeClr val="bg1"/>
                </a:solidFill>
              </a:rPr>
              <a:t>ORGANIZATION</a:t>
            </a:r>
          </a:p>
          <a:p>
            <a:pPr>
              <a:defRPr/>
            </a:pPr>
            <a:r>
              <a:rPr lang="en-US" sz="900" b="1" dirty="0">
                <a:solidFill>
                  <a:schemeClr val="bg1"/>
                </a:solidFill>
              </a:rPr>
              <a:t>CAPITATION </a:t>
            </a:r>
            <a:br>
              <a:rPr lang="en-US" sz="900" b="1" dirty="0">
                <a:solidFill>
                  <a:schemeClr val="bg1"/>
                </a:solidFill>
              </a:rPr>
            </a:br>
            <a:r>
              <a:rPr lang="en-US" sz="900" b="1" dirty="0">
                <a:solidFill>
                  <a:schemeClr val="bg1"/>
                </a:solidFill>
              </a:rPr>
              <a:t>PAYMENTS</a:t>
            </a:r>
          </a:p>
        </p:txBody>
      </p:sp>
      <p:sp>
        <p:nvSpPr>
          <p:cNvPr id="20" name="Rectangle 19"/>
          <p:cNvSpPr/>
          <p:nvPr/>
        </p:nvSpPr>
        <p:spPr>
          <a:xfrm>
            <a:off x="4867060" y="3077961"/>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$4.7B</a:t>
            </a:r>
          </a:p>
        </p:txBody>
      </p:sp>
      <p:sp>
        <p:nvSpPr>
          <p:cNvPr id="21" name="Rectangle 20"/>
          <p:cNvSpPr/>
          <p:nvPr/>
        </p:nvSpPr>
        <p:spPr>
          <a:xfrm>
            <a:off x="3148009" y="5347505"/>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a:solidFill>
                  <a:srgbClr val="1C1C1C"/>
                </a:solidFill>
              </a:rPr>
              <a:t>$1.4B</a:t>
            </a:r>
          </a:p>
        </p:txBody>
      </p:sp>
      <p:sp>
        <p:nvSpPr>
          <p:cNvPr id="22" name="Rectangle 21"/>
          <p:cNvSpPr/>
          <p:nvPr/>
        </p:nvSpPr>
        <p:spPr>
          <a:xfrm>
            <a:off x="1792976" y="4498761"/>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$2.1B</a:t>
            </a:r>
          </a:p>
        </p:txBody>
      </p:sp>
      <p:sp>
        <p:nvSpPr>
          <p:cNvPr id="23" name="Rectangle 22"/>
          <p:cNvSpPr/>
          <p:nvPr/>
        </p:nvSpPr>
        <p:spPr>
          <a:xfrm>
            <a:off x="1523970" y="3568915"/>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$846M</a:t>
            </a:r>
          </a:p>
        </p:txBody>
      </p:sp>
      <p:sp>
        <p:nvSpPr>
          <p:cNvPr id="24" name="Rectangle 23"/>
          <p:cNvSpPr/>
          <p:nvPr/>
        </p:nvSpPr>
        <p:spPr>
          <a:xfrm>
            <a:off x="2220223" y="2488858"/>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$445M</a:t>
            </a:r>
          </a:p>
        </p:txBody>
      </p:sp>
      <p:sp>
        <p:nvSpPr>
          <p:cNvPr id="25" name="Rectangle 24"/>
          <p:cNvSpPr/>
          <p:nvPr/>
        </p:nvSpPr>
        <p:spPr>
          <a:xfrm>
            <a:off x="2514792" y="2236674"/>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$310M </a:t>
            </a:r>
          </a:p>
        </p:txBody>
      </p:sp>
      <p:sp>
        <p:nvSpPr>
          <p:cNvPr id="27" name="Rectangle 26"/>
          <p:cNvSpPr/>
          <p:nvPr/>
        </p:nvSpPr>
        <p:spPr>
          <a:xfrm>
            <a:off x="3128296" y="2184073"/>
            <a:ext cx="573235"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$312 M</a:t>
            </a:r>
          </a:p>
        </p:txBody>
      </p:sp>
      <p:sp>
        <p:nvSpPr>
          <p:cNvPr id="28" name="Rectangle 27"/>
          <p:cNvSpPr/>
          <p:nvPr/>
        </p:nvSpPr>
        <p:spPr>
          <a:xfrm>
            <a:off x="1627371" y="3124128"/>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$596M</a:t>
            </a:r>
          </a:p>
        </p:txBody>
      </p:sp>
      <p:sp>
        <p:nvSpPr>
          <p:cNvPr id="30" name="Rectangle 29"/>
          <p:cNvSpPr/>
          <p:nvPr/>
        </p:nvSpPr>
        <p:spPr>
          <a:xfrm>
            <a:off x="1916352" y="2757177"/>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$649M</a:t>
            </a:r>
          </a:p>
        </p:txBody>
      </p:sp>
      <p:sp>
        <p:nvSpPr>
          <p:cNvPr id="31" name="Rectangle 30"/>
          <p:cNvSpPr/>
          <p:nvPr/>
        </p:nvSpPr>
        <p:spPr>
          <a:xfrm>
            <a:off x="4166123" y="5236706"/>
            <a:ext cx="449803"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defRPr/>
            </a:pPr>
            <a:r>
              <a:rPr lang="en-US" sz="1200" i="1" dirty="0">
                <a:solidFill>
                  <a:srgbClr val="1C1C1C"/>
                </a:solidFill>
              </a:rPr>
              <a:t>$1.4B</a:t>
            </a:r>
          </a:p>
        </p:txBody>
      </p:sp>
      <p:sp>
        <p:nvSpPr>
          <p:cNvPr id="33" name="Rectangle 32"/>
          <p:cNvSpPr/>
          <p:nvPr/>
        </p:nvSpPr>
        <p:spPr>
          <a:xfrm>
            <a:off x="4636319" y="4776052"/>
            <a:ext cx="537969" cy="2215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ctr">
            <a:spAutoFit/>
          </a:bodyPr>
          <a:lstStyle/>
          <a:p>
            <a:pPr algn="ctr">
              <a:defRPr/>
            </a:pPr>
            <a:r>
              <a:rPr lang="en-US" sz="1200" i="1" dirty="0">
                <a:solidFill>
                  <a:srgbClr val="1C1C1C"/>
                </a:solidFill>
              </a:rPr>
              <a:t>$495M</a:t>
            </a:r>
          </a:p>
        </p:txBody>
      </p:sp>
      <p:sp>
        <p:nvSpPr>
          <p:cNvPr id="35" name="TextBox 34">
            <a:extLst>
              <a:ext uri="{FF2B5EF4-FFF2-40B4-BE49-F238E27FC236}">
                <a16:creationId xmlns="" xmlns:a16="http://schemas.microsoft.com/office/drawing/2014/main" id="{6DB560D1-FCA6-448E-9142-36518B6CE165}"/>
              </a:ext>
            </a:extLst>
          </p:cNvPr>
          <p:cNvSpPr txBox="1">
            <a:spLocks noChangeArrowheads="1"/>
          </p:cNvSpPr>
          <p:nvPr/>
        </p:nvSpPr>
        <p:spPr bwMode="auto">
          <a:xfrm>
            <a:off x="455614" y="5582924"/>
            <a:ext cx="5821362" cy="794064"/>
          </a:xfrm>
          <a:prstGeom prst="rect">
            <a:avLst/>
          </a:prstGeom>
          <a:noFill/>
          <a:ln w="9525">
            <a:noFill/>
            <a:miter lim="800000"/>
            <a:headEnd/>
            <a:tailEnd/>
          </a:ln>
        </p:spPr>
        <p:txBody>
          <a:bodyPr wrap="square" lIns="0" rIns="0" anchor="b">
            <a:spAutoFit/>
          </a:bodyPr>
          <a:lstStyle/>
          <a:p>
            <a:pPr lvl="0">
              <a:lnSpc>
                <a:spcPct val="95000"/>
              </a:lnSpc>
            </a:pPr>
            <a:r>
              <a:rPr lang="en-US" sz="600" dirty="0">
                <a:solidFill>
                  <a:srgbClr val="1C1C1C"/>
                </a:solidFill>
              </a:rPr>
              <a:t>NOTES: </a:t>
            </a:r>
            <a:r>
              <a:rPr lang="en-US" sz="800" dirty="0">
                <a:solidFill>
                  <a:srgbClr val="1C1C1C"/>
                </a:solidFill>
              </a:rPr>
              <a:t>These data do not include all of the spending on page 18, most notably Medicare premiums and therefore, the total is lower. “Other” includes transportation and smaller amounts of spending on rest homes, vision care, early intervention, hearing care, family planning clinics, renal dialysis clinics, ambulatory surgery centers, Durable Medical Equipment/Oxygen, imaging/radiation centers, certified independent labs, psychologists, mental health clinics, psychiatric day treatment, substance use disorder services, and Medicare crossover payments.</a:t>
            </a:r>
            <a:br>
              <a:rPr lang="en-US" sz="800" dirty="0">
                <a:solidFill>
                  <a:srgbClr val="1C1C1C"/>
                </a:solidFill>
              </a:rPr>
            </a:br>
            <a:r>
              <a:rPr lang="en-US" sz="600" dirty="0">
                <a:solidFill>
                  <a:srgbClr val="1C1C1C"/>
                </a:solidFill>
              </a:rPr>
              <a:t>SOURCE: </a:t>
            </a:r>
            <a:r>
              <a:rPr lang="en-US" sz="800" dirty="0">
                <a:solidFill>
                  <a:srgbClr val="1C1C1C"/>
                </a:solidFill>
              </a:rPr>
              <a:t>MassHealth Budget Office SFY2016 “date of service spending,” which excludes spending on Medicare premiums. The figures do not include Medicaid-reimbursable services from other state agencies, administrative spending, or supplemental payments to hospitals.</a:t>
            </a:r>
          </a:p>
        </p:txBody>
      </p:sp>
    </p:spTree>
    <p:extLst>
      <p:ext uri="{BB962C8B-B14F-4D97-AF65-F5344CB8AC3E}">
        <p14:creationId xmlns:p14="http://schemas.microsoft.com/office/powerpoint/2010/main" val="3511471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a:t>TRENDS IN MASSHEALTH SPENDING BY SERVICE TYPE</a:t>
            </a:r>
          </a:p>
        </p:txBody>
      </p:sp>
      <p:sp>
        <p:nvSpPr>
          <p:cNvPr id="3" name="Slide Number Placeholder 2"/>
          <p:cNvSpPr>
            <a:spLocks noGrp="1"/>
          </p:cNvSpPr>
          <p:nvPr>
            <p:ph type="sldNum" sz="quarter" idx="10"/>
          </p:nvPr>
        </p:nvSpPr>
        <p:spPr/>
        <p:txBody>
          <a:bodyPr/>
          <a:lstStyle/>
          <a:p>
            <a:pPr>
              <a:defRPr/>
            </a:pPr>
            <a:fld id="{D5D7F065-DA0F-4C4F-8384-99F3D525A03E}" type="slidenum">
              <a:rPr lang="en-US" smtClean="0">
                <a:solidFill>
                  <a:srgbClr val="969696">
                    <a:lumMod val="50000"/>
                  </a:srgbClr>
                </a:solidFill>
              </a:rPr>
              <a:pPr>
                <a:defRPr/>
              </a:pPr>
              <a:t>21</a:t>
            </a:fld>
            <a:endParaRPr lang="en-US" dirty="0">
              <a:solidFill>
                <a:srgbClr val="969696">
                  <a:lumMod val="50000"/>
                </a:srgbClr>
              </a:solidFill>
            </a:endParaRPr>
          </a:p>
        </p:txBody>
      </p:sp>
      <p:sp>
        <p:nvSpPr>
          <p:cNvPr id="71684" name="TextBox 6"/>
          <p:cNvSpPr txBox="1">
            <a:spLocks noChangeArrowheads="1"/>
          </p:cNvSpPr>
          <p:nvPr/>
        </p:nvSpPr>
        <p:spPr bwMode="auto">
          <a:xfrm>
            <a:off x="465138" y="5792213"/>
            <a:ext cx="6162675" cy="584775"/>
          </a:xfrm>
          <a:prstGeom prst="rect">
            <a:avLst/>
          </a:prstGeom>
          <a:noFill/>
          <a:ln w="9525">
            <a:noFill/>
            <a:miter lim="800000"/>
            <a:headEnd/>
            <a:tailEnd/>
          </a:ln>
        </p:spPr>
        <p:txBody>
          <a:bodyPr wrap="square" lIns="0" rIns="0" anchor="b">
            <a:spAutoFit/>
          </a:bodyPr>
          <a:lstStyle/>
          <a:p>
            <a:r>
              <a:rPr lang="en-US" sz="800" dirty="0"/>
              <a:t>*CLTSS are long-term services and supports provided to people to enable them to live in the community. </a:t>
            </a:r>
          </a:p>
          <a:p>
            <a:r>
              <a:rPr lang="en-US" sz="800" dirty="0"/>
              <a:t>**</a:t>
            </a:r>
            <a:r>
              <a:rPr lang="en-US" sz="800" dirty="0">
                <a:solidFill>
                  <a:srgbClr val="1C1C1C"/>
                </a:solidFill>
              </a:rPr>
              <a:t>Services included in the “other” category include transportation, dental, community health centers and mental health clinics, among other services.</a:t>
            </a:r>
            <a:endParaRPr lang="en-US" sz="800" dirty="0"/>
          </a:p>
          <a:p>
            <a:r>
              <a:rPr lang="en-US" sz="600" dirty="0"/>
              <a:t>SOURCE: </a:t>
            </a:r>
            <a:r>
              <a:rPr lang="en-US" sz="800" dirty="0"/>
              <a:t>MassHealth Budget Office date of service spending.</a:t>
            </a:r>
          </a:p>
        </p:txBody>
      </p:sp>
      <p:sp>
        <p:nvSpPr>
          <p:cNvPr id="26" name="Rectangle 8"/>
          <p:cNvSpPr>
            <a:spLocks noChangeArrowheads="1"/>
          </p:cNvSpPr>
          <p:nvPr/>
        </p:nvSpPr>
        <p:spPr bwMode="auto">
          <a:xfrm>
            <a:off x="455612" y="1713444"/>
            <a:ext cx="4564623" cy="209345"/>
          </a:xfrm>
          <a:prstGeom prst="rect">
            <a:avLst/>
          </a:prstGeom>
          <a:noFill/>
          <a:ln w="9525">
            <a:noFill/>
            <a:miter lim="800000"/>
            <a:headEnd/>
            <a:tailEnd/>
          </a:ln>
        </p:spPr>
        <p:txBody>
          <a:bodyPr wrap="none" lIns="0" rIns="0"/>
          <a:lstStyle/>
          <a:p>
            <a:pPr lvl="0">
              <a:defRPr sz="1800" b="1" i="0" u="none" strike="noStrike" kern="1200" baseline="0">
                <a:solidFill>
                  <a:prstClr val="black"/>
                </a:solidFill>
                <a:latin typeface="+mn-lt"/>
                <a:ea typeface="+mn-ea"/>
                <a:cs typeface="+mn-cs"/>
              </a:defRPr>
            </a:pPr>
            <a:r>
              <a:rPr lang="en-US" sz="1000" b="1" dirty="0">
                <a:solidFill>
                  <a:prstClr val="black"/>
                </a:solidFill>
                <a:latin typeface="Calibri"/>
                <a:cs typeface="Arial"/>
              </a:rPr>
              <a:t>MASSHEALTH SPENDING TRENDS BY CATEGORY OF SERVICE BETWEEN SFY2013–2016</a:t>
            </a:r>
            <a:r>
              <a:rPr lang="en-US" sz="1000" b="1" dirty="0">
                <a:solidFill>
                  <a:prstClr val="black"/>
                </a:solidFill>
                <a:latin typeface="+mn-lt"/>
                <a:cs typeface="+mn-cs"/>
              </a:rPr>
              <a:t/>
            </a:r>
            <a:br>
              <a:rPr lang="en-US" sz="1000" b="1" dirty="0">
                <a:solidFill>
                  <a:prstClr val="black"/>
                </a:solidFill>
                <a:latin typeface="+mn-lt"/>
                <a:cs typeface="+mn-cs"/>
              </a:rPr>
            </a:br>
            <a:r>
              <a:rPr lang="en-US" sz="800" b="1" dirty="0">
                <a:solidFill>
                  <a:prstClr val="black"/>
                </a:solidFill>
                <a:latin typeface="+mn-lt"/>
                <a:cs typeface="+mn-cs"/>
              </a:rPr>
              <a:t>(BILLIONS OF DOLLARS)</a:t>
            </a:r>
            <a:endParaRPr lang="en-US" sz="1000" b="1" dirty="0">
              <a:solidFill>
                <a:prstClr val="black"/>
              </a:solidFill>
              <a:latin typeface="+mn-lt"/>
              <a:cs typeface="+mn-cs"/>
            </a:endParaRPr>
          </a:p>
        </p:txBody>
      </p:sp>
      <p:sp>
        <p:nvSpPr>
          <p:cNvPr id="36" name="Text Box 11"/>
          <p:cNvSpPr txBox="1">
            <a:spLocks noChangeArrowheads="1"/>
          </p:cNvSpPr>
          <p:nvPr/>
        </p:nvSpPr>
        <p:spPr bwMode="auto">
          <a:xfrm>
            <a:off x="6619875" y="1772031"/>
            <a:ext cx="2057400" cy="4571048"/>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a:buClr>
                <a:srgbClr val="5A8F7C"/>
              </a:buClr>
            </a:pPr>
            <a:r>
              <a:rPr lang="en-US" dirty="0"/>
              <a:t>Spending for capitated programs grew by 64 percent (MCO/MBHP) and 83 percent (PACE/ SCO/One Care) from SFY2013 to SFY2016, as more MassHealth members enrolled in these managed care arrangements. This exceeded the overall growth in MassHealth spending of 39 percent in this period. </a:t>
            </a:r>
          </a:p>
          <a:p>
            <a:pPr>
              <a:buClr>
                <a:srgbClr val="5A8F7C"/>
              </a:buClr>
            </a:pPr>
            <a:r>
              <a:rPr lang="en-US" dirty="0"/>
              <a:t>Community-based LTSS also grew rapidly (48%), while nursing facility spending remained level.</a:t>
            </a:r>
          </a:p>
          <a:p>
            <a:pPr>
              <a:buClr>
                <a:srgbClr val="5A8F7C"/>
              </a:buClr>
            </a:pPr>
            <a:r>
              <a:rPr lang="en-US" dirty="0"/>
              <a:t>Fee-for-service spending for hospital care fell in SFY2016 after a jump in SFY2015. Pharmacy spending also leveled off in the most recent year, after steady growth in the previous two.</a:t>
            </a:r>
          </a:p>
          <a:p>
            <a:pPr>
              <a:buClr>
                <a:srgbClr val="5A8F7C"/>
              </a:buClr>
            </a:pPr>
            <a:r>
              <a:rPr lang="en-US" dirty="0"/>
              <a:t>The “Other” category grew 16 percent from SFY2013 to SFY2016, driven in large part by spending in “special programs,” early intervention, and substance use services.</a:t>
            </a:r>
          </a:p>
          <a:p>
            <a:pPr>
              <a:buClr>
                <a:srgbClr val="5A8F7C"/>
              </a:buClr>
            </a:pPr>
            <a:r>
              <a:rPr lang="en-US" dirty="0">
                <a:solidFill>
                  <a:srgbClr val="1C1C1C"/>
                </a:solidFill>
              </a:rPr>
              <a:t> </a:t>
            </a:r>
          </a:p>
        </p:txBody>
      </p:sp>
      <p:graphicFrame>
        <p:nvGraphicFramePr>
          <p:cNvPr id="4" name="Chart 3"/>
          <p:cNvGraphicFramePr/>
          <p:nvPr>
            <p:extLst>
              <p:ext uri="{D42A27DB-BD31-4B8C-83A1-F6EECF244321}">
                <p14:modId xmlns:p14="http://schemas.microsoft.com/office/powerpoint/2010/main" val="2821394322"/>
              </p:ext>
            </p:extLst>
          </p:nvPr>
        </p:nvGraphicFramePr>
        <p:xfrm>
          <a:off x="455612" y="2169697"/>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178880" y="2066080"/>
            <a:ext cx="489878" cy="175433"/>
          </a:xfrm>
          <a:prstGeom prst="rect">
            <a:avLst/>
          </a:prstGeom>
          <a:solidFill>
            <a:schemeClr val="accent1"/>
          </a:solidFill>
        </p:spPr>
        <p:txBody>
          <a:bodyPr wrap="none" lIns="45720" tIns="18288" rIns="45720" bIns="18288" rtlCol="0">
            <a:spAutoFit/>
          </a:bodyPr>
          <a:lstStyle/>
          <a:p>
            <a:pPr fontAlgn="base">
              <a:spcBef>
                <a:spcPct val="0"/>
              </a:spcBef>
              <a:spcAft>
                <a:spcPct val="0"/>
              </a:spcAft>
            </a:pPr>
            <a:r>
              <a:rPr lang="en-US" sz="900" b="1" dirty="0">
                <a:solidFill>
                  <a:srgbClr val="1C1C1C"/>
                </a:solidFill>
              </a:rPr>
              <a:t>SFY2013</a:t>
            </a:r>
          </a:p>
        </p:txBody>
      </p:sp>
      <p:sp>
        <p:nvSpPr>
          <p:cNvPr id="10" name="TextBox 9"/>
          <p:cNvSpPr txBox="1"/>
          <p:nvPr/>
        </p:nvSpPr>
        <p:spPr>
          <a:xfrm>
            <a:off x="4733923" y="2066080"/>
            <a:ext cx="489878" cy="175433"/>
          </a:xfrm>
          <a:prstGeom prst="rect">
            <a:avLst/>
          </a:prstGeom>
          <a:solidFill>
            <a:schemeClr val="accent2"/>
          </a:solidFill>
        </p:spPr>
        <p:txBody>
          <a:bodyPr wrap="none" lIns="45720" tIns="18288" rIns="45720" bIns="18288" rtlCol="0">
            <a:spAutoFit/>
          </a:bodyPr>
          <a:lstStyle/>
          <a:p>
            <a:r>
              <a:rPr lang="en-US" sz="900" b="1" dirty="0">
                <a:solidFill>
                  <a:schemeClr val="bg1"/>
                </a:solidFill>
              </a:rPr>
              <a:t>SFY2014</a:t>
            </a:r>
          </a:p>
        </p:txBody>
      </p:sp>
      <p:sp>
        <p:nvSpPr>
          <p:cNvPr id="11" name="TextBox 10"/>
          <p:cNvSpPr txBox="1"/>
          <p:nvPr/>
        </p:nvSpPr>
        <p:spPr>
          <a:xfrm>
            <a:off x="5288966" y="2066080"/>
            <a:ext cx="489878" cy="175433"/>
          </a:xfrm>
          <a:prstGeom prst="rect">
            <a:avLst/>
          </a:prstGeom>
          <a:solidFill>
            <a:schemeClr val="accent3"/>
          </a:solidFill>
        </p:spPr>
        <p:txBody>
          <a:bodyPr wrap="none" lIns="45720" tIns="18288" rIns="45720" bIns="18288" rtlCol="0">
            <a:spAutoFit/>
          </a:bodyPr>
          <a:lstStyle/>
          <a:p>
            <a:r>
              <a:rPr lang="en-US" sz="900" b="1" dirty="0">
                <a:solidFill>
                  <a:schemeClr val="bg1"/>
                </a:solidFill>
              </a:rPr>
              <a:t>SFY2015</a:t>
            </a:r>
          </a:p>
        </p:txBody>
      </p:sp>
      <p:sp>
        <p:nvSpPr>
          <p:cNvPr id="12" name="TextBox 11"/>
          <p:cNvSpPr txBox="1"/>
          <p:nvPr/>
        </p:nvSpPr>
        <p:spPr>
          <a:xfrm>
            <a:off x="5827309" y="2066080"/>
            <a:ext cx="489878" cy="175433"/>
          </a:xfrm>
          <a:prstGeom prst="rect">
            <a:avLst/>
          </a:prstGeom>
          <a:solidFill>
            <a:srgbClr val="A7CAC4"/>
          </a:solidFill>
        </p:spPr>
        <p:txBody>
          <a:bodyPr wrap="none" lIns="45720" tIns="18288" rIns="45720" bIns="18288" rtlCol="0">
            <a:spAutoFit/>
          </a:bodyPr>
          <a:lstStyle/>
          <a:p>
            <a:r>
              <a:rPr lang="en-US" sz="900" b="1" dirty="0"/>
              <a:t>SFY2016</a:t>
            </a:r>
          </a:p>
        </p:txBody>
      </p:sp>
    </p:spTree>
    <p:extLst>
      <p:ext uri="{BB962C8B-B14F-4D97-AF65-F5344CB8AC3E}">
        <p14:creationId xmlns:p14="http://schemas.microsoft.com/office/powerpoint/2010/main" val="502692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823003827"/>
              </p:ext>
            </p:extLst>
          </p:nvPr>
        </p:nvGraphicFramePr>
        <p:xfrm>
          <a:off x="455613" y="2111173"/>
          <a:ext cx="5902807" cy="3893884"/>
        </p:xfrm>
        <a:graphic>
          <a:graphicData uri="http://schemas.openxmlformats.org/drawingml/2006/chart">
            <c:chart xmlns:c="http://schemas.openxmlformats.org/drawingml/2006/chart" xmlns:r="http://schemas.openxmlformats.org/officeDocument/2006/relationships" r:id="rId3"/>
          </a:graphicData>
        </a:graphic>
      </p:graphicFrame>
      <p:sp>
        <p:nvSpPr>
          <p:cNvPr id="73735"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r>
              <a:rPr lang="en-US" sz="600" dirty="0"/>
              <a:t>SOURCES: </a:t>
            </a:r>
            <a:r>
              <a:rPr lang="en-US" sz="800" dirty="0"/>
              <a:t>MassHealth Budget Office, SFY2016 date of service spending. </a:t>
            </a:r>
          </a:p>
        </p:txBody>
      </p:sp>
      <p:sp>
        <p:nvSpPr>
          <p:cNvPr id="73736" name="Title 1"/>
          <p:cNvSpPr>
            <a:spLocks noGrp="1"/>
          </p:cNvSpPr>
          <p:nvPr>
            <p:ph type="title"/>
          </p:nvPr>
        </p:nvSpPr>
        <p:spPr/>
        <p:txBody>
          <a:bodyPr/>
          <a:lstStyle/>
          <a:p>
            <a:r>
              <a:rPr lang="en-US" dirty="0"/>
              <a:t>MOST MEDICAID DOLLARS ARE SPENT ON SERVICES</a:t>
            </a:r>
            <a:br>
              <a:rPr lang="en-US" dirty="0"/>
            </a:br>
            <a:r>
              <a:rPr lang="en-US" dirty="0"/>
              <a:t>FOR A MINORITY OF MEMBERS</a:t>
            </a:r>
          </a:p>
        </p:txBody>
      </p:sp>
      <p:sp>
        <p:nvSpPr>
          <p:cNvPr id="3" name="Slide Number Placeholder 2"/>
          <p:cNvSpPr>
            <a:spLocks noGrp="1"/>
          </p:cNvSpPr>
          <p:nvPr>
            <p:ph type="sldNum" sz="quarter" idx="10"/>
          </p:nvPr>
        </p:nvSpPr>
        <p:spPr/>
        <p:txBody>
          <a:bodyPr/>
          <a:lstStyle/>
          <a:p>
            <a:pPr>
              <a:defRPr/>
            </a:pPr>
            <a:fld id="{4C061E46-8A3E-4864-8390-8B5E308E0B13}" type="slidenum">
              <a:rPr lang="en-US" smtClean="0"/>
              <a:pPr>
                <a:defRPr/>
              </a:pPr>
              <a:t>22</a:t>
            </a:fld>
            <a:endParaRPr lang="en-US" dirty="0"/>
          </a:p>
        </p:txBody>
      </p:sp>
      <p:sp>
        <p:nvSpPr>
          <p:cNvPr id="11" name="Rectangle 8"/>
          <p:cNvSpPr>
            <a:spLocks noChangeArrowheads="1"/>
          </p:cNvSpPr>
          <p:nvPr/>
        </p:nvSpPr>
        <p:spPr bwMode="auto">
          <a:xfrm>
            <a:off x="455613" y="1789113"/>
            <a:ext cx="4478337" cy="363537"/>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DISTRIBUTION OF MASSHEALTH ENROLLMENT AND SPENDING BY VARIOUS POPULATIONS, 2016</a:t>
            </a:r>
          </a:p>
        </p:txBody>
      </p:sp>
      <p:sp>
        <p:nvSpPr>
          <p:cNvPr id="21"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MassHealth spending is not spread evenly across the various categories of beneficiaries. Fifty-eight percent of benefit spending in SFY2016 was for services to people with disabilities and seniors; these groups comprise just one quarter (25%) of MassHealth membership.</a:t>
            </a:r>
          </a:p>
        </p:txBody>
      </p:sp>
      <p:sp>
        <p:nvSpPr>
          <p:cNvPr id="9" name="Rectangle 8"/>
          <p:cNvSpPr/>
          <p:nvPr/>
        </p:nvSpPr>
        <p:spPr>
          <a:xfrm>
            <a:off x="4464574" y="4610879"/>
            <a:ext cx="1645920" cy="175433"/>
          </a:xfrm>
          <a:prstGeom prst="rect">
            <a:avLst/>
          </a:prstGeom>
          <a:solidFill>
            <a:schemeClr val="bg1">
              <a:lumMod val="5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oAutofit/>
          </a:bodyPr>
          <a:lstStyle/>
          <a:p>
            <a:pPr>
              <a:defRPr/>
            </a:pPr>
            <a:r>
              <a:rPr lang="en-US" sz="900" b="1" dirty="0">
                <a:solidFill>
                  <a:schemeClr val="bg1"/>
                </a:solidFill>
              </a:rPr>
              <a:t>NON-DISABLED ADULTS</a:t>
            </a:r>
            <a:endParaRPr lang="en-US" sz="900" i="1" dirty="0">
              <a:solidFill>
                <a:schemeClr val="bg1"/>
              </a:solidFill>
            </a:endParaRPr>
          </a:p>
        </p:txBody>
      </p:sp>
      <p:sp>
        <p:nvSpPr>
          <p:cNvPr id="10" name="Rectangle 9"/>
          <p:cNvSpPr/>
          <p:nvPr/>
        </p:nvSpPr>
        <p:spPr>
          <a:xfrm>
            <a:off x="4464574" y="5267456"/>
            <a:ext cx="1645920" cy="175433"/>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rgbClr val="1C1C1C"/>
                </a:solidFill>
              </a:rPr>
              <a:t>NON-DISABLED CHILDREN</a:t>
            </a:r>
            <a:endParaRPr lang="en-US" sz="900" i="1" dirty="0">
              <a:solidFill>
                <a:srgbClr val="1C1C1C"/>
              </a:solidFill>
            </a:endParaRPr>
          </a:p>
        </p:txBody>
      </p:sp>
      <p:sp>
        <p:nvSpPr>
          <p:cNvPr id="12" name="Rectangle 11"/>
          <p:cNvSpPr/>
          <p:nvPr/>
        </p:nvSpPr>
        <p:spPr>
          <a:xfrm>
            <a:off x="4464573" y="3513245"/>
            <a:ext cx="1645921" cy="330914"/>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rgbClr val="1C1C1C"/>
                </a:solidFill>
              </a:rPr>
              <a:t>ADULTS AND CHILDREN WITH </a:t>
            </a:r>
          </a:p>
          <a:p>
            <a:pPr>
              <a:defRPr/>
            </a:pPr>
            <a:r>
              <a:rPr lang="en-US" sz="900" b="1" dirty="0">
                <a:solidFill>
                  <a:srgbClr val="1C1C1C"/>
                </a:solidFill>
              </a:rPr>
              <a:t>DISABILITIES</a:t>
            </a:r>
            <a:endParaRPr lang="en-US" sz="900" i="1" dirty="0">
              <a:solidFill>
                <a:srgbClr val="1C1C1C"/>
              </a:solidFill>
            </a:endParaRPr>
          </a:p>
        </p:txBody>
      </p:sp>
      <p:sp>
        <p:nvSpPr>
          <p:cNvPr id="13" name="Rectangle 12"/>
          <p:cNvSpPr/>
          <p:nvPr/>
        </p:nvSpPr>
        <p:spPr>
          <a:xfrm>
            <a:off x="4464574" y="2605041"/>
            <a:ext cx="1645920" cy="175433"/>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45720" tIns="18288" rIns="45720" bIns="18288" anchor="t" anchorCtr="0">
            <a:noAutofit/>
          </a:bodyPr>
          <a:lstStyle/>
          <a:p>
            <a:pPr>
              <a:defRPr/>
            </a:pPr>
            <a:r>
              <a:rPr lang="en-US" sz="900" b="1" dirty="0">
                <a:solidFill>
                  <a:schemeClr val="bg1"/>
                </a:solidFill>
              </a:rPr>
              <a:t>SENIORS</a:t>
            </a:r>
            <a:endParaRPr lang="en-US" sz="900" i="1" dirty="0">
              <a:solidFill>
                <a:schemeClr val="bg1"/>
              </a:solidFill>
            </a:endParaRPr>
          </a:p>
        </p:txBody>
      </p:sp>
    </p:spTree>
    <p:extLst>
      <p:ext uri="{BB962C8B-B14F-4D97-AF65-F5344CB8AC3E}">
        <p14:creationId xmlns:p14="http://schemas.microsoft.com/office/powerpoint/2010/main" val="972772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dirty="0"/>
              <a:t>MASSHEALTH SPENDS MORE PER ENROLLEE</a:t>
            </a:r>
            <a:br>
              <a:rPr lang="en-US" dirty="0"/>
            </a:br>
            <a:r>
              <a:rPr lang="en-US" dirty="0"/>
              <a:t>FOR SENIORS AND PEOPLE WITH DISABILITIES</a:t>
            </a:r>
            <a:endParaRPr lang="en-US" sz="1600" i="1" dirty="0"/>
          </a:p>
        </p:txBody>
      </p:sp>
      <p:sp>
        <p:nvSpPr>
          <p:cNvPr id="3" name="Slide Number Placeholder 2"/>
          <p:cNvSpPr>
            <a:spLocks noGrp="1"/>
          </p:cNvSpPr>
          <p:nvPr>
            <p:ph type="sldNum" sz="quarter" idx="10"/>
          </p:nvPr>
        </p:nvSpPr>
        <p:spPr/>
        <p:txBody>
          <a:bodyPr/>
          <a:lstStyle/>
          <a:p>
            <a:pPr>
              <a:defRPr/>
            </a:pPr>
            <a:fld id="{D2E9F9DB-790B-47B4-BD6A-ADAF4F6AC5DF}" type="slidenum">
              <a:rPr lang="en-US" smtClean="0"/>
              <a:pPr>
                <a:defRPr/>
              </a:pPr>
              <a:t>23</a:t>
            </a:fld>
            <a:endParaRPr lang="en-US" dirty="0"/>
          </a:p>
        </p:txBody>
      </p:sp>
      <p:sp>
        <p:nvSpPr>
          <p:cNvPr id="5"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Seniors, who are more likely to have chronic conditions and complex health care needs, account for the highest level of MassHealth spending per member per year, followed by adults and children with disabilities. MassHealth members who do not have disabilities have much lower levels of spending.</a:t>
            </a:r>
          </a:p>
          <a:p>
            <a:r>
              <a:rPr lang="en-US" dirty="0"/>
              <a:t>Per member spending increased most rapidly for seniors and adults with disabilities, both as a rate (about 6%) and in absolute terms (about $1,000 per member per year). For these two groups and for children with disabilities, increases in total spending were influenced more by spending per member than by enrollment increases. In the other two groups, the reverse is the case.</a:t>
            </a:r>
            <a:endParaRPr lang="en-US" dirty="0">
              <a:solidFill>
                <a:srgbClr val="FF0000"/>
              </a:solidFill>
            </a:endParaRPr>
          </a:p>
        </p:txBody>
      </p:sp>
      <p:sp>
        <p:nvSpPr>
          <p:cNvPr id="7"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MASSHEALTH PAYMENTS PER ENROLLEE PER YEAR, SFY2015–SFY2016</a:t>
            </a:r>
          </a:p>
        </p:txBody>
      </p:sp>
      <p:sp>
        <p:nvSpPr>
          <p:cNvPr id="75782" name="TextBox 6"/>
          <p:cNvSpPr txBox="1">
            <a:spLocks noChangeArrowheads="1"/>
          </p:cNvSpPr>
          <p:nvPr/>
        </p:nvSpPr>
        <p:spPr bwMode="auto">
          <a:xfrm>
            <a:off x="455613" y="6038434"/>
            <a:ext cx="6035675" cy="338554"/>
          </a:xfrm>
          <a:prstGeom prst="rect">
            <a:avLst/>
          </a:prstGeom>
          <a:noFill/>
          <a:ln w="9525">
            <a:noFill/>
            <a:miter lim="800000"/>
            <a:headEnd/>
            <a:tailEnd/>
          </a:ln>
        </p:spPr>
        <p:txBody>
          <a:bodyPr lIns="0" rIns="0" anchor="b">
            <a:spAutoFit/>
          </a:bodyPr>
          <a:lstStyle/>
          <a:p>
            <a:pPr>
              <a:spcBef>
                <a:spcPts val="600"/>
              </a:spcBef>
            </a:pPr>
            <a:r>
              <a:rPr lang="en-US" sz="600" dirty="0"/>
              <a:t>SOURCES: </a:t>
            </a:r>
            <a:r>
              <a:rPr lang="en-US" sz="800" dirty="0"/>
              <a:t>Calculations based on total spending and member months from the MassHealth Budget Office; data as of May 2017. Based on date of service spending. Excludes spending and enrollment for “Temporary Medicaid” category.</a:t>
            </a:r>
          </a:p>
        </p:txBody>
      </p:sp>
      <p:graphicFrame>
        <p:nvGraphicFramePr>
          <p:cNvPr id="2" name="Chart 1"/>
          <p:cNvGraphicFramePr/>
          <p:nvPr>
            <p:extLst>
              <p:ext uri="{D42A27DB-BD31-4B8C-83A1-F6EECF244321}">
                <p14:modId xmlns:p14="http://schemas.microsoft.com/office/powerpoint/2010/main" val="2647748631"/>
              </p:ext>
            </p:extLst>
          </p:nvPr>
        </p:nvGraphicFramePr>
        <p:xfrm>
          <a:off x="455613" y="2035175"/>
          <a:ext cx="6002337" cy="3726656"/>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Group 3">
            <a:extLst>
              <a:ext uri="{FF2B5EF4-FFF2-40B4-BE49-F238E27FC236}">
                <a16:creationId xmlns="" xmlns:a16="http://schemas.microsoft.com/office/drawing/2014/main" id="{69D0D1AA-C2EF-484B-B1FF-C5C433864C2A}"/>
              </a:ext>
            </a:extLst>
          </p:cNvPr>
          <p:cNvGrpSpPr/>
          <p:nvPr/>
        </p:nvGrpSpPr>
        <p:grpSpPr>
          <a:xfrm>
            <a:off x="5695950" y="5097780"/>
            <a:ext cx="640080" cy="399760"/>
            <a:chOff x="4933950" y="3326130"/>
            <a:chExt cx="640080" cy="399760"/>
          </a:xfrm>
        </p:grpSpPr>
        <p:sp>
          <p:nvSpPr>
            <p:cNvPr id="9" name="TextBox 8">
              <a:extLst>
                <a:ext uri="{FF2B5EF4-FFF2-40B4-BE49-F238E27FC236}">
                  <a16:creationId xmlns="" xmlns:a16="http://schemas.microsoft.com/office/drawing/2014/main" id="{40C49A76-1C4A-4FC0-9F4D-5C47F17D63EB}"/>
                </a:ext>
              </a:extLst>
            </p:cNvPr>
            <p:cNvSpPr txBox="1"/>
            <p:nvPr/>
          </p:nvSpPr>
          <p:spPr>
            <a:xfrm>
              <a:off x="4933950" y="3326130"/>
              <a:ext cx="640080" cy="182880"/>
            </a:xfrm>
            <a:prstGeom prst="rect">
              <a:avLst/>
            </a:prstGeom>
            <a:solidFill>
              <a:schemeClr val="accent2"/>
            </a:solidFill>
          </p:spPr>
          <p:txBody>
            <a:bodyPr wrap="none" lIns="45720" tIns="25400" rIns="45720" bIns="25400" rtlCol="0" anchor="ctr">
              <a:noAutofit/>
            </a:bodyPr>
            <a:lstStyle/>
            <a:p>
              <a:pPr algn="ctr"/>
              <a:r>
                <a:rPr lang="en-US" sz="1200" b="1" dirty="0">
                  <a:solidFill>
                    <a:schemeClr val="bg1"/>
                  </a:solidFill>
                </a:rPr>
                <a:t>SFY2015</a:t>
              </a:r>
            </a:p>
          </p:txBody>
        </p:sp>
        <p:sp>
          <p:nvSpPr>
            <p:cNvPr id="11" name="TextBox 10">
              <a:extLst>
                <a:ext uri="{FF2B5EF4-FFF2-40B4-BE49-F238E27FC236}">
                  <a16:creationId xmlns="" xmlns:a16="http://schemas.microsoft.com/office/drawing/2014/main" id="{520CF27D-CE2E-442A-9C03-E6DA401FE08C}"/>
                </a:ext>
              </a:extLst>
            </p:cNvPr>
            <p:cNvSpPr txBox="1"/>
            <p:nvPr/>
          </p:nvSpPr>
          <p:spPr>
            <a:xfrm>
              <a:off x="4933950" y="3543010"/>
              <a:ext cx="640080" cy="182880"/>
            </a:xfrm>
            <a:prstGeom prst="rect">
              <a:avLst/>
            </a:prstGeom>
            <a:solidFill>
              <a:srgbClr val="5A8F7C"/>
            </a:solidFill>
          </p:spPr>
          <p:txBody>
            <a:bodyPr wrap="none" lIns="45720" tIns="25400" rIns="45720" bIns="25400" rtlCol="0" anchor="ctr">
              <a:noAutofit/>
            </a:bodyPr>
            <a:lstStyle/>
            <a:p>
              <a:pPr algn="ctr"/>
              <a:r>
                <a:rPr lang="en-US" sz="1200" b="1" dirty="0">
                  <a:solidFill>
                    <a:schemeClr val="bg1"/>
                  </a:solidFill>
                </a:rPr>
                <a:t>SFY2016</a:t>
              </a:r>
            </a:p>
          </p:txBody>
        </p:sp>
      </p:grpSp>
    </p:spTree>
    <p:extLst>
      <p:ext uri="{BB962C8B-B14F-4D97-AF65-F5344CB8AC3E}">
        <p14:creationId xmlns:p14="http://schemas.microsoft.com/office/powerpoint/2010/main" val="2128478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dirty="0"/>
              <a:t>MASSHEALTH SPENDING IS IMPORTANT TO</a:t>
            </a:r>
            <a:br>
              <a:rPr lang="en-US" dirty="0"/>
            </a:br>
            <a:r>
              <a:rPr lang="en-US" dirty="0"/>
              <a:t>MANY TYPES OF PROVIDERS</a:t>
            </a:r>
            <a:endParaRPr lang="en-US" sz="1100" dirty="0"/>
          </a:p>
        </p:txBody>
      </p:sp>
      <p:sp>
        <p:nvSpPr>
          <p:cNvPr id="3" name="Slide Number Placeholder 2"/>
          <p:cNvSpPr>
            <a:spLocks noGrp="1"/>
          </p:cNvSpPr>
          <p:nvPr>
            <p:ph type="sldNum" sz="quarter" idx="10"/>
          </p:nvPr>
        </p:nvSpPr>
        <p:spPr/>
        <p:txBody>
          <a:bodyPr/>
          <a:lstStyle/>
          <a:p>
            <a:pPr>
              <a:defRPr/>
            </a:pPr>
            <a:fld id="{2F2911FF-D7C4-4E9A-B694-3949F38DCC51}" type="slidenum">
              <a:rPr lang="en-US" smtClean="0">
                <a:solidFill>
                  <a:srgbClr val="969696">
                    <a:lumMod val="50000"/>
                  </a:srgbClr>
                </a:solidFill>
              </a:rPr>
              <a:pPr>
                <a:defRPr/>
              </a:pPr>
              <a:t>24</a:t>
            </a:fld>
            <a:endParaRPr lang="en-US" dirty="0">
              <a:solidFill>
                <a:srgbClr val="969696">
                  <a:lumMod val="50000"/>
                </a:srgbClr>
              </a:solidFill>
            </a:endParaRPr>
          </a:p>
        </p:txBody>
      </p:sp>
      <p:sp>
        <p:nvSpPr>
          <p:cNvPr id="77827" name="TextBox 6"/>
          <p:cNvSpPr txBox="1">
            <a:spLocks noChangeArrowheads="1"/>
          </p:cNvSpPr>
          <p:nvPr/>
        </p:nvSpPr>
        <p:spPr bwMode="auto">
          <a:xfrm>
            <a:off x="455613" y="5820248"/>
            <a:ext cx="5973762" cy="553998"/>
          </a:xfrm>
          <a:prstGeom prst="rect">
            <a:avLst/>
          </a:prstGeom>
          <a:noFill/>
          <a:ln w="9525">
            <a:noFill/>
            <a:miter lim="800000"/>
            <a:headEnd/>
            <a:tailEnd/>
          </a:ln>
        </p:spPr>
        <p:txBody>
          <a:bodyPr lIns="0" rIns="0" anchor="b">
            <a:spAutoFit/>
          </a:bodyPr>
          <a:lstStyle/>
          <a:p>
            <a:pPr eaLnBrk="0" hangingPunct="0"/>
            <a:r>
              <a:rPr lang="en-US" sz="750" dirty="0">
                <a:solidFill>
                  <a:srgbClr val="1C1C1C"/>
                </a:solidFill>
              </a:rPr>
              <a:t>SOURCES</a:t>
            </a:r>
            <a:r>
              <a:rPr lang="en-US" sz="750" dirty="0">
                <a:solidFill>
                  <a:srgbClr val="000000"/>
                </a:solidFill>
                <a:ea typeface="ＭＳ Ｐゴシック"/>
                <a:cs typeface="ＭＳ Ｐゴシック"/>
              </a:rPr>
              <a:t>: </a:t>
            </a:r>
            <a:r>
              <a:rPr lang="en-US" sz="750" dirty="0"/>
              <a:t>Center for Health Information and Analysis (CHIA), Massachusetts Hospital Profiles, March 2017 (SFY2015 data); CHIA, HCF-1 Cost Reports (Nursing Homes — CY2015); Health </a:t>
            </a:r>
            <a:r>
              <a:rPr lang="en-US" sz="750" dirty="0">
                <a:solidFill>
                  <a:srgbClr val="1C1C1C"/>
                </a:solidFill>
              </a:rPr>
              <a:t>Resources and Services Administration, Bureau of Primary Health Care, Uniform Data System Report (CHCs — data from Federal FY</a:t>
            </a:r>
            <a:r>
              <a:rPr lang="en-US" sz="750" dirty="0"/>
              <a:t>2015); CMS National and State Health Expenditure Accounts (estimate using MA total and Medicaid spending 2009 and MA total spending 2014</a:t>
            </a:r>
            <a:r>
              <a:rPr lang="en-US" sz="750" dirty="0">
                <a:solidFill>
                  <a:srgbClr val="1C1C1C"/>
                </a:solidFill>
              </a:rPr>
              <a:t>); MA DPH, Massachusetts Births 2015 (percentage of births).</a:t>
            </a:r>
          </a:p>
        </p:txBody>
      </p:sp>
      <p:sp>
        <p:nvSpPr>
          <p:cNvPr id="11" name="Rectangle 8"/>
          <p:cNvSpPr>
            <a:spLocks noChangeArrowheads="1"/>
          </p:cNvSpPr>
          <p:nvPr/>
        </p:nvSpPr>
        <p:spPr bwMode="auto">
          <a:xfrm>
            <a:off x="455613" y="1789113"/>
            <a:ext cx="4627904" cy="246062"/>
          </a:xfrm>
          <a:prstGeom prst="rect">
            <a:avLst/>
          </a:prstGeom>
          <a:noFill/>
          <a:ln w="9525">
            <a:noFill/>
            <a:miter lim="800000"/>
            <a:headEnd/>
            <a:tailEnd/>
          </a:ln>
        </p:spPr>
        <p:txBody>
          <a:bodyPr wrap="none" lIns="0" rIns="0"/>
          <a:lstStyle/>
          <a:p>
            <a:pPr fontAlgn="base">
              <a:spcBef>
                <a:spcPct val="0"/>
              </a:spcBef>
              <a:spcAft>
                <a:spcPct val="0"/>
              </a:spcAft>
              <a:defRPr sz="1800" b="1" i="0" u="none" strike="noStrike" kern="1200" baseline="0">
                <a:solidFill>
                  <a:prstClr val="black"/>
                </a:solidFill>
                <a:latin typeface="+mn-lt"/>
                <a:ea typeface="+mn-ea"/>
                <a:cs typeface="+mn-cs"/>
              </a:defRPr>
            </a:pPr>
            <a:r>
              <a:rPr lang="en-US" sz="1000" b="1" dirty="0">
                <a:solidFill>
                  <a:prstClr val="black"/>
                </a:solidFill>
              </a:rPr>
              <a:t>MASSHEALTH REVENUE AS A PERCENTAGE OF PROVIDERS’ TOTAL PATIENT REVENUES, 2015</a:t>
            </a:r>
          </a:p>
        </p:txBody>
      </p:sp>
      <p:sp>
        <p:nvSpPr>
          <p:cNvPr id="16" name="Text Box 11"/>
          <p:cNvSpPr txBox="1">
            <a:spLocks noChangeArrowheads="1"/>
          </p:cNvSpPr>
          <p:nvPr/>
        </p:nvSpPr>
        <p:spPr bwMode="auto">
          <a:xfrm>
            <a:off x="6619875" y="1772031"/>
            <a:ext cx="2057400" cy="4572000"/>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pPr fontAlgn="base">
              <a:spcAft>
                <a:spcPct val="0"/>
              </a:spcAft>
              <a:buClr>
                <a:srgbClr val="5A8F7C"/>
              </a:buClr>
            </a:pPr>
            <a:r>
              <a:rPr lang="en-US" dirty="0">
                <a:solidFill>
                  <a:srgbClr val="1C1C1C"/>
                </a:solidFill>
              </a:rPr>
              <a:t>MassHealth represents a significant portion of health care providers’ revenues. This is especially the case for nursing homes and community health centers, which on average receive half of their total patient revenues from MassHealth. </a:t>
            </a:r>
          </a:p>
          <a:p>
            <a:pPr fontAlgn="base">
              <a:spcAft>
                <a:spcPct val="0"/>
              </a:spcAft>
              <a:buClr>
                <a:srgbClr val="5A8F7C"/>
              </a:buClr>
            </a:pPr>
            <a:r>
              <a:rPr lang="en-US" dirty="0">
                <a:solidFill>
                  <a:srgbClr val="1C1C1C"/>
                </a:solidFill>
              </a:rPr>
              <a:t>MassHealth covers the prenatal care for a third of all births in Massachusetts. Prenatal care is delivered by a mix of providers.</a:t>
            </a:r>
          </a:p>
        </p:txBody>
      </p:sp>
      <p:graphicFrame>
        <p:nvGraphicFramePr>
          <p:cNvPr id="14" name="Chart 13"/>
          <p:cNvGraphicFramePr/>
          <p:nvPr>
            <p:extLst>
              <p:ext uri="{D42A27DB-BD31-4B8C-83A1-F6EECF244321}">
                <p14:modId xmlns:p14="http://schemas.microsoft.com/office/powerpoint/2010/main" val="876225919"/>
              </p:ext>
            </p:extLst>
          </p:nvPr>
        </p:nvGraphicFramePr>
        <p:xfrm>
          <a:off x="494919" y="2112169"/>
          <a:ext cx="5934456" cy="3393341"/>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023681" y="4876769"/>
            <a:ext cx="676788" cy="246221"/>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Hospitals</a:t>
            </a:r>
          </a:p>
        </p:txBody>
      </p:sp>
      <p:sp>
        <p:nvSpPr>
          <p:cNvPr id="17" name="TextBox 16"/>
          <p:cNvSpPr txBox="1"/>
          <p:nvPr/>
        </p:nvSpPr>
        <p:spPr>
          <a:xfrm>
            <a:off x="2163384" y="4876769"/>
            <a:ext cx="596637"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Nursing</a:t>
            </a:r>
            <a:br>
              <a:rPr lang="en-US" sz="1000" b="1" dirty="0">
                <a:solidFill>
                  <a:srgbClr val="1C1C1C"/>
                </a:solidFill>
              </a:rPr>
            </a:br>
            <a:r>
              <a:rPr lang="en-US" sz="1000" b="1" dirty="0">
                <a:solidFill>
                  <a:srgbClr val="1C1C1C"/>
                </a:solidFill>
              </a:rPr>
              <a:t>Homes</a:t>
            </a:r>
          </a:p>
        </p:txBody>
      </p:sp>
      <p:sp>
        <p:nvSpPr>
          <p:cNvPr id="18" name="TextBox 17"/>
          <p:cNvSpPr txBox="1"/>
          <p:nvPr/>
        </p:nvSpPr>
        <p:spPr>
          <a:xfrm>
            <a:off x="3075463" y="4876769"/>
            <a:ext cx="971741"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Community</a:t>
            </a:r>
            <a:br>
              <a:rPr lang="en-US" sz="1000" b="1" dirty="0">
                <a:solidFill>
                  <a:srgbClr val="1C1C1C"/>
                </a:solidFill>
              </a:rPr>
            </a:br>
            <a:r>
              <a:rPr lang="en-US" sz="1000" b="1" dirty="0">
                <a:solidFill>
                  <a:srgbClr val="1C1C1C"/>
                </a:solidFill>
              </a:rPr>
              <a:t>Health Centers</a:t>
            </a:r>
          </a:p>
        </p:txBody>
      </p:sp>
      <p:sp>
        <p:nvSpPr>
          <p:cNvPr id="19" name="TextBox 18"/>
          <p:cNvSpPr txBox="1"/>
          <p:nvPr/>
        </p:nvSpPr>
        <p:spPr>
          <a:xfrm>
            <a:off x="4238411" y="4876769"/>
            <a:ext cx="845104" cy="553998"/>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Long-Term</a:t>
            </a:r>
            <a:br>
              <a:rPr lang="en-US" sz="1000" b="1" dirty="0">
                <a:solidFill>
                  <a:srgbClr val="1C1C1C"/>
                </a:solidFill>
              </a:rPr>
            </a:br>
            <a:r>
              <a:rPr lang="en-US" sz="1000" b="1" dirty="0">
                <a:solidFill>
                  <a:srgbClr val="1C1C1C"/>
                </a:solidFill>
              </a:rPr>
              <a:t>Services and</a:t>
            </a:r>
            <a:br>
              <a:rPr lang="en-US" sz="1000" b="1" dirty="0">
                <a:solidFill>
                  <a:srgbClr val="1C1C1C"/>
                </a:solidFill>
              </a:rPr>
            </a:br>
            <a:r>
              <a:rPr lang="en-US" sz="1000" b="1" dirty="0">
                <a:solidFill>
                  <a:srgbClr val="1C1C1C"/>
                </a:solidFill>
              </a:rPr>
              <a:t>Supports*</a:t>
            </a:r>
          </a:p>
        </p:txBody>
      </p:sp>
      <p:sp>
        <p:nvSpPr>
          <p:cNvPr id="20" name="TextBox 19"/>
          <p:cNvSpPr txBox="1"/>
          <p:nvPr/>
        </p:nvSpPr>
        <p:spPr>
          <a:xfrm>
            <a:off x="5443837" y="4876769"/>
            <a:ext cx="633507" cy="400110"/>
          </a:xfrm>
          <a:prstGeom prst="rect">
            <a:avLst/>
          </a:prstGeom>
          <a:noFill/>
        </p:spPr>
        <p:txBody>
          <a:bodyPr wrap="none" rtlCol="0">
            <a:spAutoFit/>
          </a:bodyPr>
          <a:lstStyle/>
          <a:p>
            <a:pPr algn="ctr" fontAlgn="base">
              <a:spcBef>
                <a:spcPct val="0"/>
              </a:spcBef>
              <a:spcAft>
                <a:spcPct val="0"/>
              </a:spcAft>
            </a:pPr>
            <a:r>
              <a:rPr lang="en-US" sz="1000" b="1" dirty="0">
                <a:solidFill>
                  <a:srgbClr val="1C1C1C"/>
                </a:solidFill>
              </a:rPr>
              <a:t>Prenatal</a:t>
            </a:r>
            <a:br>
              <a:rPr lang="en-US" sz="1000" b="1" dirty="0">
                <a:solidFill>
                  <a:srgbClr val="1C1C1C"/>
                </a:solidFill>
              </a:rPr>
            </a:br>
            <a:r>
              <a:rPr lang="en-US" sz="1000" b="1" dirty="0">
                <a:solidFill>
                  <a:srgbClr val="1C1C1C"/>
                </a:solidFill>
              </a:rPr>
              <a:t>Care</a:t>
            </a:r>
            <a:r>
              <a:rPr lang="en-US" sz="1000" b="1" baseline="30000" dirty="0">
                <a:solidFill>
                  <a:srgbClr val="1C1C1C"/>
                </a:solidFill>
              </a:rPr>
              <a:t>†</a:t>
            </a:r>
          </a:p>
        </p:txBody>
      </p:sp>
      <p:sp>
        <p:nvSpPr>
          <p:cNvPr id="21" name="TextBox 6"/>
          <p:cNvSpPr txBox="1">
            <a:spLocks noChangeArrowheads="1"/>
          </p:cNvSpPr>
          <p:nvPr/>
        </p:nvSpPr>
        <p:spPr bwMode="auto">
          <a:xfrm>
            <a:off x="455613" y="5467772"/>
            <a:ext cx="5973762" cy="438582"/>
          </a:xfrm>
          <a:prstGeom prst="rect">
            <a:avLst/>
          </a:prstGeom>
          <a:noFill/>
          <a:ln w="9525">
            <a:noFill/>
            <a:miter lim="800000"/>
            <a:headEnd/>
            <a:tailEnd/>
          </a:ln>
        </p:spPr>
        <p:txBody>
          <a:bodyPr lIns="0" rIns="0" anchor="b">
            <a:spAutoFit/>
          </a:bodyPr>
          <a:lstStyle/>
          <a:p>
            <a:pPr eaLnBrk="0" fontAlgn="base" hangingPunct="0">
              <a:spcBef>
                <a:spcPct val="0"/>
              </a:spcBef>
              <a:spcAft>
                <a:spcPct val="0"/>
              </a:spcAft>
            </a:pPr>
            <a:r>
              <a:rPr lang="en-US" sz="750" dirty="0">
                <a:solidFill>
                  <a:srgbClr val="1C1C1C"/>
                </a:solidFill>
              </a:rPr>
              <a:t>* Includes spending for home health care, durable medical supplies, Medicaid HCBS waivers, and care provided in residential care facilities. The source data also bundles in ambulance services, school health, and worksite health care, which comprise a very small piece of these services.</a:t>
            </a:r>
          </a:p>
          <a:p>
            <a:pPr eaLnBrk="0" hangingPunct="0"/>
            <a:r>
              <a:rPr lang="en-US" sz="750" b="1" baseline="30000" dirty="0">
                <a:solidFill>
                  <a:srgbClr val="1C1C1C"/>
                </a:solidFill>
              </a:rPr>
              <a:t>† </a:t>
            </a:r>
            <a:r>
              <a:rPr lang="en-US" sz="750" dirty="0">
                <a:solidFill>
                  <a:srgbClr val="1C1C1C"/>
                </a:solidFill>
              </a:rPr>
              <a:t>Percentage of births whose prenatal care was paid for by MassHealth .</a:t>
            </a:r>
          </a:p>
        </p:txBody>
      </p:sp>
    </p:spTree>
    <p:extLst>
      <p:ext uri="{BB962C8B-B14F-4D97-AF65-F5344CB8AC3E}">
        <p14:creationId xmlns:p14="http://schemas.microsoft.com/office/powerpoint/2010/main" val="4275355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03649594"/>
              </p:ext>
            </p:extLst>
          </p:nvPr>
        </p:nvGraphicFramePr>
        <p:xfrm>
          <a:off x="455613" y="2109788"/>
          <a:ext cx="5935662"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9873" name="Title 1"/>
          <p:cNvSpPr>
            <a:spLocks noGrp="1"/>
          </p:cNvSpPr>
          <p:nvPr>
            <p:ph type="title"/>
          </p:nvPr>
        </p:nvSpPr>
        <p:spPr/>
        <p:txBody>
          <a:bodyPr/>
          <a:lstStyle/>
          <a:p>
            <a:r>
              <a:rPr lang="en-US" dirty="0"/>
              <a:t>ENROLLMENT, MORE THAN PER MEMBER COST, </a:t>
            </a:r>
            <a:br>
              <a:rPr lang="en-US" dirty="0"/>
            </a:br>
            <a:r>
              <a:rPr lang="en-US" dirty="0"/>
              <a:t>HAS DRIVEN GROWTH IN MASSHEALTH SPENDING</a:t>
            </a:r>
            <a:endParaRPr lang="en-US" sz="1200" i="1" dirty="0"/>
          </a:p>
        </p:txBody>
      </p:sp>
      <p:sp>
        <p:nvSpPr>
          <p:cNvPr id="3" name="Slide Number Placeholder 2"/>
          <p:cNvSpPr>
            <a:spLocks noGrp="1"/>
          </p:cNvSpPr>
          <p:nvPr>
            <p:ph type="sldNum" sz="quarter" idx="10"/>
          </p:nvPr>
        </p:nvSpPr>
        <p:spPr/>
        <p:txBody>
          <a:bodyPr/>
          <a:lstStyle/>
          <a:p>
            <a:pPr>
              <a:defRPr/>
            </a:pPr>
            <a:fld id="{F604BC5F-A5EA-45A0-97D8-0C5778E3E740}" type="slidenum">
              <a:rPr lang="en-US" smtClean="0"/>
              <a:pPr>
                <a:defRPr/>
              </a:pPr>
              <a:t>25</a:t>
            </a:fld>
            <a:endParaRPr lang="en-US" dirty="0"/>
          </a:p>
        </p:txBody>
      </p:sp>
      <p:sp>
        <p:nvSpPr>
          <p:cNvPr id="11" name="Rectangle 8"/>
          <p:cNvSpPr>
            <a:spLocks noChangeArrowheads="1"/>
          </p:cNvSpPr>
          <p:nvPr/>
        </p:nvSpPr>
        <p:spPr bwMode="auto">
          <a:xfrm>
            <a:off x="455613" y="1789113"/>
            <a:ext cx="4478337" cy="246062"/>
          </a:xfrm>
          <a:prstGeom prst="rect">
            <a:avLst/>
          </a:prstGeom>
          <a:noFill/>
          <a:ln w="9525">
            <a:noFill/>
            <a:miter lim="800000"/>
            <a:headEnd/>
            <a:tailEnd/>
          </a:ln>
        </p:spPr>
        <p:txBody>
          <a:bodyPr wrap="none" lIns="0" rIns="0"/>
          <a:lstStyle/>
          <a:p>
            <a:pPr>
              <a:defRPr sz="1800" b="1" i="0" u="none" strike="noStrike" kern="1200" baseline="0">
                <a:solidFill>
                  <a:prstClr val="black"/>
                </a:solidFill>
                <a:latin typeface="+mn-lt"/>
                <a:ea typeface="+mn-ea"/>
                <a:cs typeface="+mn-cs"/>
              </a:defRPr>
            </a:pPr>
            <a:r>
              <a:rPr lang="en-US" sz="1000" b="1" dirty="0">
                <a:solidFill>
                  <a:prstClr val="black"/>
                </a:solidFill>
                <a:latin typeface="+mn-lt"/>
                <a:cs typeface="+mn-cs"/>
              </a:rPr>
              <a:t>GROWTH IN MASSHEALTH TOTAL SPENDING, ENROLLMENT AND PER MEMBER PER MONTH (PMPM) COSTS</a:t>
            </a:r>
            <a:br>
              <a:rPr lang="en-US" sz="1000" b="1" dirty="0">
                <a:solidFill>
                  <a:prstClr val="black"/>
                </a:solidFill>
                <a:latin typeface="+mn-lt"/>
                <a:cs typeface="+mn-cs"/>
              </a:rPr>
            </a:br>
            <a:r>
              <a:rPr lang="en-US" sz="800" b="1" dirty="0">
                <a:solidFill>
                  <a:prstClr val="black"/>
                </a:solidFill>
                <a:latin typeface="+mn-lt"/>
                <a:cs typeface="+mn-cs"/>
              </a:rPr>
              <a:t>(YEAR 2007 = 100)</a:t>
            </a:r>
            <a:endParaRPr lang="en-US" sz="1000" b="1" dirty="0">
              <a:solidFill>
                <a:prstClr val="black"/>
              </a:solidFill>
              <a:latin typeface="+mn-lt"/>
              <a:cs typeface="+mn-cs"/>
            </a:endParaRPr>
          </a:p>
        </p:txBody>
      </p:sp>
      <p:sp>
        <p:nvSpPr>
          <p:cNvPr id="12" name="Text Box 11"/>
          <p:cNvSpPr txBox="1">
            <a:spLocks noChangeArrowheads="1"/>
          </p:cNvSpPr>
          <p:nvPr/>
        </p:nvSpPr>
        <p:spPr bwMode="auto">
          <a:xfrm>
            <a:off x="6571129" y="1711325"/>
            <a:ext cx="2115671" cy="4632706"/>
          </a:xfrm>
          <a:prstGeom prst="rect">
            <a:avLst/>
          </a:prstGeom>
          <a:noFill/>
          <a:ln w="3175">
            <a:solidFill>
              <a:schemeClr val="accent1">
                <a:lumMod val="60000"/>
                <a:lumOff val="40000"/>
              </a:schemeClr>
            </a:solidFill>
            <a:miter lim="800000"/>
            <a:headEnd/>
            <a:tailEnd/>
          </a:ln>
        </p:spPr>
        <p:txBody>
          <a:bodyPr tIns="91440"/>
          <a:lstStyle>
            <a:defPPr>
              <a:defRPr lang="en-US"/>
            </a:defPPr>
            <a:lvl1pPr>
              <a:lnSpc>
                <a:spcPct val="105000"/>
              </a:lnSpc>
              <a:spcBef>
                <a:spcPts val="600"/>
              </a:spcBef>
              <a:buClr>
                <a:schemeClr val="tx2"/>
              </a:buClr>
              <a:defRPr sz="1050"/>
            </a:lvl1pPr>
          </a:lstStyle>
          <a:p>
            <a:r>
              <a:rPr lang="en-US" dirty="0"/>
              <a:t>The main driver of MassHealth spending over the last decade has been the increasing number of MassHealth members, not </a:t>
            </a:r>
            <a:r>
              <a:rPr lang="en-US" dirty="0" smtClean="0"/>
              <a:t>the average </a:t>
            </a:r>
            <a:r>
              <a:rPr lang="en-US" dirty="0"/>
              <a:t>amount spent for each member. Not adjusting for inflation, spending per member grew less than 2 percent per year from fiscal year 2007 through 2016. Per member spending grew just 6 percent from SFY2013 to SFY2016, as total spending grew dramatically with the ACA expansion that began in SFY2014. This modest increase in per-member spending was partially driven by the lower acuity </a:t>
            </a:r>
            <a:r>
              <a:rPr lang="en-US" smtClean="0"/>
              <a:t>of the ACA </a:t>
            </a:r>
            <a:r>
              <a:rPr lang="en-US" dirty="0"/>
              <a:t>expansion population relative to the pre-expansion MassHealth membership.  </a:t>
            </a:r>
          </a:p>
          <a:p>
            <a:r>
              <a:rPr lang="en-US" dirty="0"/>
              <a:t>Enrollment grew an average of 5.8 percent per year from SFY2007 to SFY2016, accelerating in recent years with growth of 7.0 percent in SFY2014, 15.3 percent in SFY2015, and 7.5 percent in SFY2016.</a:t>
            </a:r>
          </a:p>
        </p:txBody>
      </p:sp>
      <p:sp>
        <p:nvSpPr>
          <p:cNvPr id="14" name="TextBox 13"/>
          <p:cNvSpPr txBox="1"/>
          <p:nvPr/>
        </p:nvSpPr>
        <p:spPr>
          <a:xfrm>
            <a:off x="5135696" y="2222981"/>
            <a:ext cx="954749" cy="189796"/>
          </a:xfrm>
          <a:prstGeom prst="rect">
            <a:avLst/>
          </a:prstGeom>
          <a:solidFill>
            <a:schemeClr val="accent2"/>
          </a:solidFill>
        </p:spPr>
        <p:txBody>
          <a:bodyPr wrap="none" lIns="45720" tIns="25400" rIns="45720" bIns="25400" rtlCol="0">
            <a:spAutoFit/>
          </a:bodyPr>
          <a:lstStyle/>
          <a:p>
            <a:pPr algn="ctr"/>
            <a:r>
              <a:rPr lang="en-US" sz="900" b="1" dirty="0">
                <a:solidFill>
                  <a:schemeClr val="bg1"/>
                </a:solidFill>
              </a:rPr>
              <a:t>TOTAL  SPENDING</a:t>
            </a:r>
          </a:p>
        </p:txBody>
      </p:sp>
      <p:sp>
        <p:nvSpPr>
          <p:cNvPr id="13" name="TextBox 12"/>
          <p:cNvSpPr txBox="1"/>
          <p:nvPr/>
        </p:nvSpPr>
        <p:spPr>
          <a:xfrm>
            <a:off x="5599895" y="3115564"/>
            <a:ext cx="754374" cy="189796"/>
          </a:xfrm>
          <a:prstGeom prst="rect">
            <a:avLst/>
          </a:prstGeom>
          <a:solidFill>
            <a:schemeClr val="tx2"/>
          </a:solidFill>
        </p:spPr>
        <p:txBody>
          <a:bodyPr wrap="none" lIns="45720" tIns="25400" rIns="45720" bIns="25400" rtlCol="0">
            <a:spAutoFit/>
          </a:bodyPr>
          <a:lstStyle/>
          <a:p>
            <a:pPr algn="ctr"/>
            <a:r>
              <a:rPr lang="en-US" sz="900" b="1" dirty="0">
                <a:solidFill>
                  <a:schemeClr val="bg1"/>
                </a:solidFill>
              </a:rPr>
              <a:t>ENROLLMENT</a:t>
            </a:r>
          </a:p>
        </p:txBody>
      </p:sp>
      <p:sp>
        <p:nvSpPr>
          <p:cNvPr id="17" name="TextBox 16"/>
          <p:cNvSpPr txBox="1"/>
          <p:nvPr/>
        </p:nvSpPr>
        <p:spPr>
          <a:xfrm>
            <a:off x="5740158" y="5318452"/>
            <a:ext cx="473848" cy="189796"/>
          </a:xfrm>
          <a:prstGeom prst="rect">
            <a:avLst/>
          </a:prstGeom>
          <a:solidFill>
            <a:schemeClr val="accent3"/>
          </a:solidFill>
        </p:spPr>
        <p:txBody>
          <a:bodyPr wrap="none" lIns="45720" tIns="25400" rIns="45720" bIns="25400" rtlCol="0">
            <a:spAutoFit/>
          </a:bodyPr>
          <a:lstStyle/>
          <a:p>
            <a:pPr algn="ctr"/>
            <a:r>
              <a:rPr lang="en-US" sz="900" b="1" dirty="0">
                <a:solidFill>
                  <a:schemeClr val="bg1"/>
                </a:solidFill>
              </a:rPr>
              <a:t>$PMPM</a:t>
            </a:r>
          </a:p>
        </p:txBody>
      </p:sp>
      <p:sp>
        <p:nvSpPr>
          <p:cNvPr id="16" name="TextBox 15">
            <a:extLst>
              <a:ext uri="{FF2B5EF4-FFF2-40B4-BE49-F238E27FC236}">
                <a16:creationId xmlns="" xmlns:a16="http://schemas.microsoft.com/office/drawing/2014/main" id="{A115731B-D728-4BBA-9771-BFA042780D0B}"/>
              </a:ext>
            </a:extLst>
          </p:cNvPr>
          <p:cNvSpPr txBox="1">
            <a:spLocks noChangeArrowheads="1"/>
          </p:cNvSpPr>
          <p:nvPr/>
        </p:nvSpPr>
        <p:spPr bwMode="auto">
          <a:xfrm>
            <a:off x="455614" y="6038434"/>
            <a:ext cx="5821362" cy="338554"/>
          </a:xfrm>
          <a:prstGeom prst="rect">
            <a:avLst/>
          </a:prstGeom>
          <a:noFill/>
          <a:ln w="9525">
            <a:noFill/>
            <a:miter lim="800000"/>
            <a:headEnd/>
            <a:tailEnd/>
          </a:ln>
        </p:spPr>
        <p:txBody>
          <a:bodyPr wrap="square" lIns="0" rIns="0" anchor="b">
            <a:spAutoFit/>
          </a:bodyPr>
          <a:lstStyle/>
          <a:p>
            <a:pPr lvl="0" eaLnBrk="0" hangingPunct="0"/>
            <a:r>
              <a:rPr lang="en-US" sz="600" dirty="0">
                <a:solidFill>
                  <a:srgbClr val="1C1C1C"/>
                </a:solidFill>
              </a:rPr>
              <a:t>SOURCES</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solidFill>
                  <a:srgbClr val="1C1C1C"/>
                </a:solidFill>
              </a:rPr>
              <a:t>MassHealth Budget Office (total date of service spending and enrollment) and authors’ calculations. Excludes spending and enrollment for “Temporary Medicaid” category.</a:t>
            </a:r>
          </a:p>
        </p:txBody>
      </p:sp>
    </p:spTree>
    <p:extLst>
      <p:ext uri="{BB962C8B-B14F-4D97-AF65-F5344CB8AC3E}">
        <p14:creationId xmlns:p14="http://schemas.microsoft.com/office/powerpoint/2010/main" val="136623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3600"/>
            <a:ext cx="8229600" cy="847725"/>
          </a:xfrm>
        </p:spPr>
        <p:txBody>
          <a:bodyPr/>
          <a:lstStyle/>
          <a:p>
            <a:r>
              <a:rPr lang="en-US" dirty="0"/>
              <a:t>MASSHEALTH’S PRIORITIES FOR REFORM</a:t>
            </a:r>
          </a:p>
        </p:txBody>
      </p:sp>
      <p:sp>
        <p:nvSpPr>
          <p:cNvPr id="3" name="Content Placeholder 2"/>
          <p:cNvSpPr>
            <a:spLocks noGrp="1"/>
          </p:cNvSpPr>
          <p:nvPr>
            <p:ph idx="1"/>
          </p:nvPr>
        </p:nvSpPr>
        <p:spPr>
          <a:xfrm>
            <a:off x="410067" y="1796165"/>
            <a:ext cx="8289926" cy="4061709"/>
          </a:xfrm>
        </p:spPr>
        <p:txBody>
          <a:bodyPr/>
          <a:lstStyle/>
          <a:p>
            <a:pPr marL="0" indent="0">
              <a:spcAft>
                <a:spcPts val="600"/>
              </a:spcAft>
              <a:buNone/>
            </a:pPr>
            <a:r>
              <a:rPr lang="en-US" sz="1800" dirty="0"/>
              <a:t>MassHealth has embarked on a comprehensive reform effort to better integrate a complicated, fragmented delivery system and gain better control over program costs. </a:t>
            </a:r>
          </a:p>
          <a:p>
            <a:pPr marL="0" indent="0">
              <a:spcAft>
                <a:spcPts val="600"/>
              </a:spcAft>
              <a:buNone/>
            </a:pPr>
            <a:r>
              <a:rPr lang="en-US" sz="1800" dirty="0"/>
              <a:t>The centerpiece of the effort is the transformation of the delivery system from a largely fee-for-service model to one based on ACOs, using authority granted through the state’s 1115 demonstration waiver, a new extension of which was approved in November 2016. </a:t>
            </a:r>
          </a:p>
          <a:p>
            <a:pPr marL="0" indent="0">
              <a:spcAft>
                <a:spcPts val="600"/>
              </a:spcAft>
              <a:buNone/>
            </a:pPr>
            <a:r>
              <a:rPr lang="en-US" sz="1800" dirty="0" err="1"/>
              <a:t>MassHealth</a:t>
            </a:r>
            <a:r>
              <a:rPr lang="en-US" sz="1800" dirty="0"/>
              <a:t> has executed agreements with 17 ACOs. MassHealth also has selected eight entities to participate as LTSS Community Partners (CPs) and 18 as Behavioral Health (BH) CPs, and has begun to negotiate contract terms with them. CPs will coordinate LTSS and BH services for high need ACO members. MassHealth plans to launch the full ACO program in early 2018 (a limited pilot involving six ACOs is currently underway). </a:t>
            </a:r>
          </a:p>
          <a:p>
            <a:pPr marL="0" indent="0">
              <a:spcAft>
                <a:spcPts val="600"/>
              </a:spcAft>
              <a:buNone/>
            </a:pPr>
            <a:r>
              <a:rPr lang="en-US" sz="1800" dirty="0"/>
              <a:t>Also part of its 1115 waiver extension, MassHealth is proposing major expansions of the treatment continuum for members with substance use disorders.</a:t>
            </a:r>
            <a:endParaRPr lang="en-US" sz="1800" b="1" dirty="0"/>
          </a:p>
        </p:txBody>
      </p:sp>
      <p:sp>
        <p:nvSpPr>
          <p:cNvPr id="4" name="Slide Number Placeholder 3"/>
          <p:cNvSpPr>
            <a:spLocks noGrp="1"/>
          </p:cNvSpPr>
          <p:nvPr>
            <p:ph type="sldNum" sz="quarter" idx="10"/>
          </p:nvPr>
        </p:nvSpPr>
        <p:spPr/>
        <p:txBody>
          <a:bodyPr/>
          <a:lstStyle/>
          <a:p>
            <a:fld id="{9BD7153A-5758-40C4-8129-301D4A48CA78}" type="slidenum">
              <a:rPr lang="en-US" smtClean="0"/>
              <a:pPr/>
              <a:t>26</a:t>
            </a:fld>
            <a:endParaRPr lang="en-US" dirty="0"/>
          </a:p>
        </p:txBody>
      </p:sp>
    </p:spTree>
    <p:extLst>
      <p:ext uri="{BB962C8B-B14F-4D97-AF65-F5344CB8AC3E}">
        <p14:creationId xmlns:p14="http://schemas.microsoft.com/office/powerpoint/2010/main" val="478848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THE 1115 WAIVER, STATE FISCAL YEARS 2018–2022</a:t>
            </a:r>
          </a:p>
        </p:txBody>
      </p:sp>
      <p:sp>
        <p:nvSpPr>
          <p:cNvPr id="3" name="Content Placeholder 2"/>
          <p:cNvSpPr>
            <a:spLocks noGrp="1"/>
          </p:cNvSpPr>
          <p:nvPr>
            <p:ph idx="1"/>
          </p:nvPr>
        </p:nvSpPr>
        <p:spPr/>
        <p:txBody>
          <a:bodyPr/>
          <a:lstStyle/>
          <a:p>
            <a:r>
              <a:rPr lang="en-US" dirty="0"/>
              <a:t>Payment and delivery system reform to promote member-driven, coordinated care and hold providers accountable for the quality and total cost of care</a:t>
            </a:r>
          </a:p>
          <a:p>
            <a:r>
              <a:rPr lang="en-US" dirty="0"/>
              <a:t>Integration of physical health, BH, LTSS, and health-related social services</a:t>
            </a:r>
          </a:p>
          <a:p>
            <a:r>
              <a:rPr lang="en-US" dirty="0"/>
              <a:t>Maintain near-universal coverage</a:t>
            </a:r>
          </a:p>
          <a:p>
            <a:r>
              <a:rPr lang="en-US" dirty="0"/>
              <a:t>Sustainably support safety net providers</a:t>
            </a:r>
          </a:p>
          <a:p>
            <a:r>
              <a:rPr lang="en-US" dirty="0"/>
              <a:t>Address the opioid addiction crisis by expanding access to a broad spectrum of recovery-oriented substance use disorder services</a:t>
            </a:r>
          </a:p>
        </p:txBody>
      </p:sp>
      <p:sp>
        <p:nvSpPr>
          <p:cNvPr id="4" name="Slide Number Placeholder 3"/>
          <p:cNvSpPr>
            <a:spLocks noGrp="1"/>
          </p:cNvSpPr>
          <p:nvPr>
            <p:ph type="sldNum" sz="quarter" idx="10"/>
          </p:nvPr>
        </p:nvSpPr>
        <p:spPr/>
        <p:txBody>
          <a:bodyPr/>
          <a:lstStyle/>
          <a:p>
            <a:fld id="{9BD7153A-5758-40C4-8129-301D4A48CA78}" type="slidenum">
              <a:rPr lang="en-US" smtClean="0"/>
              <a:pPr/>
              <a:t>27</a:t>
            </a:fld>
            <a:endParaRPr lang="en-US" dirty="0"/>
          </a:p>
        </p:txBody>
      </p:sp>
    </p:spTree>
    <p:extLst>
      <p:ext uri="{BB962C8B-B14F-4D97-AF65-F5344CB8AC3E}">
        <p14:creationId xmlns:p14="http://schemas.microsoft.com/office/powerpoint/2010/main" val="2317176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ACCOUNTABLE CARE ORGANIZATIONS: PROVIDER ENTITIES HELD FINANCIALLY ACCOUNTABLE FOR THE COST AND QUALITY OF CARE FOR THEIR MEMBER POPULATIONS</a:t>
            </a:r>
          </a:p>
        </p:txBody>
      </p:sp>
      <p:sp>
        <p:nvSpPr>
          <p:cNvPr id="4" name="Slide Number Placeholder 3"/>
          <p:cNvSpPr>
            <a:spLocks noGrp="1"/>
          </p:cNvSpPr>
          <p:nvPr>
            <p:ph type="sldNum" sz="quarter" idx="10"/>
          </p:nvPr>
        </p:nvSpPr>
        <p:spPr>
          <a:xfrm>
            <a:off x="8747125" y="6559550"/>
            <a:ext cx="396875" cy="296863"/>
          </a:xfrm>
        </p:spPr>
        <p:txBody>
          <a:bodyPr/>
          <a:lstStyle/>
          <a:p>
            <a:pPr>
              <a:defRPr/>
            </a:pPr>
            <a:fld id="{FE16FE05-51A1-41C7-A92E-97A082AD623A}" type="slidenum">
              <a:rPr lang="en-US" smtClean="0"/>
              <a:pPr>
                <a:defRPr/>
              </a:pPr>
              <a:t>28</a:t>
            </a:fld>
            <a:endParaRPr lang="en-US" dirty="0"/>
          </a:p>
        </p:txBody>
      </p:sp>
      <p:cxnSp>
        <p:nvCxnSpPr>
          <p:cNvPr id="11" name="Straight Connector 10"/>
          <p:cNvCxnSpPr/>
          <p:nvPr/>
        </p:nvCxnSpPr>
        <p:spPr>
          <a:xfrm>
            <a:off x="1838770" y="2430656"/>
            <a:ext cx="0" cy="2743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57200" y="2184177"/>
            <a:ext cx="8229600" cy="2760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MassHealth</a:t>
            </a:r>
          </a:p>
        </p:txBody>
      </p:sp>
      <p:sp>
        <p:nvSpPr>
          <p:cNvPr id="17" name="TextBox 16"/>
          <p:cNvSpPr txBox="1"/>
          <p:nvPr/>
        </p:nvSpPr>
        <p:spPr>
          <a:xfrm>
            <a:off x="1748229" y="1828058"/>
            <a:ext cx="5647543" cy="338554"/>
          </a:xfrm>
          <a:prstGeom prst="rect">
            <a:avLst/>
          </a:prstGeom>
          <a:noFill/>
        </p:spPr>
        <p:txBody>
          <a:bodyPr wrap="square" rtlCol="0">
            <a:spAutoFit/>
          </a:bodyPr>
          <a:lstStyle/>
          <a:p>
            <a:pPr algn="ctr"/>
            <a:r>
              <a:rPr lang="en-US" sz="1600" b="1" dirty="0"/>
              <a:t>Three Varieties of MassHealth ACOs</a:t>
            </a:r>
          </a:p>
        </p:txBody>
      </p:sp>
      <p:cxnSp>
        <p:nvCxnSpPr>
          <p:cNvPr id="18" name="Straight Connector 17"/>
          <p:cNvCxnSpPr/>
          <p:nvPr/>
        </p:nvCxnSpPr>
        <p:spPr>
          <a:xfrm>
            <a:off x="4572000" y="2430656"/>
            <a:ext cx="1" cy="2743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7301944" y="2430656"/>
            <a:ext cx="6573" cy="2743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95770" y="2901922"/>
            <a:ext cx="2286000" cy="1485022"/>
          </a:xfrm>
          <a:prstGeom prst="rect">
            <a:avLst/>
          </a:prstGeom>
          <a:noFill/>
        </p:spPr>
        <p:txBody>
          <a:bodyPr wrap="square" rtlCol="0">
            <a:spAutoFit/>
          </a:bodyPr>
          <a:lstStyle/>
          <a:p>
            <a:r>
              <a:rPr lang="en-US" sz="1100" b="1" dirty="0">
                <a:solidFill>
                  <a:srgbClr val="5A8F7C">
                    <a:lumMod val="75000"/>
                  </a:srgbClr>
                </a:solidFill>
                <a:latin typeface="Calibri"/>
                <a:cs typeface="Arial"/>
              </a:rPr>
              <a:t>Contract between MassHealth and Accountable Care Partnership Plan</a:t>
            </a:r>
            <a:endParaRPr lang="en-US" sz="1100" dirty="0"/>
          </a:p>
          <a:p>
            <a:pPr marL="91440" indent="-91440">
              <a:buFont typeface="Arial" panose="020B0604020202020204" pitchFamily="34" charset="0"/>
              <a:buChar char="•"/>
            </a:pPr>
            <a:r>
              <a:rPr lang="en-US" sz="1100" dirty="0"/>
              <a:t>Capitation payment</a:t>
            </a:r>
          </a:p>
          <a:p>
            <a:pPr marL="91440" indent="-91440">
              <a:buFont typeface="Arial" panose="020B0604020202020204" pitchFamily="34" charset="0"/>
              <a:buChar char="•"/>
            </a:pPr>
            <a:r>
              <a:rPr lang="en-US" sz="1100" dirty="0"/>
              <a:t>Requires Partnership Plan to provide and pay for comprehensive health services to enrollees</a:t>
            </a:r>
          </a:p>
          <a:p>
            <a:pPr algn="ctr">
              <a:spcBef>
                <a:spcPts val="300"/>
              </a:spcBef>
            </a:pPr>
            <a:r>
              <a:rPr lang="en-US" sz="1100" b="1" dirty="0"/>
              <a:t>13 selected</a:t>
            </a:r>
          </a:p>
        </p:txBody>
      </p:sp>
      <p:sp>
        <p:nvSpPr>
          <p:cNvPr id="9" name="Rectangle 8"/>
          <p:cNvSpPr/>
          <p:nvPr/>
        </p:nvSpPr>
        <p:spPr>
          <a:xfrm>
            <a:off x="3291840" y="2614517"/>
            <a:ext cx="2560320" cy="274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Primary Care ACO</a:t>
            </a:r>
          </a:p>
        </p:txBody>
      </p:sp>
      <p:sp>
        <p:nvSpPr>
          <p:cNvPr id="10" name="TextBox 9"/>
          <p:cNvSpPr txBox="1"/>
          <p:nvPr/>
        </p:nvSpPr>
        <p:spPr>
          <a:xfrm>
            <a:off x="3429000" y="2901922"/>
            <a:ext cx="2286000" cy="1485022"/>
          </a:xfrm>
          <a:prstGeom prst="rect">
            <a:avLst/>
          </a:prstGeom>
          <a:noFill/>
        </p:spPr>
        <p:txBody>
          <a:bodyPr wrap="square" rtlCol="0">
            <a:spAutoFit/>
          </a:bodyPr>
          <a:lstStyle/>
          <a:p>
            <a:r>
              <a:rPr lang="en-US" sz="1100" b="1" dirty="0">
                <a:solidFill>
                  <a:srgbClr val="5A8F7C">
                    <a:lumMod val="75000"/>
                  </a:srgbClr>
                </a:solidFill>
                <a:latin typeface="Calibri"/>
                <a:cs typeface="Arial"/>
              </a:rPr>
              <a:t>Contract between MassHealth </a:t>
            </a:r>
            <a:br>
              <a:rPr lang="en-US" sz="1100" b="1" dirty="0">
                <a:solidFill>
                  <a:srgbClr val="5A8F7C">
                    <a:lumMod val="75000"/>
                  </a:srgbClr>
                </a:solidFill>
                <a:latin typeface="Calibri"/>
                <a:cs typeface="Arial"/>
              </a:rPr>
            </a:br>
            <a:r>
              <a:rPr lang="en-US" sz="1100" b="1" dirty="0">
                <a:solidFill>
                  <a:srgbClr val="5A8F7C">
                    <a:lumMod val="75000"/>
                  </a:srgbClr>
                </a:solidFill>
                <a:latin typeface="Calibri"/>
                <a:cs typeface="Arial"/>
              </a:rPr>
              <a:t>and ACO</a:t>
            </a:r>
            <a:endParaRPr lang="en-US" sz="1100" dirty="0"/>
          </a:p>
          <a:p>
            <a:pPr marL="91440" indent="-91440">
              <a:buFont typeface="Arial" panose="020B0604020202020204" pitchFamily="34" charset="0"/>
              <a:buChar char="•"/>
            </a:pPr>
            <a:r>
              <a:rPr lang="en-US" sz="1100" dirty="0"/>
              <a:t>Shared savings and losses</a:t>
            </a:r>
          </a:p>
          <a:p>
            <a:pPr marL="91440" indent="-91440">
              <a:buFont typeface="Arial" panose="020B0604020202020204" pitchFamily="34" charset="0"/>
              <a:buChar char="•"/>
            </a:pPr>
            <a:r>
              <a:rPr lang="en-US" sz="1100" dirty="0"/>
              <a:t>MassHealth does not pay</a:t>
            </a:r>
            <a:br>
              <a:rPr lang="en-US" sz="1100" dirty="0"/>
            </a:br>
            <a:r>
              <a:rPr lang="en-US" sz="1100" dirty="0"/>
              <a:t>Primary Care ACOs to deliver direct services; rather, </a:t>
            </a:r>
            <a:r>
              <a:rPr lang="en-US" sz="1100" dirty="0" err="1"/>
              <a:t>MassHealth</a:t>
            </a:r>
            <a:r>
              <a:rPr lang="en-US" sz="1100" dirty="0"/>
              <a:t> pays for services itself</a:t>
            </a:r>
          </a:p>
          <a:p>
            <a:pPr algn="ctr">
              <a:spcBef>
                <a:spcPts val="300"/>
              </a:spcBef>
            </a:pPr>
            <a:r>
              <a:rPr lang="en-US" sz="1100" b="1" dirty="0"/>
              <a:t>3 selected</a:t>
            </a:r>
          </a:p>
        </p:txBody>
      </p:sp>
      <p:sp>
        <p:nvSpPr>
          <p:cNvPr id="7" name="Rectangle 6"/>
          <p:cNvSpPr/>
          <p:nvPr/>
        </p:nvSpPr>
        <p:spPr>
          <a:xfrm>
            <a:off x="558610" y="2614517"/>
            <a:ext cx="2560320" cy="274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Accountable Care Partnership Plan</a:t>
            </a:r>
          </a:p>
        </p:txBody>
      </p:sp>
      <p:sp>
        <p:nvSpPr>
          <p:cNvPr id="12" name="Rectangle 11"/>
          <p:cNvSpPr/>
          <p:nvPr/>
        </p:nvSpPr>
        <p:spPr>
          <a:xfrm>
            <a:off x="6025070" y="2614517"/>
            <a:ext cx="2560320" cy="274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MCO</a:t>
            </a:r>
          </a:p>
        </p:txBody>
      </p:sp>
      <p:sp>
        <p:nvSpPr>
          <p:cNvPr id="14" name="TextBox 13"/>
          <p:cNvSpPr txBox="1"/>
          <p:nvPr/>
        </p:nvSpPr>
        <p:spPr>
          <a:xfrm>
            <a:off x="6162230" y="2901922"/>
            <a:ext cx="2286000" cy="1646605"/>
          </a:xfrm>
          <a:prstGeom prst="rect">
            <a:avLst/>
          </a:prstGeom>
          <a:noFill/>
        </p:spPr>
        <p:txBody>
          <a:bodyPr wrap="square" rtlCol="0">
            <a:spAutoFit/>
          </a:bodyPr>
          <a:lstStyle/>
          <a:p>
            <a:pPr lvl="0"/>
            <a:r>
              <a:rPr lang="en-US" sz="1100" b="1" dirty="0">
                <a:solidFill>
                  <a:srgbClr val="5A8F7C">
                    <a:lumMod val="75000"/>
                  </a:srgbClr>
                </a:solidFill>
                <a:latin typeface="Calibri"/>
                <a:cs typeface="Arial"/>
              </a:rPr>
              <a:t>Contract between MassHealth </a:t>
            </a:r>
            <a:br>
              <a:rPr lang="en-US" sz="1100" b="1" dirty="0">
                <a:solidFill>
                  <a:srgbClr val="5A8F7C">
                    <a:lumMod val="75000"/>
                  </a:srgbClr>
                </a:solidFill>
                <a:latin typeface="Calibri"/>
                <a:cs typeface="Arial"/>
              </a:rPr>
            </a:br>
            <a:r>
              <a:rPr lang="en-US" sz="1100" b="1" dirty="0">
                <a:solidFill>
                  <a:srgbClr val="5A8F7C">
                    <a:lumMod val="75000"/>
                  </a:srgbClr>
                </a:solidFill>
                <a:latin typeface="Calibri"/>
                <a:cs typeface="Arial"/>
              </a:rPr>
              <a:t>and MCO</a:t>
            </a:r>
            <a:endParaRPr lang="en-US" sz="1100" dirty="0"/>
          </a:p>
          <a:p>
            <a:pPr marL="91440" indent="-91440">
              <a:buFont typeface="Arial" panose="020B0604020202020204" pitchFamily="34" charset="0"/>
              <a:buChar char="•"/>
            </a:pPr>
            <a:r>
              <a:rPr lang="en-US" sz="1100" dirty="0"/>
              <a:t>Capitation payment</a:t>
            </a:r>
          </a:p>
          <a:p>
            <a:pPr marL="91440" indent="-91440">
              <a:buFont typeface="Arial" panose="020B0604020202020204" pitchFamily="34" charset="0"/>
              <a:buChar char="•"/>
            </a:pPr>
            <a:r>
              <a:rPr lang="en-US" sz="1100" dirty="0"/>
              <a:t>Requires MCOs to provide and pay for comprehensive health services to enrollees</a:t>
            </a:r>
          </a:p>
          <a:p>
            <a:pPr marL="91440" indent="-91440">
              <a:buFont typeface="Arial" panose="020B0604020202020204" pitchFamily="34" charset="0"/>
              <a:buChar char="•"/>
            </a:pPr>
            <a:r>
              <a:rPr lang="en-US" sz="1100" dirty="0"/>
              <a:t>Requires MCOs to contract with MassHealth-certified MCO-Administered ACOs</a:t>
            </a:r>
          </a:p>
        </p:txBody>
      </p:sp>
      <p:sp>
        <p:nvSpPr>
          <p:cNvPr id="28" name="Rectangle 27">
            <a:extLst>
              <a:ext uri="{FF2B5EF4-FFF2-40B4-BE49-F238E27FC236}">
                <a16:creationId xmlns="" xmlns:a16="http://schemas.microsoft.com/office/drawing/2014/main" id="{1A975F37-CD26-4A09-BD89-57BBD461C9A1}"/>
              </a:ext>
            </a:extLst>
          </p:cNvPr>
          <p:cNvSpPr/>
          <p:nvPr/>
        </p:nvSpPr>
        <p:spPr>
          <a:xfrm>
            <a:off x="6207950" y="4583994"/>
            <a:ext cx="2377440" cy="2743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MCO-Administered ACOs</a:t>
            </a:r>
          </a:p>
        </p:txBody>
      </p:sp>
      <p:sp>
        <p:nvSpPr>
          <p:cNvPr id="29" name="TextBox 28">
            <a:extLst>
              <a:ext uri="{FF2B5EF4-FFF2-40B4-BE49-F238E27FC236}">
                <a16:creationId xmlns="" xmlns:a16="http://schemas.microsoft.com/office/drawing/2014/main" id="{C8D07A8B-B338-470E-B182-E77003A18B64}"/>
              </a:ext>
            </a:extLst>
          </p:cNvPr>
          <p:cNvSpPr txBox="1"/>
          <p:nvPr/>
        </p:nvSpPr>
        <p:spPr>
          <a:xfrm>
            <a:off x="6207950" y="4871399"/>
            <a:ext cx="2377440" cy="1485022"/>
          </a:xfrm>
          <a:prstGeom prst="rect">
            <a:avLst/>
          </a:prstGeom>
          <a:noFill/>
        </p:spPr>
        <p:txBody>
          <a:bodyPr wrap="square" rtlCol="0">
            <a:spAutoFit/>
          </a:bodyPr>
          <a:lstStyle/>
          <a:p>
            <a:pPr lvl="0"/>
            <a:r>
              <a:rPr lang="en-US" sz="1100" b="1" dirty="0">
                <a:solidFill>
                  <a:srgbClr val="5A8F7C">
                    <a:lumMod val="75000"/>
                  </a:srgbClr>
                </a:solidFill>
                <a:latin typeface="Calibri"/>
                <a:cs typeface="Arial"/>
              </a:rPr>
              <a:t>Contract between MCO and ACO</a:t>
            </a:r>
            <a:endParaRPr lang="en-US" sz="1100" dirty="0"/>
          </a:p>
          <a:p>
            <a:pPr marL="91440" indent="-91440">
              <a:buFont typeface="Arial" panose="020B0604020202020204" pitchFamily="34" charset="0"/>
              <a:buChar char="•"/>
            </a:pPr>
            <a:r>
              <a:rPr lang="en-US" sz="1100" dirty="0"/>
              <a:t>Contract approved by MassHealth</a:t>
            </a:r>
          </a:p>
          <a:p>
            <a:pPr marL="91440" indent="-91440">
              <a:buFont typeface="Arial" panose="020B0604020202020204" pitchFamily="34" charset="0"/>
              <a:buChar char="•"/>
            </a:pPr>
            <a:r>
              <a:rPr lang="en-US" sz="1100" dirty="0"/>
              <a:t>Shared savings and losses</a:t>
            </a:r>
          </a:p>
          <a:p>
            <a:pPr marL="91440" lvl="0" indent="-91440">
              <a:buFont typeface="Arial" panose="020B0604020202020204" pitchFamily="34" charset="0"/>
              <a:buChar char="•"/>
            </a:pPr>
            <a:r>
              <a:rPr lang="en-US" sz="1100" dirty="0"/>
              <a:t>MCO does not pay MCO-Administered ACOs to deliver direct services; rather, MCO pays for services </a:t>
            </a:r>
            <a:r>
              <a:rPr lang="en-US" sz="1100" dirty="0">
                <a:solidFill>
                  <a:srgbClr val="1C1C1C"/>
                </a:solidFill>
              </a:rPr>
              <a:t>itself</a:t>
            </a:r>
          </a:p>
          <a:p>
            <a:pPr lvl="0" algn="ctr">
              <a:spcBef>
                <a:spcPts val="300"/>
              </a:spcBef>
            </a:pPr>
            <a:r>
              <a:rPr lang="en-US" sz="1100" b="1" dirty="0">
                <a:solidFill>
                  <a:srgbClr val="1C1C1C"/>
                </a:solidFill>
              </a:rPr>
              <a:t>1 selected</a:t>
            </a:r>
          </a:p>
        </p:txBody>
      </p:sp>
      <p:cxnSp>
        <p:nvCxnSpPr>
          <p:cNvPr id="6" name="Connector: Elbow 5">
            <a:extLst>
              <a:ext uri="{FF2B5EF4-FFF2-40B4-BE49-F238E27FC236}">
                <a16:creationId xmlns="" xmlns:a16="http://schemas.microsoft.com/office/drawing/2014/main" id="{96A1ED83-E1C1-4DEA-993B-D3BA95EBB09D}"/>
              </a:ext>
            </a:extLst>
          </p:cNvPr>
          <p:cNvCxnSpPr>
            <a:cxnSpLocks/>
          </p:cNvCxnSpPr>
          <p:nvPr/>
        </p:nvCxnSpPr>
        <p:spPr>
          <a:xfrm rot="16200000" flipH="1">
            <a:off x="5238302" y="3671833"/>
            <a:ext cx="1920240" cy="182880"/>
          </a:xfrm>
          <a:prstGeom prst="bentConnector3">
            <a:avLst>
              <a:gd name="adj1" fmla="val 10000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018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a:solidFill>
                  <a:schemeClr val="tx2">
                    <a:lumMod val="75000"/>
                  </a:schemeClr>
                </a:solidFill>
              </a:rPr>
              <a:t>MASSHEALTH: THE BASICS </a:t>
            </a:r>
            <a:br>
              <a:rPr lang="en-US" sz="2800" dirty="0">
                <a:solidFill>
                  <a:schemeClr val="tx2">
                    <a:lumMod val="75000"/>
                  </a:schemeClr>
                </a:solidFill>
              </a:rPr>
            </a:br>
            <a:r>
              <a:rPr lang="en-US" dirty="0"/>
              <a:t>EXECUTIVE SUMMARY</a:t>
            </a:r>
          </a:p>
        </p:txBody>
      </p:sp>
      <p:sp>
        <p:nvSpPr>
          <p:cNvPr id="4" name="Content Placeholder 3"/>
          <p:cNvSpPr>
            <a:spLocks noGrp="1"/>
          </p:cNvSpPr>
          <p:nvPr>
            <p:ph idx="1"/>
          </p:nvPr>
        </p:nvSpPr>
        <p:spPr>
          <a:xfrm>
            <a:off x="474936" y="1281112"/>
            <a:ext cx="2497817" cy="4959289"/>
          </a:xfrm>
        </p:spPr>
        <p:txBody>
          <a:bodyPr numCol="1" spcCol="228600"/>
          <a:lstStyle/>
          <a:p>
            <a:pPr marL="0" indent="0">
              <a:buNone/>
            </a:pPr>
            <a:r>
              <a:rPr lang="en-US" sz="1200" b="1" dirty="0"/>
              <a:t>MassHealth is an essential health safety net for nearly 1.9 million of the state’s residents:</a:t>
            </a:r>
            <a:endParaRPr lang="en-US" sz="1200" dirty="0"/>
          </a:p>
          <a:p>
            <a:pPr marL="114300" lvl="0" indent="-114300"/>
            <a:r>
              <a:rPr lang="en-US" sz="1200" dirty="0"/>
              <a:t>MassHealth is Massachusetts’ Medicaid and Children’s Health Insurance programs. It provides health insurance to more than one in four Massachusetts residents. Implementation of the Affordable Care Act (ACA) brought steep enrollment growth, but enrollment has leveled off in the last two years. More than half of the population with disabilities, more than 40 percent of all children, three-fifths of people in low-income families, and nearly 60 percent of residents of nursing facilities rely on MassHealth to help them pay for health care. </a:t>
            </a:r>
          </a:p>
          <a:p>
            <a:pPr marL="114300" lvl="0" indent="-114300">
              <a:spcBef>
                <a:spcPts val="300"/>
              </a:spcBef>
            </a:pPr>
            <a:r>
              <a:rPr lang="en-US" sz="1200" dirty="0"/>
              <a:t>MassHealth covers services that commercial insurance typically covers, plus other benefits such as long-term services and supports (LTSS) and additional behavioral health care services.</a:t>
            </a:r>
            <a:endParaRPr lang="en-US" dirty="0"/>
          </a:p>
        </p:txBody>
      </p:sp>
      <p:sp>
        <p:nvSpPr>
          <p:cNvPr id="5" name="Content Placeholder 3"/>
          <p:cNvSpPr txBox="1">
            <a:spLocks/>
          </p:cNvSpPr>
          <p:nvPr/>
        </p:nvSpPr>
        <p:spPr bwMode="auto">
          <a:xfrm>
            <a:off x="3063240" y="1274066"/>
            <a:ext cx="3017520" cy="4966336"/>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a:ln>
                  <a:noFill/>
                </a:ln>
                <a:solidFill>
                  <a:schemeClr val="tx1"/>
                </a:solidFill>
                <a:effectLst/>
                <a:uLnTx/>
                <a:uFillTx/>
                <a:latin typeface="+mn-lt"/>
                <a:ea typeface="+mn-ea"/>
                <a:cs typeface="+mn-cs"/>
              </a:rPr>
              <a:t>MassHealth covers a broad cross-section of the population:</a:t>
            </a:r>
            <a:endParaRPr kumimoji="0" lang="en-US" sz="1200" b="0" i="0" u="none" strike="noStrike" kern="0" cap="none" spc="0" normalizeH="0" baseline="0" noProof="0" dirty="0">
              <a:ln>
                <a:noFill/>
              </a:ln>
              <a:solidFill>
                <a:schemeClr val="tx1"/>
              </a:solidFill>
              <a:effectLst/>
              <a:uLnTx/>
              <a:uFillTx/>
              <a:latin typeface="+mn-lt"/>
              <a:ea typeface="+mn-ea"/>
              <a:cs typeface="+mn-cs"/>
            </a:endParaRPr>
          </a:p>
          <a:p>
            <a:pPr marL="114300" lvl="0" indent="-114300" eaLnBrk="0" hangingPunct="0">
              <a:spcBef>
                <a:spcPts val="300"/>
              </a:spcBef>
              <a:buClr>
                <a:schemeClr val="tx2"/>
              </a:buClr>
              <a:buFont typeface="Wingdings" pitchFamily="2" charset="2"/>
              <a:buChar char="§"/>
              <a:defRPr/>
            </a:pPr>
            <a:r>
              <a:rPr lang="en-US" sz="1200" kern="0" dirty="0">
                <a:latin typeface="+mn-lt"/>
                <a:cs typeface="+mn-cs"/>
              </a:rPr>
              <a:t>Three-quarters of MassHealth members are children and non-elderly adults without disabilities. Seniors (over age 65) make up 9</a:t>
            </a:r>
            <a:r>
              <a:rPr lang="en-US" sz="1200" kern="0" dirty="0">
                <a:solidFill>
                  <a:srgbClr val="FF0000"/>
                </a:solidFill>
                <a:latin typeface="+mn-lt"/>
                <a:cs typeface="+mn-cs"/>
              </a:rPr>
              <a:t> </a:t>
            </a:r>
            <a:r>
              <a:rPr lang="en-US" sz="1200" kern="0" dirty="0">
                <a:latin typeface="+mn-lt"/>
                <a:cs typeface="+mn-cs"/>
              </a:rPr>
              <a:t>percent of members, and adults and children with disabilities comprise 16 percent. </a:t>
            </a:r>
            <a:endParaRPr kumimoji="0" lang="en-US" sz="1200" b="0" i="0" u="none" strike="noStrike" kern="0" cap="none" spc="0" normalizeH="0" baseline="0" noProof="0" dirty="0">
              <a:ln>
                <a:noFill/>
              </a:ln>
              <a:solidFill>
                <a:schemeClr val="tx1"/>
              </a:solidFill>
              <a:effectLst/>
              <a:uLnTx/>
              <a:uFillTx/>
              <a:latin typeface="+mn-lt"/>
              <a:ea typeface="+mn-ea"/>
              <a:cs typeface="+mn-cs"/>
            </a:endParaRPr>
          </a:p>
          <a:p>
            <a:pPr marL="114300" lvl="0" indent="-114300" eaLnBrk="0" hangingPunct="0">
              <a:spcBef>
                <a:spcPts val="300"/>
              </a:spcBef>
              <a:buClr>
                <a:schemeClr val="tx2"/>
              </a:buClr>
              <a:buFont typeface="Wingdings" pitchFamily="2" charset="2"/>
              <a:buChar char="§"/>
              <a:defRPr/>
            </a:pPr>
            <a:r>
              <a:rPr kumimoji="0" lang="en-US" sz="1200" b="0" i="0" u="none" strike="noStrike" kern="0" cap="none" spc="0" normalizeH="0" baseline="0" noProof="0" dirty="0">
                <a:ln>
                  <a:noFill/>
                </a:ln>
                <a:solidFill>
                  <a:schemeClr val="tx1"/>
                </a:solidFill>
                <a:effectLst/>
                <a:uLnTx/>
                <a:uFillTx/>
                <a:latin typeface="+mn-lt"/>
                <a:ea typeface="+mn-ea"/>
                <a:cs typeface="+mn-cs"/>
              </a:rPr>
              <a:t>Though they are just one-</a:t>
            </a:r>
            <a:r>
              <a:rPr lang="en-US" sz="1200" kern="0" dirty="0">
                <a:latin typeface="+mn-lt"/>
                <a:cs typeface="+mn-cs"/>
              </a:rPr>
              <a:t>quarter </a:t>
            </a:r>
            <a:r>
              <a:rPr kumimoji="0" lang="en-US" sz="1200" b="0" i="0" u="none" strike="noStrike" kern="0" cap="none" spc="0" normalizeH="0" baseline="0" noProof="0" dirty="0">
                <a:ln>
                  <a:noFill/>
                </a:ln>
                <a:solidFill>
                  <a:schemeClr val="tx1"/>
                </a:solidFill>
                <a:effectLst/>
                <a:uLnTx/>
                <a:uFillTx/>
                <a:latin typeface="+mn-lt"/>
                <a:ea typeface="+mn-ea"/>
                <a:cs typeface="+mn-cs"/>
              </a:rPr>
              <a:t>of members, about 58 cents of every MassHealth</a:t>
            </a:r>
            <a:r>
              <a:rPr kumimoji="0" lang="en-US" sz="1200" b="0" i="0" u="none" strike="noStrike" kern="0" cap="none" spc="0" normalizeH="0" noProof="0" dirty="0">
                <a:ln>
                  <a:noFill/>
                </a:ln>
                <a:solidFill>
                  <a:schemeClr val="tx1"/>
                </a:solidFill>
                <a:effectLst/>
                <a:uLnTx/>
                <a:uFillTx/>
                <a:latin typeface="+mn-lt"/>
                <a:ea typeface="+mn-ea"/>
                <a:cs typeface="+mn-cs"/>
              </a:rPr>
              <a:t> dollar is spent </a:t>
            </a:r>
            <a:r>
              <a:rPr kumimoji="0" lang="en-US" sz="1200" b="0" i="0" u="none" strike="noStrike" kern="0" cap="none" spc="0" normalizeH="0" baseline="0" noProof="0" dirty="0">
                <a:ln>
                  <a:noFill/>
                </a:ln>
                <a:solidFill>
                  <a:schemeClr val="tx1"/>
                </a:solidFill>
                <a:effectLst/>
                <a:uLnTx/>
                <a:uFillTx/>
                <a:latin typeface="+mn-lt"/>
                <a:ea typeface="+mn-ea"/>
                <a:cs typeface="+mn-cs"/>
              </a:rPr>
              <a:t>for the care of </a:t>
            </a:r>
            <a:r>
              <a:rPr lang="en-US" sz="1200" kern="0" dirty="0">
                <a:latin typeface="+mn-lt"/>
                <a:cs typeface="+mn-cs"/>
              </a:rPr>
              <a:t>seniors or members </a:t>
            </a:r>
            <a:r>
              <a:rPr kumimoji="0" lang="en-US" sz="1200" b="0" i="0" u="none" strike="noStrike" kern="0" cap="none" spc="0" normalizeH="0" baseline="0" noProof="0" dirty="0">
                <a:ln>
                  <a:noFill/>
                </a:ln>
                <a:solidFill>
                  <a:schemeClr val="tx1"/>
                </a:solidFill>
                <a:effectLst/>
                <a:uLnTx/>
                <a:uFillTx/>
                <a:latin typeface="+mn-lt"/>
                <a:ea typeface="+mn-ea"/>
                <a:cs typeface="+mn-cs"/>
              </a:rPr>
              <a:t>with disabilities.  </a:t>
            </a:r>
          </a:p>
          <a:p>
            <a:pPr marL="114300" marR="0" lvl="0" indent="-114300" algn="l" defTabSz="914400" rtl="0" eaLnBrk="0" fontAlgn="base" latinLnBrk="0" hangingPunct="0">
              <a:lnSpc>
                <a:spcPct val="100000"/>
              </a:lnSpc>
              <a:spcBef>
                <a:spcPts val="3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a:ln>
                  <a:noFill/>
                </a:ln>
                <a:solidFill>
                  <a:schemeClr val="tx1"/>
                </a:solidFill>
                <a:effectLst/>
                <a:uLnTx/>
                <a:uFillTx/>
                <a:latin typeface="+mn-lt"/>
                <a:ea typeface="+mn-ea"/>
                <a:cs typeface="+mn-cs"/>
              </a:rPr>
              <a:t>Implementation of ACA</a:t>
            </a:r>
            <a:r>
              <a:rPr kumimoji="0" lang="en-US" sz="1200" b="0" i="0" u="none" strike="noStrike" kern="0" cap="none" spc="0" normalizeH="0" noProof="0" dirty="0">
                <a:ln>
                  <a:noFill/>
                </a:ln>
                <a:solidFill>
                  <a:schemeClr val="tx1"/>
                </a:solidFill>
                <a:effectLst/>
                <a:uLnTx/>
                <a:uFillTx/>
                <a:latin typeface="+mn-lt"/>
                <a:ea typeface="+mn-ea"/>
                <a:cs typeface="+mn-cs"/>
              </a:rPr>
              <a:t> coverage provisions has shifted the makeup of </a:t>
            </a:r>
            <a:r>
              <a:rPr kumimoji="0" lang="en-US" sz="1200" b="0" i="0" u="none" strike="noStrike" kern="0" cap="none" spc="0" normalizeH="0" baseline="0" noProof="0" dirty="0">
                <a:ln>
                  <a:noFill/>
                </a:ln>
                <a:solidFill>
                  <a:schemeClr val="tx1"/>
                </a:solidFill>
                <a:effectLst/>
                <a:uLnTx/>
                <a:uFillTx/>
                <a:latin typeface="+mn-lt"/>
                <a:ea typeface="+mn-ea"/>
                <a:cs typeface="+mn-cs"/>
              </a:rPr>
              <a:t>MassHealth membership</a:t>
            </a:r>
            <a:r>
              <a:rPr kumimoji="0" lang="en-US" sz="1200" b="0" i="0" u="none" strike="noStrike" kern="0" cap="none" spc="0" normalizeH="0" noProof="0" dirty="0">
                <a:ln>
                  <a:noFill/>
                </a:ln>
                <a:solidFill>
                  <a:schemeClr val="tx1"/>
                </a:solidFill>
                <a:effectLst/>
                <a:uLnTx/>
                <a:uFillTx/>
                <a:latin typeface="+mn-lt"/>
                <a:ea typeface="+mn-ea"/>
                <a:cs typeface="+mn-cs"/>
              </a:rPr>
              <a:t> toward more adults without disabilities. </a:t>
            </a:r>
          </a:p>
          <a:p>
            <a:pPr marL="114300" marR="0" lvl="0" indent="-114300" algn="l" defTabSz="914400" rtl="0" eaLnBrk="0" fontAlgn="base" latinLnBrk="0" hangingPunct="0">
              <a:lnSpc>
                <a:spcPct val="100000"/>
              </a:lnSpc>
              <a:spcBef>
                <a:spcPts val="3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a:ln>
                  <a:noFill/>
                </a:ln>
                <a:solidFill>
                  <a:schemeClr val="tx1"/>
                </a:solidFill>
                <a:effectLst/>
                <a:uLnTx/>
                <a:uFillTx/>
                <a:latin typeface="+mn-lt"/>
                <a:ea typeface="+mn-ea"/>
                <a:cs typeface="+mn-cs"/>
              </a:rPr>
              <a:t>Many people with disabilities qualify through MassHealth’s CommonHealth program, which offers benefits to persons with disabilities that are not generally available through employers or Medicare.</a:t>
            </a:r>
            <a:r>
              <a:rPr kumimoji="0" lang="en-US" sz="1200" b="0" i="0" u="none" strike="noStrike" kern="0" cap="none" spc="0" normalizeH="0" noProof="0" dirty="0">
                <a:ln>
                  <a:noFill/>
                </a:ln>
                <a:solidFill>
                  <a:schemeClr val="tx1"/>
                </a:solidFill>
                <a:effectLst/>
                <a:uLnTx/>
                <a:uFillTx/>
                <a:latin typeface="+mn-lt"/>
                <a:ea typeface="+mn-ea"/>
                <a:cs typeface="+mn-cs"/>
              </a:rPr>
              <a:t> CommonHealth can supplement other private insurance or Medicare to provide benefits that are critical to maintaining independence, such as personal care assistance services.</a:t>
            </a:r>
            <a:r>
              <a:rPr kumimoji="0" lang="en-US" sz="1200" b="0" i="0" u="none" strike="noStrike" kern="0" cap="none" spc="0" normalizeH="0" baseline="0" noProof="0" dirty="0">
                <a:ln>
                  <a:noFill/>
                </a:ln>
                <a:solidFill>
                  <a:schemeClr val="tx1"/>
                </a:solidFill>
                <a:effectLst/>
                <a:uLnTx/>
                <a:uFillTx/>
                <a:latin typeface="+mn-lt"/>
                <a:ea typeface="+mn-ea"/>
                <a:cs typeface="+mn-cs"/>
              </a:rPr>
              <a:t> </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6" name="Content Placeholder 3"/>
          <p:cNvSpPr txBox="1">
            <a:spLocks/>
          </p:cNvSpPr>
          <p:nvPr/>
        </p:nvSpPr>
        <p:spPr bwMode="auto">
          <a:xfrm>
            <a:off x="6217920" y="1281113"/>
            <a:ext cx="2468880" cy="4824412"/>
          </a:xfrm>
          <a:prstGeom prst="rect">
            <a:avLst/>
          </a:prstGeom>
          <a:noFill/>
          <a:ln w="9525">
            <a:noFill/>
            <a:miter lim="800000"/>
            <a:headEnd/>
            <a:tailEnd/>
          </a:ln>
        </p:spPr>
        <p:txBody>
          <a:bodyPr vert="horz" wrap="square" lIns="91440" tIns="45720" rIns="91440" bIns="45720" numCol="1" spcCol="228600"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2"/>
              </a:buClr>
              <a:buSzTx/>
              <a:buFont typeface="Wingdings" pitchFamily="2" charset="2"/>
              <a:buNone/>
              <a:tabLst/>
              <a:defRPr/>
            </a:pPr>
            <a:r>
              <a:rPr kumimoji="0" lang="en-US" sz="1200" b="1" i="0" u="none" strike="noStrike" kern="0" cap="none" spc="0" normalizeH="0" baseline="0" noProof="0" dirty="0">
                <a:ln>
                  <a:noFill/>
                </a:ln>
                <a:solidFill>
                  <a:schemeClr val="tx1"/>
                </a:solidFill>
                <a:effectLst/>
                <a:uLnTx/>
                <a:uFillTx/>
                <a:latin typeface="+mn-lt"/>
                <a:ea typeface="+mn-ea"/>
                <a:cs typeface="+mn-cs"/>
              </a:rPr>
              <a:t>MassHealth supports workers’ access to private insurance:</a:t>
            </a:r>
            <a:endParaRPr kumimoji="0" lang="en-US" sz="1200" b="0" i="0" u="none" strike="noStrike" kern="0" cap="none" spc="0" normalizeH="0" baseline="0" noProof="0" dirty="0">
              <a:ln>
                <a:noFill/>
              </a:ln>
              <a:solidFill>
                <a:schemeClr val="tx1"/>
              </a:solidFill>
              <a:effectLst/>
              <a:uLnTx/>
              <a:uFillTx/>
              <a:latin typeface="+mn-lt"/>
              <a:ea typeface="+mn-ea"/>
              <a:cs typeface="+mn-cs"/>
            </a:endParaRPr>
          </a:p>
          <a:p>
            <a:pPr marL="114300" marR="0" lvl="0" indent="-1143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r>
              <a:rPr kumimoji="0" lang="en-US" sz="1200" b="0" i="0" u="none" strike="noStrike" kern="0" cap="none" spc="0" normalizeH="0" baseline="0" noProof="0" dirty="0">
                <a:ln>
                  <a:noFill/>
                </a:ln>
                <a:solidFill>
                  <a:schemeClr val="tx1"/>
                </a:solidFill>
                <a:effectLst/>
                <a:uLnTx/>
                <a:uFillTx/>
                <a:latin typeface="+mn-lt"/>
                <a:ea typeface="+mn-ea"/>
                <a:cs typeface="+mn-cs"/>
              </a:rPr>
              <a:t>For </a:t>
            </a:r>
            <a:r>
              <a:rPr lang="en-US" sz="1200" kern="0" dirty="0">
                <a:latin typeface="+mn-lt"/>
                <a:cs typeface="+mn-cs"/>
              </a:rPr>
              <a:t>more than one-fifth </a:t>
            </a:r>
            <a:r>
              <a:rPr kumimoji="0" lang="en-US" sz="1200" b="0" i="0" u="none" strike="noStrike" kern="0" cap="none" spc="0" normalizeH="0" baseline="0" noProof="0" dirty="0">
                <a:ln>
                  <a:noFill/>
                </a:ln>
                <a:solidFill>
                  <a:schemeClr val="tx1"/>
                </a:solidFill>
                <a:effectLst/>
                <a:uLnTx/>
                <a:uFillTx/>
                <a:latin typeface="+mn-lt"/>
                <a:ea typeface="+mn-ea"/>
                <a:cs typeface="+mn-cs"/>
              </a:rPr>
              <a:t>of its members, MassHealth coverage is secondary to other insurance such as Medicare, employer-sponsored insurance or student health</a:t>
            </a:r>
            <a:r>
              <a:rPr kumimoji="0" lang="en-US" sz="1200" b="0" i="0" u="none" strike="noStrike" kern="0" cap="none" spc="0" normalizeH="0" noProof="0" dirty="0">
                <a:ln>
                  <a:noFill/>
                </a:ln>
                <a:solidFill>
                  <a:schemeClr val="tx1"/>
                </a:solidFill>
                <a:effectLst/>
                <a:uLnTx/>
                <a:uFillTx/>
                <a:latin typeface="+mn-lt"/>
                <a:ea typeface="+mn-ea"/>
                <a:cs typeface="+mn-cs"/>
              </a:rPr>
              <a:t> insurance</a:t>
            </a:r>
            <a:r>
              <a:rPr kumimoji="0" lang="en-US" sz="1200" b="0" i="0" u="none" strike="noStrike" kern="0" cap="none" spc="0" normalizeH="0" baseline="0" noProof="0" dirty="0">
                <a:ln>
                  <a:noFill/>
                </a:ln>
                <a:solidFill>
                  <a:schemeClr val="tx1"/>
                </a:solidFill>
                <a:effectLst/>
                <a:uLnTx/>
                <a:uFillTx/>
                <a:latin typeface="+mn-lt"/>
                <a:ea typeface="+mn-ea"/>
                <a:cs typeface="+mn-cs"/>
              </a:rPr>
              <a:t>. MassHealth benefits help make employer-</a:t>
            </a:r>
            <a:r>
              <a:rPr lang="en-US" sz="1200" kern="0" dirty="0">
                <a:latin typeface="+mn-lt"/>
                <a:cs typeface="+mn-cs"/>
              </a:rPr>
              <a:t>sponsored</a:t>
            </a:r>
            <a:r>
              <a:rPr kumimoji="0" lang="en-US" sz="1200" b="0" i="0" u="none" strike="noStrike" kern="0" cap="none" spc="0" normalizeH="0" baseline="0" noProof="0" dirty="0">
                <a:ln>
                  <a:noFill/>
                </a:ln>
                <a:solidFill>
                  <a:schemeClr val="tx1"/>
                </a:solidFill>
                <a:effectLst/>
                <a:uLnTx/>
                <a:uFillTx/>
                <a:latin typeface="+mn-lt"/>
                <a:ea typeface="+mn-ea"/>
                <a:cs typeface="+mn-cs"/>
              </a:rPr>
              <a:t> insurance more affordable for eligible low-wage workers and their children by paying for the employee share of the premium and by covering most of the cost of co-payments and deductibles. In addition, MassHealth benefits make it possible for many people with disabilities to</a:t>
            </a:r>
            <a:r>
              <a:rPr kumimoji="0" lang="en-US" sz="1200" b="0" i="0" u="none" strike="noStrike" kern="0" cap="none" spc="0" normalizeH="0" noProof="0" dirty="0">
                <a:ln>
                  <a:noFill/>
                </a:ln>
                <a:solidFill>
                  <a:schemeClr val="tx1"/>
                </a:solidFill>
                <a:effectLst/>
                <a:uLnTx/>
                <a:uFillTx/>
                <a:latin typeface="+mn-lt"/>
                <a:ea typeface="+mn-ea"/>
                <a:cs typeface="+mn-cs"/>
              </a:rPr>
              <a:t> work</a:t>
            </a:r>
            <a:r>
              <a:rPr kumimoji="0" lang="en-US" sz="1200" b="0" i="0" u="none" strike="noStrike" kern="0" cap="none" spc="0" normalizeH="0" baseline="0" noProof="0" dirty="0">
                <a:ln>
                  <a:noFill/>
                </a:ln>
                <a:solidFill>
                  <a:schemeClr val="tx1"/>
                </a:solidFill>
                <a:effectLst/>
                <a:uLnTx/>
                <a:uFillTx/>
                <a:latin typeface="+mn-lt"/>
                <a:ea typeface="+mn-ea"/>
                <a:cs typeface="+mn-cs"/>
              </a:rPr>
              <a:t>.</a:t>
            </a:r>
          </a:p>
          <a:p>
            <a:pPr marL="114300" marR="0" lvl="0" indent="-114300" algn="l" defTabSz="914400" rtl="0" eaLnBrk="0" fontAlgn="base" latinLnBrk="0" hangingPunct="0">
              <a:lnSpc>
                <a:spcPct val="100000"/>
              </a:lnSpc>
              <a:spcBef>
                <a:spcPts val="300"/>
              </a:spcBef>
              <a:spcAft>
                <a:spcPct val="0"/>
              </a:spcAft>
              <a:buClr>
                <a:schemeClr val="tx2"/>
              </a:buClr>
              <a:buSzTx/>
              <a:buFont typeface="Wingdings" pitchFamily="2" charset="2"/>
              <a:buChar char="§"/>
              <a:tabLst/>
              <a:defRPr/>
            </a:pPr>
            <a:r>
              <a:rPr lang="en-US" sz="1200" kern="0" dirty="0">
                <a:latin typeface="+mn-lt"/>
                <a:cs typeface="+mn-cs"/>
              </a:rPr>
              <a:t>The coordination of public and private sources of coverage allows MassHealth to leverage other funding sources, which is critical to sustainability of the program.</a:t>
            </a:r>
          </a:p>
          <a:p>
            <a:pPr marL="228600" marR="0" lvl="0" indent="-228600" algn="l" defTabSz="914400" rtl="0" eaLnBrk="0" fontAlgn="base" latinLnBrk="0" hangingPunct="0">
              <a:lnSpc>
                <a:spcPct val="100000"/>
              </a:lnSpc>
              <a:spcBef>
                <a:spcPts val="600"/>
              </a:spcBef>
              <a:spcAft>
                <a:spcPct val="0"/>
              </a:spcAft>
              <a:buClr>
                <a:schemeClr val="tx2"/>
              </a:buClr>
              <a:buSzTx/>
              <a:buFont typeface="Wingdings" pitchFamily="2" charset="2"/>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grpSp>
        <p:nvGrpSpPr>
          <p:cNvPr id="13" name="Group 12"/>
          <p:cNvGrpSpPr/>
          <p:nvPr/>
        </p:nvGrpSpPr>
        <p:grpSpPr>
          <a:xfrm>
            <a:off x="2972753" y="1309688"/>
            <a:ext cx="3198494" cy="4937760"/>
            <a:chOff x="2882266" y="1371600"/>
            <a:chExt cx="3198494" cy="4819649"/>
          </a:xfrm>
        </p:grpSpPr>
        <p:cxnSp>
          <p:nvCxnSpPr>
            <p:cNvPr id="10" name="Straight Connector 9"/>
            <p:cNvCxnSpPr/>
            <p:nvPr/>
          </p:nvCxnSpPr>
          <p:spPr>
            <a:xfrm rot="5400000">
              <a:off x="472441" y="3781425"/>
              <a:ext cx="48196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3670935" y="3781425"/>
              <a:ext cx="481964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2</a:t>
            </a:fld>
            <a:endParaRPr lang="en-US" dirty="0">
              <a:solidFill>
                <a:srgbClr val="969696">
                  <a:lumMod val="50000"/>
                </a:srgb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MASSHEALTH MEMBERS ELIGIBLE FOR ACO ENROLLMENT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8975449"/>
              </p:ext>
            </p:extLst>
          </p:nvPr>
        </p:nvGraphicFramePr>
        <p:xfrm>
          <a:off x="457200" y="2166612"/>
          <a:ext cx="82296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0"/>
          </p:nvPr>
        </p:nvSpPr>
        <p:spPr/>
        <p:txBody>
          <a:bodyPr/>
          <a:lstStyle/>
          <a:p>
            <a:pPr>
              <a:defRPr/>
            </a:pPr>
            <a:fld id="{9BD7153A-5758-40C4-8129-301D4A48CA78}" type="slidenum">
              <a:rPr lang="en-US" smtClean="0"/>
              <a:pPr>
                <a:defRPr/>
              </a:pPr>
              <a:t>29</a:t>
            </a:fld>
            <a:endParaRPr lang="en-US" dirty="0"/>
          </a:p>
        </p:txBody>
      </p:sp>
      <p:sp>
        <p:nvSpPr>
          <p:cNvPr id="7" name="TextBox 6">
            <a:extLst>
              <a:ext uri="{FF2B5EF4-FFF2-40B4-BE49-F238E27FC236}">
                <a16:creationId xmlns="" xmlns:a16="http://schemas.microsoft.com/office/drawing/2014/main" id="{63054640-EC5D-4012-9E1F-BAB34D86489B}"/>
              </a:ext>
            </a:extLst>
          </p:cNvPr>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pPr>
              <a:spcBef>
                <a:spcPts val="600"/>
              </a:spcBef>
            </a:pPr>
            <a:r>
              <a:rPr lang="en-US" sz="600" dirty="0"/>
              <a:t>SOURCE: </a:t>
            </a:r>
            <a:r>
              <a:rPr lang="en-US" sz="800" dirty="0"/>
              <a:t>MassHealth, May 2017 Snapshot Report. </a:t>
            </a:r>
          </a:p>
        </p:txBody>
      </p:sp>
      <p:sp>
        <p:nvSpPr>
          <p:cNvPr id="8" name="TextBox 7">
            <a:extLst>
              <a:ext uri="{FF2B5EF4-FFF2-40B4-BE49-F238E27FC236}">
                <a16:creationId xmlns="" xmlns:a16="http://schemas.microsoft.com/office/drawing/2014/main" id="{1544E1A6-3FCA-406D-91B0-72775831F587}"/>
              </a:ext>
            </a:extLst>
          </p:cNvPr>
          <p:cNvSpPr txBox="1"/>
          <p:nvPr/>
        </p:nvSpPr>
        <p:spPr>
          <a:xfrm>
            <a:off x="6012631" y="4776097"/>
            <a:ext cx="957313" cy="461665"/>
          </a:xfrm>
          <a:prstGeom prst="rect">
            <a:avLst/>
          </a:prstGeom>
          <a:noFill/>
        </p:spPr>
        <p:txBody>
          <a:bodyPr wrap="none" rtlCol="0">
            <a:spAutoFit/>
          </a:bodyPr>
          <a:lstStyle/>
          <a:p>
            <a:pPr algn="ctr"/>
            <a:r>
              <a:rPr lang="en-US" sz="1200" b="1" dirty="0">
                <a:solidFill>
                  <a:schemeClr val="tx2"/>
                </a:solidFill>
              </a:rPr>
              <a:t>Adults with </a:t>
            </a:r>
            <a:br>
              <a:rPr lang="en-US" sz="1200" b="1" dirty="0">
                <a:solidFill>
                  <a:schemeClr val="tx2"/>
                </a:solidFill>
              </a:rPr>
            </a:br>
            <a:r>
              <a:rPr lang="en-US" sz="1200" b="1" dirty="0">
                <a:solidFill>
                  <a:schemeClr val="tx2"/>
                </a:solidFill>
              </a:rPr>
              <a:t>disabilities</a:t>
            </a:r>
          </a:p>
        </p:txBody>
      </p:sp>
      <p:sp>
        <p:nvSpPr>
          <p:cNvPr id="9" name="TextBox 8">
            <a:extLst>
              <a:ext uri="{FF2B5EF4-FFF2-40B4-BE49-F238E27FC236}">
                <a16:creationId xmlns="" xmlns:a16="http://schemas.microsoft.com/office/drawing/2014/main" id="{2EFBA84F-C092-452E-9E73-11A7AD9C4524}"/>
              </a:ext>
            </a:extLst>
          </p:cNvPr>
          <p:cNvSpPr txBox="1"/>
          <p:nvPr/>
        </p:nvSpPr>
        <p:spPr>
          <a:xfrm>
            <a:off x="3473450" y="5685712"/>
            <a:ext cx="1989520" cy="276999"/>
          </a:xfrm>
          <a:prstGeom prst="rect">
            <a:avLst/>
          </a:prstGeom>
          <a:noFill/>
        </p:spPr>
        <p:txBody>
          <a:bodyPr wrap="none" rtlCol="0">
            <a:spAutoFit/>
          </a:bodyPr>
          <a:lstStyle/>
          <a:p>
            <a:pPr algn="ctr"/>
            <a:r>
              <a:rPr lang="en-US" sz="1200" b="1" dirty="0">
                <a:solidFill>
                  <a:schemeClr val="tx2"/>
                </a:solidFill>
              </a:rPr>
              <a:t>Children without disabilities</a:t>
            </a:r>
          </a:p>
        </p:txBody>
      </p:sp>
      <p:sp>
        <p:nvSpPr>
          <p:cNvPr id="10" name="TextBox 9">
            <a:extLst>
              <a:ext uri="{FF2B5EF4-FFF2-40B4-BE49-F238E27FC236}">
                <a16:creationId xmlns="" xmlns:a16="http://schemas.microsoft.com/office/drawing/2014/main" id="{12D646B1-7E18-4D6B-86C8-049C5532ABB4}"/>
              </a:ext>
            </a:extLst>
          </p:cNvPr>
          <p:cNvSpPr txBox="1"/>
          <p:nvPr/>
        </p:nvSpPr>
        <p:spPr>
          <a:xfrm>
            <a:off x="2133913" y="4807629"/>
            <a:ext cx="1048557" cy="646331"/>
          </a:xfrm>
          <a:prstGeom prst="rect">
            <a:avLst/>
          </a:prstGeom>
          <a:noFill/>
        </p:spPr>
        <p:txBody>
          <a:bodyPr wrap="none" rtlCol="0">
            <a:spAutoFit/>
          </a:bodyPr>
          <a:lstStyle/>
          <a:p>
            <a:pPr algn="ctr"/>
            <a:r>
              <a:rPr lang="en-US" sz="1200" b="1" dirty="0">
                <a:solidFill>
                  <a:schemeClr val="tx2"/>
                </a:solidFill>
              </a:rPr>
              <a:t>Children with</a:t>
            </a:r>
            <a:br>
              <a:rPr lang="en-US" sz="1200" b="1" dirty="0">
                <a:solidFill>
                  <a:schemeClr val="tx2"/>
                </a:solidFill>
              </a:rPr>
            </a:br>
            <a:r>
              <a:rPr lang="en-US" sz="1200" b="1" dirty="0">
                <a:solidFill>
                  <a:schemeClr val="tx2"/>
                </a:solidFill>
              </a:rPr>
              <a:t>disabilities</a:t>
            </a:r>
          </a:p>
          <a:p>
            <a:pPr algn="ctr"/>
            <a:r>
              <a:rPr lang="en-US" sz="1200" b="1" dirty="0">
                <a:solidFill>
                  <a:schemeClr val="tx2"/>
                </a:solidFill>
              </a:rPr>
              <a:t>25,397</a:t>
            </a:r>
          </a:p>
        </p:txBody>
      </p:sp>
      <p:sp>
        <p:nvSpPr>
          <p:cNvPr id="4" name="TextBox 3">
            <a:extLst>
              <a:ext uri="{FF2B5EF4-FFF2-40B4-BE49-F238E27FC236}">
                <a16:creationId xmlns="" xmlns:a16="http://schemas.microsoft.com/office/drawing/2014/main" id="{AC34729F-4176-4F02-B159-CF6572D38331}"/>
              </a:ext>
            </a:extLst>
          </p:cNvPr>
          <p:cNvSpPr txBox="1"/>
          <p:nvPr/>
        </p:nvSpPr>
        <p:spPr>
          <a:xfrm>
            <a:off x="6273938" y="3073246"/>
            <a:ext cx="870751" cy="646331"/>
          </a:xfrm>
          <a:prstGeom prst="rect">
            <a:avLst/>
          </a:prstGeom>
          <a:noFill/>
        </p:spPr>
        <p:txBody>
          <a:bodyPr wrap="none" rtlCol="0">
            <a:spAutoFit/>
          </a:bodyPr>
          <a:lstStyle/>
          <a:p>
            <a:pPr algn="ctr"/>
            <a:r>
              <a:rPr lang="en-US" sz="1200" b="1" dirty="0">
                <a:solidFill>
                  <a:schemeClr val="tx2"/>
                </a:solidFill>
              </a:rPr>
              <a:t>Adults</a:t>
            </a:r>
            <a:br>
              <a:rPr lang="en-US" sz="1200" b="1" dirty="0">
                <a:solidFill>
                  <a:schemeClr val="tx2"/>
                </a:solidFill>
              </a:rPr>
            </a:br>
            <a:r>
              <a:rPr lang="en-US" sz="1200" b="1" dirty="0">
                <a:solidFill>
                  <a:schemeClr val="tx2"/>
                </a:solidFill>
              </a:rPr>
              <a:t>without</a:t>
            </a:r>
            <a:br>
              <a:rPr lang="en-US" sz="1200" b="1" dirty="0">
                <a:solidFill>
                  <a:schemeClr val="tx2"/>
                </a:solidFill>
              </a:rPr>
            </a:br>
            <a:r>
              <a:rPr lang="en-US" sz="1200" b="1" dirty="0">
                <a:solidFill>
                  <a:schemeClr val="tx2"/>
                </a:solidFill>
              </a:rPr>
              <a:t>disabilities</a:t>
            </a:r>
          </a:p>
        </p:txBody>
      </p:sp>
      <p:grpSp>
        <p:nvGrpSpPr>
          <p:cNvPr id="13" name="Group 12">
            <a:extLst>
              <a:ext uri="{FF2B5EF4-FFF2-40B4-BE49-F238E27FC236}">
                <a16:creationId xmlns="" xmlns:a16="http://schemas.microsoft.com/office/drawing/2014/main" id="{55B8FE5E-96C7-4646-B15A-9630305C1384}"/>
              </a:ext>
            </a:extLst>
          </p:cNvPr>
          <p:cNvGrpSpPr/>
          <p:nvPr/>
        </p:nvGrpSpPr>
        <p:grpSpPr>
          <a:xfrm>
            <a:off x="795076" y="2503944"/>
            <a:ext cx="7553848" cy="265298"/>
            <a:chOff x="1028194" y="3296351"/>
            <a:chExt cx="7553848" cy="265298"/>
          </a:xfrm>
        </p:grpSpPr>
        <p:sp>
          <p:nvSpPr>
            <p:cNvPr id="11" name="TextBox 1">
              <a:extLst>
                <a:ext uri="{FF2B5EF4-FFF2-40B4-BE49-F238E27FC236}">
                  <a16:creationId xmlns="" xmlns:a16="http://schemas.microsoft.com/office/drawing/2014/main" id="{C3715DBA-817E-4227-8FE3-0FED36C77238}"/>
                </a:ext>
              </a:extLst>
            </p:cNvPr>
            <p:cNvSpPr txBox="1"/>
            <p:nvPr/>
          </p:nvSpPr>
          <p:spPr>
            <a:xfrm>
              <a:off x="6296042" y="3296351"/>
              <a:ext cx="2286000" cy="265298"/>
            </a:xfrm>
            <a:prstGeom prst="rect">
              <a:avLst/>
            </a:prstGeom>
            <a:solidFill>
              <a:schemeClr val="tx2"/>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dirty="0">
                  <a:solidFill>
                    <a:schemeClr val="bg1"/>
                  </a:solidFill>
                </a:rPr>
                <a:t>ELIGIBLE FOR ACO: 1.25 MILLION</a:t>
              </a:r>
            </a:p>
          </p:txBody>
        </p:sp>
        <p:sp>
          <p:nvSpPr>
            <p:cNvPr id="12" name="TextBox 1">
              <a:extLst>
                <a:ext uri="{FF2B5EF4-FFF2-40B4-BE49-F238E27FC236}">
                  <a16:creationId xmlns="" xmlns:a16="http://schemas.microsoft.com/office/drawing/2014/main" id="{0F4599F9-2A09-468B-B37F-2FAE4CD880F1}"/>
                </a:ext>
              </a:extLst>
            </p:cNvPr>
            <p:cNvSpPr txBox="1"/>
            <p:nvPr/>
          </p:nvSpPr>
          <p:spPr>
            <a:xfrm>
              <a:off x="1028194" y="3296351"/>
              <a:ext cx="2286000" cy="265298"/>
            </a:xfrm>
            <a:prstGeom prst="rect">
              <a:avLst/>
            </a:prstGeom>
            <a:solidFill>
              <a:schemeClr val="accent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dirty="0"/>
                <a:t>INELIGIBLE FOR ACO: 0.63 MILLION</a:t>
              </a:r>
              <a:endParaRPr lang="en-US" sz="1100" b="1" dirty="0">
                <a:solidFill>
                  <a:schemeClr val="accent1"/>
                </a:solidFill>
              </a:endParaRPr>
            </a:p>
          </p:txBody>
        </p:sp>
      </p:grpSp>
      <p:sp>
        <p:nvSpPr>
          <p:cNvPr id="14" name="TextBox 13">
            <a:extLst>
              <a:ext uri="{FF2B5EF4-FFF2-40B4-BE49-F238E27FC236}">
                <a16:creationId xmlns="" xmlns:a16="http://schemas.microsoft.com/office/drawing/2014/main" id="{F4E2CA39-FA12-49E2-95AA-DCAEEABDD168}"/>
              </a:ext>
            </a:extLst>
          </p:cNvPr>
          <p:cNvSpPr txBox="1"/>
          <p:nvPr/>
        </p:nvSpPr>
        <p:spPr>
          <a:xfrm>
            <a:off x="1748229" y="1828058"/>
            <a:ext cx="5647543" cy="338554"/>
          </a:xfrm>
          <a:prstGeom prst="rect">
            <a:avLst/>
          </a:prstGeom>
          <a:noFill/>
        </p:spPr>
        <p:txBody>
          <a:bodyPr wrap="square" rtlCol="0">
            <a:spAutoFit/>
          </a:bodyPr>
          <a:lstStyle/>
          <a:p>
            <a:pPr algn="ctr"/>
            <a:r>
              <a:rPr lang="en-US" sz="1600" b="1" dirty="0"/>
              <a:t>Total MassHealth Enrollment 1.87 Million (May 2017)</a:t>
            </a:r>
          </a:p>
        </p:txBody>
      </p:sp>
      <p:sp>
        <p:nvSpPr>
          <p:cNvPr id="15" name="TextBox 1">
            <a:extLst>
              <a:ext uri="{FF2B5EF4-FFF2-40B4-BE49-F238E27FC236}">
                <a16:creationId xmlns="" xmlns:a16="http://schemas.microsoft.com/office/drawing/2014/main" id="{04A10B9D-9BB1-4513-8FE6-45FD1874ED1C}"/>
              </a:ext>
            </a:extLst>
          </p:cNvPr>
          <p:cNvSpPr txBox="1"/>
          <p:nvPr/>
        </p:nvSpPr>
        <p:spPr>
          <a:xfrm>
            <a:off x="795076" y="2825023"/>
            <a:ext cx="1664190" cy="100774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ts val="400"/>
              </a:spcBef>
            </a:pPr>
            <a:r>
              <a:rPr lang="en-US" sz="1100" dirty="0"/>
              <a:t>Ineligible includes:</a:t>
            </a:r>
          </a:p>
          <a:p>
            <a:pPr marL="63500" indent="-63500">
              <a:spcBef>
                <a:spcPts val="400"/>
              </a:spcBef>
              <a:buFont typeface="Arial" panose="020B0604020202020204" pitchFamily="34" charset="0"/>
              <a:buChar char="•"/>
            </a:pPr>
            <a:r>
              <a:rPr lang="en-US" dirty="0"/>
              <a:t>Seniors</a:t>
            </a:r>
          </a:p>
          <a:p>
            <a:pPr marL="63500" indent="-63500">
              <a:spcBef>
                <a:spcPts val="400"/>
              </a:spcBef>
              <a:buFont typeface="Arial" panose="020B0604020202020204" pitchFamily="34" charset="0"/>
              <a:buChar char="•"/>
            </a:pPr>
            <a:r>
              <a:rPr lang="en-US" sz="1100" dirty="0"/>
              <a:t>People with other insurance </a:t>
            </a:r>
            <a:br>
              <a:rPr lang="en-US" sz="1100" dirty="0"/>
            </a:br>
            <a:r>
              <a:rPr lang="en-US" sz="1100" dirty="0"/>
              <a:t>including Medicare or private</a:t>
            </a:r>
          </a:p>
          <a:p>
            <a:pPr marL="63500" indent="-63500">
              <a:spcBef>
                <a:spcPts val="400"/>
              </a:spcBef>
              <a:buFont typeface="Arial" panose="020B0604020202020204" pitchFamily="34" charset="0"/>
              <a:buChar char="•"/>
            </a:pPr>
            <a:r>
              <a:rPr lang="en-US" dirty="0"/>
              <a:t>MassHealth Limited</a:t>
            </a:r>
            <a:endParaRPr lang="en-US" sz="1100" dirty="0"/>
          </a:p>
        </p:txBody>
      </p:sp>
    </p:spTree>
    <p:extLst>
      <p:ext uri="{BB962C8B-B14F-4D97-AF65-F5344CB8AC3E}">
        <p14:creationId xmlns:p14="http://schemas.microsoft.com/office/powerpoint/2010/main" val="2092189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PARTNERS: CONNECT ACO MEMBERS TO COMMUNITY RESOURCES TO MEET BEHAVIORAL HEALTH AND LONG-TERM SERVICES AND SUPPORTS NEEDS</a:t>
            </a:r>
          </a:p>
        </p:txBody>
      </p:sp>
      <p:sp>
        <p:nvSpPr>
          <p:cNvPr id="3" name="Content Placeholder 2"/>
          <p:cNvSpPr>
            <a:spLocks noGrp="1"/>
          </p:cNvSpPr>
          <p:nvPr>
            <p:ph idx="1"/>
          </p:nvPr>
        </p:nvSpPr>
        <p:spPr/>
        <p:txBody>
          <a:bodyPr/>
          <a:lstStyle/>
          <a:p>
            <a:r>
              <a:rPr lang="en-US" sz="1800" dirty="0"/>
              <a:t>Community Partners (CPs) promote integration of care, improved member experience, and continuity and quality of care for members with complex needs.</a:t>
            </a:r>
          </a:p>
          <a:p>
            <a:r>
              <a:rPr lang="en-US" sz="1800" dirty="0"/>
              <a:t>ACOs are required to partner with multiple CPs, which make available the expertise, capabilities, and cultural/linguistic attentiveness of existing community-based organizations.</a:t>
            </a:r>
          </a:p>
          <a:p>
            <a:r>
              <a:rPr lang="en-US" sz="1800" dirty="0"/>
              <a:t>Behavioral Health (BH) CPs perform outreach and engagement, participate on care teams, lead person-centered treatment planning, coordinate services, support care transitions, provide health and wellness coaching, and facilitate access to social and community services. </a:t>
            </a:r>
          </a:p>
          <a:p>
            <a:r>
              <a:rPr lang="en-US" sz="1800" dirty="0"/>
              <a:t>Long-term Services and Supports (LTSS) CPs provide disability expert consultation, care planning and choice counseling, care coordination, transition support, health and wellness coaching, and facilitate access to social and community services. </a:t>
            </a:r>
          </a:p>
        </p:txBody>
      </p:sp>
      <p:sp>
        <p:nvSpPr>
          <p:cNvPr id="4" name="Slide Number Placeholder 3"/>
          <p:cNvSpPr>
            <a:spLocks noGrp="1"/>
          </p:cNvSpPr>
          <p:nvPr>
            <p:ph type="sldNum" sz="quarter" idx="10"/>
          </p:nvPr>
        </p:nvSpPr>
        <p:spPr/>
        <p:txBody>
          <a:bodyPr/>
          <a:lstStyle/>
          <a:p>
            <a:pPr>
              <a:defRPr/>
            </a:pPr>
            <a:fld id="{B496A6CF-2FAA-4A49-8C6F-DBBE4957E9D6}" type="slidenum">
              <a:rPr lang="en-US" smtClean="0"/>
              <a:pPr>
                <a:defRPr/>
              </a:pPr>
              <a:t>30</a:t>
            </a:fld>
            <a:endParaRPr lang="en-US" dirty="0"/>
          </a:p>
        </p:txBody>
      </p:sp>
    </p:spTree>
    <p:extLst>
      <p:ext uri="{BB962C8B-B14F-4D97-AF65-F5344CB8AC3E}">
        <p14:creationId xmlns:p14="http://schemas.microsoft.com/office/powerpoint/2010/main" val="3185901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DELIVERY SYSTEM REFORM INCENTIVE PAYMENTS (DSRIP)</a:t>
            </a:r>
            <a:endParaRPr lang="en-US" dirty="0"/>
          </a:p>
        </p:txBody>
      </p:sp>
      <p:sp>
        <p:nvSpPr>
          <p:cNvPr id="3" name="Content Placeholder 2"/>
          <p:cNvSpPr>
            <a:spLocks noGrp="1"/>
          </p:cNvSpPr>
          <p:nvPr>
            <p:ph idx="1"/>
          </p:nvPr>
        </p:nvSpPr>
        <p:spPr>
          <a:xfrm>
            <a:off x="457200" y="1900238"/>
            <a:ext cx="8229600" cy="3975100"/>
          </a:xfrm>
        </p:spPr>
        <p:txBody>
          <a:bodyPr/>
          <a:lstStyle/>
          <a:p>
            <a:r>
              <a:rPr lang="en-US" dirty="0"/>
              <a:t>The 1115 waiver agreement includes $1.8 billion to support the transformation:</a:t>
            </a:r>
            <a:br>
              <a:rPr lang="en-US" dirty="0"/>
            </a:br>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Up to 20 percent of the ACO and CP payments will be tied to performance, measured by an “accountability score.”</a:t>
            </a:r>
          </a:p>
          <a:p>
            <a:endParaRPr lang="en-US" dirty="0"/>
          </a:p>
        </p:txBody>
      </p:sp>
      <p:sp>
        <p:nvSpPr>
          <p:cNvPr id="4" name="Slide Number Placeholder 3"/>
          <p:cNvSpPr>
            <a:spLocks noGrp="1"/>
          </p:cNvSpPr>
          <p:nvPr>
            <p:ph type="sldNum" sz="quarter" idx="10"/>
          </p:nvPr>
        </p:nvSpPr>
        <p:spPr/>
        <p:txBody>
          <a:bodyPr/>
          <a:lstStyle/>
          <a:p>
            <a:fld id="{9BD7153A-5758-40C4-8129-301D4A48CA78}" type="slidenum">
              <a:rPr lang="en-US" smtClean="0"/>
              <a:pPr/>
              <a:t>31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43358709"/>
              </p:ext>
            </p:extLst>
          </p:nvPr>
        </p:nvGraphicFramePr>
        <p:xfrm>
          <a:off x="731520" y="2633611"/>
          <a:ext cx="7680960" cy="2641600"/>
        </p:xfrm>
        <a:graphic>
          <a:graphicData uri="http://schemas.openxmlformats.org/drawingml/2006/table">
            <a:tbl>
              <a:tblPr firstRow="1" bandRow="1">
                <a:tableStyleId>{5C22544A-7EE6-4342-B048-85BDC9FD1C3A}</a:tableStyleId>
              </a:tblPr>
              <a:tblGrid>
                <a:gridCol w="5394960">
                  <a:extLst>
                    <a:ext uri="{9D8B030D-6E8A-4147-A177-3AD203B41FA5}">
                      <a16:colId xmlns="" xmlns:a16="http://schemas.microsoft.com/office/drawing/2014/main" val="20000"/>
                    </a:ext>
                  </a:extLst>
                </a:gridCol>
                <a:gridCol w="2286000">
                  <a:extLst>
                    <a:ext uri="{9D8B030D-6E8A-4147-A177-3AD203B41FA5}">
                      <a16:colId xmlns="" xmlns:a16="http://schemas.microsoft.com/office/drawing/2014/main" val="20001"/>
                    </a:ext>
                  </a:extLst>
                </a:gridCol>
              </a:tblGrid>
              <a:tr h="370840">
                <a:tc>
                  <a:txBody>
                    <a:bodyPr/>
                    <a:lstStyle/>
                    <a:p>
                      <a:r>
                        <a:rPr lang="en-US" sz="1600" dirty="0"/>
                        <a:t>Objective</a:t>
                      </a:r>
                    </a:p>
                  </a:txBody>
                  <a:tcPr anchor="b">
                    <a:solidFill>
                      <a:schemeClr val="accent5"/>
                    </a:solidFill>
                  </a:tcPr>
                </a:tc>
                <a:tc>
                  <a:txBody>
                    <a:bodyPr/>
                    <a:lstStyle/>
                    <a:p>
                      <a:pPr algn="ctr"/>
                      <a:r>
                        <a:rPr lang="en-US" sz="1600" dirty="0"/>
                        <a:t>Five</a:t>
                      </a:r>
                      <a:r>
                        <a:rPr lang="en-US" sz="1600" baseline="0" dirty="0"/>
                        <a:t>-Year Funding</a:t>
                      </a:r>
                    </a:p>
                    <a:p>
                      <a:pPr algn="ctr"/>
                      <a:r>
                        <a:rPr lang="en-US" sz="1600" baseline="0" dirty="0"/>
                        <a:t>(% of DSRIP Funding)</a:t>
                      </a:r>
                      <a:endParaRPr lang="en-US" sz="1600" dirty="0"/>
                    </a:p>
                  </a:txBody>
                  <a:tcPr anchor="b">
                    <a:solidFill>
                      <a:schemeClr val="accent5"/>
                    </a:solidFill>
                  </a:tcPr>
                </a:tc>
                <a:extLst>
                  <a:ext uri="{0D108BD9-81ED-4DB2-BD59-A6C34878D82A}">
                    <a16:rowId xmlns="" xmlns:a16="http://schemas.microsoft.com/office/drawing/2014/main" val="10000"/>
                  </a:ext>
                </a:extLst>
              </a:tr>
              <a:tr h="370840">
                <a:tc>
                  <a:txBody>
                    <a:bodyPr/>
                    <a:lstStyle/>
                    <a:p>
                      <a:r>
                        <a:rPr lang="en-US" sz="1600" dirty="0"/>
                        <a:t>ACO Development</a:t>
                      </a:r>
                    </a:p>
                  </a:txBody>
                  <a:tcPr/>
                </a:tc>
                <a:tc>
                  <a:txBody>
                    <a:bodyPr/>
                    <a:lstStyle/>
                    <a:p>
                      <a:pPr algn="ctr"/>
                      <a:r>
                        <a:rPr lang="en-US" sz="1600" dirty="0"/>
                        <a:t>$1.065B (60%)</a:t>
                      </a:r>
                    </a:p>
                  </a:txBody>
                  <a:tcPr/>
                </a:tc>
                <a:extLst>
                  <a:ext uri="{0D108BD9-81ED-4DB2-BD59-A6C34878D82A}">
                    <a16:rowId xmlns="" xmlns:a16="http://schemas.microsoft.com/office/drawing/2014/main" val="10001"/>
                  </a:ext>
                </a:extLst>
              </a:tr>
              <a:tr h="370840">
                <a:tc>
                  <a:txBody>
                    <a:bodyPr/>
                    <a:lstStyle/>
                    <a:p>
                      <a:r>
                        <a:rPr lang="en-US" sz="1600" dirty="0"/>
                        <a:t>Community</a:t>
                      </a:r>
                      <a:r>
                        <a:rPr lang="en-US" sz="1600" baseline="0" dirty="0"/>
                        <a:t> Partners: care coordination and capacity building</a:t>
                      </a:r>
                      <a:endParaRPr lang="en-US" sz="1600" dirty="0"/>
                    </a:p>
                  </a:txBody>
                  <a:tcPr/>
                </a:tc>
                <a:tc>
                  <a:txBody>
                    <a:bodyPr/>
                    <a:lstStyle/>
                    <a:p>
                      <a:pPr algn="ctr"/>
                      <a:r>
                        <a:rPr lang="en-US" sz="1600" dirty="0"/>
                        <a:t>$546M (30%)</a:t>
                      </a:r>
                    </a:p>
                  </a:txBody>
                  <a:tcPr/>
                </a:tc>
                <a:extLst>
                  <a:ext uri="{0D108BD9-81ED-4DB2-BD59-A6C34878D82A}">
                    <a16:rowId xmlns="" xmlns:a16="http://schemas.microsoft.com/office/drawing/2014/main" val="10002"/>
                  </a:ext>
                </a:extLst>
              </a:tr>
              <a:tr h="370840">
                <a:tc>
                  <a:txBody>
                    <a:bodyPr/>
                    <a:lstStyle/>
                    <a:p>
                      <a:r>
                        <a:rPr lang="en-US" sz="1600" dirty="0"/>
                        <a:t>Statewide Investments: student loan</a:t>
                      </a:r>
                      <a:r>
                        <a:rPr lang="en-US" sz="1600" baseline="0" dirty="0"/>
                        <a:t> repayment, primary care residency training, workforce development, more</a:t>
                      </a:r>
                      <a:endParaRPr lang="en-US" sz="1600" dirty="0"/>
                    </a:p>
                  </a:txBody>
                  <a:tcPr/>
                </a:tc>
                <a:tc>
                  <a:txBody>
                    <a:bodyPr/>
                    <a:lstStyle/>
                    <a:p>
                      <a:pPr algn="ctr"/>
                      <a:r>
                        <a:rPr lang="en-US" sz="1600" dirty="0"/>
                        <a:t>$115M</a:t>
                      </a:r>
                      <a:r>
                        <a:rPr lang="en-US" sz="1600" baseline="0" dirty="0"/>
                        <a:t> (6%)</a:t>
                      </a:r>
                      <a:endParaRPr lang="en-US" sz="1600" dirty="0"/>
                    </a:p>
                  </a:txBody>
                  <a:tcPr/>
                </a:tc>
                <a:extLst>
                  <a:ext uri="{0D108BD9-81ED-4DB2-BD59-A6C34878D82A}">
                    <a16:rowId xmlns="" xmlns:a16="http://schemas.microsoft.com/office/drawing/2014/main" val="10003"/>
                  </a:ext>
                </a:extLst>
              </a:tr>
              <a:tr h="370840">
                <a:tc>
                  <a:txBody>
                    <a:bodyPr/>
                    <a:lstStyle/>
                    <a:p>
                      <a:r>
                        <a:rPr lang="en-US" sz="1600" dirty="0"/>
                        <a:t>State Operations</a:t>
                      </a:r>
                      <a:r>
                        <a:rPr lang="en-US" sz="1600" baseline="0" dirty="0"/>
                        <a:t>  and Implementation</a:t>
                      </a:r>
                      <a:endParaRPr lang="en-US" sz="1600" dirty="0"/>
                    </a:p>
                  </a:txBody>
                  <a:tcPr/>
                </a:tc>
                <a:tc>
                  <a:txBody>
                    <a:bodyPr/>
                    <a:lstStyle/>
                    <a:p>
                      <a:pPr algn="ctr"/>
                      <a:r>
                        <a:rPr lang="en-US" sz="1600" dirty="0"/>
                        <a:t>$73M (4%)</a:t>
                      </a:r>
                    </a:p>
                  </a:txBody>
                  <a:tcPr/>
                </a:tc>
                <a:extLst>
                  <a:ext uri="{0D108BD9-81ED-4DB2-BD59-A6C34878D82A}">
                    <a16:rowId xmlns="" xmlns:a16="http://schemas.microsoft.com/office/drawing/2014/main" val="10004"/>
                  </a:ext>
                </a:extLst>
              </a:tr>
              <a:tr h="370840">
                <a:tc>
                  <a:txBody>
                    <a:bodyPr/>
                    <a:lstStyle/>
                    <a:p>
                      <a:r>
                        <a:rPr lang="en-US" sz="1600" b="1" dirty="0"/>
                        <a:t>TOTAL</a:t>
                      </a:r>
                    </a:p>
                  </a:txBody>
                  <a:tcPr/>
                </a:tc>
                <a:tc>
                  <a:txBody>
                    <a:bodyPr/>
                    <a:lstStyle/>
                    <a:p>
                      <a:pPr algn="ctr"/>
                      <a:r>
                        <a:rPr lang="en-US" sz="1600" b="1" dirty="0"/>
                        <a:t>$1.8B</a:t>
                      </a: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1268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ACO IMPLEMENTATION TIMELINE</a:t>
            </a:r>
          </a:p>
        </p:txBody>
      </p:sp>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32</a:t>
            </a:fld>
            <a:endParaRPr lang="en-US" dirty="0"/>
          </a:p>
        </p:txBody>
      </p:sp>
      <p:sp>
        <p:nvSpPr>
          <p:cNvPr id="7" name="TextBox 6">
            <a:extLst>
              <a:ext uri="{FF2B5EF4-FFF2-40B4-BE49-F238E27FC236}">
                <a16:creationId xmlns="" xmlns:a16="http://schemas.microsoft.com/office/drawing/2014/main" id="{0DD6BA70-A95E-48B2-93EC-4160D133CDFE}"/>
              </a:ext>
            </a:extLst>
          </p:cNvPr>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pPr>
              <a:spcBef>
                <a:spcPts val="600"/>
              </a:spcBef>
            </a:pPr>
            <a:r>
              <a:rPr lang="en-US" sz="600" dirty="0"/>
              <a:t>SOURCE: </a:t>
            </a:r>
            <a:r>
              <a:rPr lang="en-US" sz="800" dirty="0"/>
              <a:t>MassHealth, “ACO Timeline Update as of 7.13.17” and communication with MassHealth staff.</a:t>
            </a:r>
          </a:p>
        </p:txBody>
      </p:sp>
      <p:graphicFrame>
        <p:nvGraphicFramePr>
          <p:cNvPr id="26" name="Content Placeholder 4">
            <a:extLst>
              <a:ext uri="{FF2B5EF4-FFF2-40B4-BE49-F238E27FC236}">
                <a16:creationId xmlns="" xmlns:a16="http://schemas.microsoft.com/office/drawing/2014/main" id="{53DEAE5D-8F14-4A3D-BD6B-A347374FE3FB}"/>
              </a:ext>
            </a:extLst>
          </p:cNvPr>
          <p:cNvGraphicFramePr>
            <a:graphicFrameLocks/>
          </p:cNvGraphicFramePr>
          <p:nvPr>
            <p:extLst>
              <p:ext uri="{D42A27DB-BD31-4B8C-83A1-F6EECF244321}">
                <p14:modId xmlns:p14="http://schemas.microsoft.com/office/powerpoint/2010/main" val="3109400042"/>
              </p:ext>
            </p:extLst>
          </p:nvPr>
        </p:nvGraphicFramePr>
        <p:xfrm>
          <a:off x="457200" y="2191119"/>
          <a:ext cx="8229600" cy="2595880"/>
        </p:xfrm>
        <a:graphic>
          <a:graphicData uri="http://schemas.openxmlformats.org/drawingml/2006/table">
            <a:tbl>
              <a:tblPr firstRow="1" bandRow="1">
                <a:tableStyleId>{69CF1AB2-1976-4502-BF36-3FF5EA218861}</a:tableStyleId>
              </a:tblPr>
              <a:tblGrid>
                <a:gridCol w="5120640">
                  <a:extLst>
                    <a:ext uri="{9D8B030D-6E8A-4147-A177-3AD203B41FA5}">
                      <a16:colId xmlns="" xmlns:a16="http://schemas.microsoft.com/office/drawing/2014/main" val="20000"/>
                    </a:ext>
                  </a:extLst>
                </a:gridCol>
                <a:gridCol w="3108960">
                  <a:extLst>
                    <a:ext uri="{9D8B030D-6E8A-4147-A177-3AD203B41FA5}">
                      <a16:colId xmlns="" xmlns:a16="http://schemas.microsoft.com/office/drawing/2014/main" val="20001"/>
                    </a:ext>
                  </a:extLst>
                </a:gridCol>
              </a:tblGrid>
              <a:tr h="370840">
                <a:tc>
                  <a:txBody>
                    <a:bodyPr/>
                    <a:lstStyle/>
                    <a:p>
                      <a:pPr marL="0" algn="l" defTabSz="914400" rtl="0" eaLnBrk="1" latinLnBrk="0" hangingPunct="1"/>
                      <a:r>
                        <a:rPr lang="en-US" sz="1600" b="0" kern="1200" dirty="0">
                          <a:solidFill>
                            <a:schemeClr val="dk1"/>
                          </a:solidFill>
                          <a:latin typeface="+mn-lt"/>
                          <a:ea typeface="+mn-ea"/>
                          <a:cs typeface="+mn-cs"/>
                        </a:rPr>
                        <a:t>MassHealth signs contracts with ACOs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August 2017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0" algn="l" defTabSz="914400" rtl="0" eaLnBrk="1" latinLnBrk="0" hangingPunct="1"/>
                      <a:r>
                        <a:rPr lang="en-US" sz="1600" b="0" kern="1200" dirty="0">
                          <a:solidFill>
                            <a:schemeClr val="dk1"/>
                          </a:solidFill>
                          <a:latin typeface="+mn-lt"/>
                          <a:ea typeface="+mn-ea"/>
                          <a:cs typeface="+mn-cs"/>
                        </a:rPr>
                        <a:t>ACO readiness review</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August 2017–February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marL="0" algn="l" defTabSz="914400" rtl="0" eaLnBrk="1" latinLnBrk="0" hangingPunct="1"/>
                      <a:r>
                        <a:rPr lang="en-US" sz="1600" b="0" kern="1200" dirty="0">
                          <a:solidFill>
                            <a:schemeClr val="dk1"/>
                          </a:solidFill>
                          <a:latin typeface="+mn-lt"/>
                          <a:ea typeface="+mn-ea"/>
                          <a:cs typeface="+mn-cs"/>
                        </a:rPr>
                        <a:t>Community Partners selected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August 2017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pPr marL="0" algn="l" defTabSz="914400" rtl="0" eaLnBrk="1" latinLnBrk="0" hangingPunct="1"/>
                      <a:r>
                        <a:rPr lang="en-US" sz="1600" b="0" kern="1200" dirty="0">
                          <a:solidFill>
                            <a:schemeClr val="dk1"/>
                          </a:solidFill>
                          <a:latin typeface="+mn-lt"/>
                          <a:ea typeface="+mn-ea"/>
                          <a:cs typeface="+mn-cs"/>
                        </a:rPr>
                        <a:t>First DSRIP payments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September 2017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370840">
                <a:tc>
                  <a:txBody>
                    <a:bodyPr/>
                    <a:lstStyle/>
                    <a:p>
                      <a:pPr marL="0" algn="l" defTabSz="914400" rtl="0" eaLnBrk="1" latinLnBrk="0" hangingPunct="1"/>
                      <a:r>
                        <a:rPr lang="en-US" sz="1600" b="0" kern="1200" dirty="0">
                          <a:solidFill>
                            <a:schemeClr val="dk1"/>
                          </a:solidFill>
                          <a:latin typeface="+mn-lt"/>
                          <a:ea typeface="+mn-ea"/>
                          <a:cs typeface="+mn-cs"/>
                        </a:rPr>
                        <a:t>ACO Program launch; prospective enrollment begins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January 1,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pPr marL="0" algn="l" defTabSz="914400" rtl="0" eaLnBrk="1" latinLnBrk="0" hangingPunct="1"/>
                      <a:r>
                        <a:rPr lang="en-US" sz="1600" b="0" kern="1200" dirty="0">
                          <a:solidFill>
                            <a:schemeClr val="dk1"/>
                          </a:solidFill>
                          <a:latin typeface="+mn-lt"/>
                          <a:ea typeface="+mn-ea"/>
                          <a:cs typeface="+mn-cs"/>
                        </a:rPr>
                        <a:t>ACOs begin operating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March 1,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5"/>
                  </a:ext>
                </a:extLst>
              </a:tr>
              <a:tr h="370840">
                <a:tc>
                  <a:txBody>
                    <a:bodyPr/>
                    <a:lstStyle/>
                    <a:p>
                      <a:pPr marL="0" algn="l" defTabSz="914400" rtl="0" eaLnBrk="1" latinLnBrk="0" hangingPunct="1"/>
                      <a:r>
                        <a:rPr lang="en-US" sz="1600" b="0" kern="1200" dirty="0">
                          <a:solidFill>
                            <a:schemeClr val="dk1"/>
                          </a:solidFill>
                          <a:latin typeface="+mn-lt"/>
                          <a:ea typeface="+mn-ea"/>
                          <a:cs typeface="+mn-cs"/>
                        </a:rPr>
                        <a:t>Community Partners begin operating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latinLnBrk="0" hangingPunct="1"/>
                      <a:r>
                        <a:rPr lang="en-US" sz="1600" b="0" kern="1200" dirty="0">
                          <a:solidFill>
                            <a:schemeClr val="dk1"/>
                          </a:solidFill>
                          <a:latin typeface="+mn-lt"/>
                          <a:ea typeface="+mn-ea"/>
                          <a:cs typeface="+mn-cs"/>
                        </a:rPr>
                        <a:t>June 1, 2018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744806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WAIVER AMENDMENTS (1)</a:t>
            </a:r>
            <a:endParaRPr lang="en-US" dirty="0"/>
          </a:p>
        </p:txBody>
      </p:sp>
      <p:sp>
        <p:nvSpPr>
          <p:cNvPr id="4" name="Content Placeholder 3"/>
          <p:cNvSpPr>
            <a:spLocks noGrp="1"/>
          </p:cNvSpPr>
          <p:nvPr>
            <p:ph idx="1"/>
          </p:nvPr>
        </p:nvSpPr>
        <p:spPr/>
        <p:txBody>
          <a:bodyPr/>
          <a:lstStyle/>
          <a:p>
            <a:r>
              <a:rPr lang="en-US" dirty="0"/>
              <a:t>MassHealth submitted a request to the Centers for Medicare and Medicaid Services (CMS) in June 2017 to amend the 1115 waiver. The amendment would:</a:t>
            </a:r>
          </a:p>
          <a:p>
            <a:pPr lvl="1"/>
            <a:r>
              <a:rPr lang="en-US" dirty="0"/>
              <a:t>Discontinue non-emergency transportation as a benefit in </a:t>
            </a:r>
            <a:r>
              <a:rPr lang="en-US" dirty="0" err="1"/>
              <a:t>CarePlus</a:t>
            </a:r>
            <a:r>
              <a:rPr lang="en-US" dirty="0"/>
              <a:t> (which covers non-disabled adults who became eligible with the ACA expansion) to better align it with commercial insurance. There would be an exception for transportation to substance use disorder treatment.</a:t>
            </a:r>
          </a:p>
          <a:p>
            <a:pPr lvl="1"/>
            <a:r>
              <a:rPr lang="en-US" dirty="0"/>
              <a:t>Discontinue provisional eligibility for most adults, which authorizes MassHealth to enroll applicants for 90 days when income verification is still needed. Provisional eligibility would still be available for pregnant women, HIV positive adults, and people in the Breast and Cervical Cancer Treatment Program whose attested income is within eligibility limits.</a:t>
            </a:r>
          </a:p>
        </p:txBody>
      </p:sp>
      <p:sp>
        <p:nvSpPr>
          <p:cNvPr id="3" name="Slide Number Placeholder 2"/>
          <p:cNvSpPr>
            <a:spLocks noGrp="1"/>
          </p:cNvSpPr>
          <p:nvPr>
            <p:ph type="sldNum" sz="quarter" idx="10"/>
          </p:nvPr>
        </p:nvSpPr>
        <p:spPr/>
        <p:txBody>
          <a:bodyPr/>
          <a:lstStyle/>
          <a:p>
            <a:fld id="{798DE22B-4263-4BFF-ACBC-61ECD6A6765C}" type="slidenum">
              <a:rPr lang="en-US" smtClean="0"/>
              <a:pPr/>
              <a:t>33</a:t>
            </a:fld>
            <a:endParaRPr lang="en-US" dirty="0"/>
          </a:p>
        </p:txBody>
      </p:sp>
    </p:spTree>
    <p:extLst>
      <p:ext uri="{BB962C8B-B14F-4D97-AF65-F5344CB8AC3E}">
        <p14:creationId xmlns:p14="http://schemas.microsoft.com/office/powerpoint/2010/main" val="2400830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WAIVER AMENDMENTS (2)</a:t>
            </a:r>
            <a:endParaRPr lang="en-US" dirty="0"/>
          </a:p>
        </p:txBody>
      </p:sp>
      <p:sp>
        <p:nvSpPr>
          <p:cNvPr id="6" name="Content Placeholder 5"/>
          <p:cNvSpPr>
            <a:spLocks noGrp="1"/>
          </p:cNvSpPr>
          <p:nvPr>
            <p:ph idx="1"/>
          </p:nvPr>
        </p:nvSpPr>
        <p:spPr>
          <a:xfrm>
            <a:off x="457200" y="1905000"/>
            <a:ext cx="8229600" cy="4267200"/>
          </a:xfrm>
        </p:spPr>
        <p:txBody>
          <a:bodyPr/>
          <a:lstStyle/>
          <a:p>
            <a:r>
              <a:rPr lang="en-US" sz="1500" dirty="0"/>
              <a:t>The Baker Administration submitted a second waiver amendment to CMS in September 2017, proposing broader changes intended to put MassHealth on a more sustainable financial path. The proposed amendments address eligibility, coverage, and network issues. Some of its elements are:</a:t>
            </a:r>
          </a:p>
          <a:p>
            <a:pPr lvl="1"/>
            <a:r>
              <a:rPr lang="en-US" sz="1300" dirty="0"/>
              <a:t>Enrolling some non-disabled adults with incomes 100–133% FPL in subsidized plans through the Health Connector rather than MassHealth</a:t>
            </a:r>
          </a:p>
          <a:p>
            <a:pPr lvl="1"/>
            <a:r>
              <a:rPr lang="en-US" sz="1300" dirty="0"/>
              <a:t>Consolidating coverage of all adults with income below 100% FPL into MassHealth </a:t>
            </a:r>
            <a:r>
              <a:rPr lang="en-US" sz="1300" dirty="0" err="1"/>
              <a:t>CarePlus</a:t>
            </a:r>
            <a:endParaRPr lang="en-US" sz="1300" dirty="0"/>
          </a:p>
          <a:p>
            <a:pPr lvl="1"/>
            <a:r>
              <a:rPr lang="en-US" sz="1300" dirty="0"/>
              <a:t>Eliminating MassHealth Limited coverage for adults who are eligible for coverage through the Health Connector</a:t>
            </a:r>
          </a:p>
          <a:p>
            <a:pPr lvl="1"/>
            <a:r>
              <a:rPr lang="en-US" sz="1300" dirty="0"/>
              <a:t>Adopting a closed formulary for prescription drugs</a:t>
            </a:r>
          </a:p>
          <a:p>
            <a:pPr lvl="1"/>
            <a:r>
              <a:rPr lang="en-US" sz="1300" dirty="0"/>
              <a:t>Procuring a narrower provider network for the PCC Plan, to promote enrollment in ACOs and MCOs</a:t>
            </a:r>
          </a:p>
          <a:p>
            <a:pPr lvl="1"/>
            <a:r>
              <a:rPr lang="en-US" sz="1300" dirty="0"/>
              <a:t>Waiving the requirement for multiple managed care options in areas of the state where a majority of primary care providers participate in a single MassHealth ACO</a:t>
            </a:r>
          </a:p>
          <a:p>
            <a:pPr lvl="1"/>
            <a:r>
              <a:rPr lang="en-US" sz="1300" dirty="0"/>
              <a:t>Relaxing the cost sharing limit (</a:t>
            </a:r>
            <a:r>
              <a:rPr lang="en-US" sz="1300" dirty="0" smtClean="0"/>
              <a:t>5% of </a:t>
            </a:r>
            <a:r>
              <a:rPr lang="en-US" sz="1300" dirty="0"/>
              <a:t>income) for members with income over </a:t>
            </a:r>
            <a:r>
              <a:rPr lang="en-US" sz="1300" dirty="0" smtClean="0"/>
              <a:t>300% FPL</a:t>
            </a:r>
            <a:endParaRPr lang="en-US" sz="1300" dirty="0"/>
          </a:p>
          <a:p>
            <a:r>
              <a:rPr lang="en-US" sz="1500" dirty="0"/>
              <a:t>After CMS determines the application to be complete, there will be a 30-day public comment period before CMS can approve the amendment.</a:t>
            </a:r>
          </a:p>
          <a:p>
            <a:r>
              <a:rPr lang="en-US" sz="1500" dirty="0"/>
              <a:t>Some changes will require action by the state legislature before they can take effect.</a:t>
            </a:r>
          </a:p>
          <a:p>
            <a:r>
              <a:rPr lang="en-US" sz="1500" dirty="0"/>
              <a:t>Further details are available at </a:t>
            </a:r>
            <a:r>
              <a:rPr lang="en-US" sz="1500" b="1" u="sng" dirty="0">
                <a:solidFill>
                  <a:srgbClr val="0000FF"/>
                </a:solidFill>
                <a:hlinkClick r:id="rId2"/>
              </a:rPr>
              <a:t>www.mass.gov/hhs/masshealth-innovations</a:t>
            </a:r>
            <a:r>
              <a:rPr lang="en-US" sz="1500" dirty="0"/>
              <a:t>.</a:t>
            </a:r>
          </a:p>
          <a:p>
            <a:pPr marL="0" indent="0">
              <a:buNone/>
            </a:pPr>
            <a:endParaRPr lang="en-US" sz="1500" dirty="0">
              <a:solidFill>
                <a:srgbClr val="0000FF"/>
              </a:solidFill>
            </a:endParaRPr>
          </a:p>
        </p:txBody>
      </p:sp>
      <p:sp>
        <p:nvSpPr>
          <p:cNvPr id="4" name="Slide Number Placeholder 3"/>
          <p:cNvSpPr>
            <a:spLocks noGrp="1"/>
          </p:cNvSpPr>
          <p:nvPr>
            <p:ph type="sldNum" sz="quarter" idx="10"/>
          </p:nvPr>
        </p:nvSpPr>
        <p:spPr/>
        <p:txBody>
          <a:bodyPr/>
          <a:lstStyle/>
          <a:p>
            <a:pPr>
              <a:defRPr/>
            </a:pPr>
            <a:fld id="{FE16FE05-51A1-41C7-A92E-97A082AD623A}" type="slidenum">
              <a:rPr lang="en-US" smtClean="0">
                <a:solidFill>
                  <a:srgbClr val="969696">
                    <a:lumMod val="50000"/>
                  </a:srgbClr>
                </a:solidFill>
              </a:rPr>
              <a:pPr>
                <a:defRPr/>
              </a:pPr>
              <a:t>34</a:t>
            </a:fld>
            <a:endParaRPr lang="en-US" dirty="0">
              <a:solidFill>
                <a:srgbClr val="969696">
                  <a:lumMod val="50000"/>
                </a:srgbClr>
              </a:solidFill>
            </a:endParaRPr>
          </a:p>
        </p:txBody>
      </p:sp>
    </p:spTree>
    <p:extLst>
      <p:ext uri="{BB962C8B-B14F-4D97-AF65-F5344CB8AC3E}">
        <p14:creationId xmlns:p14="http://schemas.microsoft.com/office/powerpoint/2010/main" val="2814934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FUTURE MODIFICATIONS: WHAT TO WATCH FOR</a:t>
            </a:r>
            <a:endParaRPr lang="en-US" dirty="0"/>
          </a:p>
        </p:txBody>
      </p:sp>
      <p:sp>
        <p:nvSpPr>
          <p:cNvPr id="6" name="Content Placeholder 5"/>
          <p:cNvSpPr>
            <a:spLocks noGrp="1"/>
          </p:cNvSpPr>
          <p:nvPr>
            <p:ph idx="1"/>
          </p:nvPr>
        </p:nvSpPr>
        <p:spPr/>
        <p:txBody>
          <a:bodyPr/>
          <a:lstStyle/>
          <a:p>
            <a:r>
              <a:rPr lang="en-US" sz="1800" dirty="0"/>
              <a:t>The Massachusetts legislature has begun its own process to develop options for MassHealth sustainability. This will be a priority issue for state policymakers through the rest of the fiscal year and beyond.</a:t>
            </a:r>
          </a:p>
          <a:p>
            <a:r>
              <a:rPr lang="en-US" sz="1800" dirty="0"/>
              <a:t>Recent efforts to repeal and replace the ACA have foundered, and the federal debate may now turn to improving the law and considering additional reforms. Some proposals have included major changes to Medicaid financing, which would significantly affect how states provide health care access to many of their residents. Analyses of the potential impact of these proposals on MassHealth are available at: </a:t>
            </a:r>
            <a:r>
              <a:rPr lang="en-US" sz="1800" dirty="0">
                <a:hlinkClick r:id="rId2"/>
              </a:rPr>
              <a:t>www.bluecrossmafoundation.org/publications</a:t>
            </a:r>
            <a:r>
              <a:rPr lang="en-US" sz="1800" dirty="0"/>
              <a:t>.</a:t>
            </a:r>
          </a:p>
        </p:txBody>
      </p:sp>
      <p:sp>
        <p:nvSpPr>
          <p:cNvPr id="4" name="Slide Number Placeholder 3"/>
          <p:cNvSpPr>
            <a:spLocks noGrp="1"/>
          </p:cNvSpPr>
          <p:nvPr>
            <p:ph type="sldNum" sz="quarter" idx="10"/>
          </p:nvPr>
        </p:nvSpPr>
        <p:spPr/>
        <p:txBody>
          <a:bodyPr/>
          <a:lstStyle/>
          <a:p>
            <a:fld id="{FE16FE05-51A1-41C7-A92E-97A082AD623A}" type="slidenum">
              <a:rPr lang="en-US" smtClean="0"/>
              <a:pPr/>
              <a:t>35</a:t>
            </a:fld>
            <a:endParaRPr lang="en-US" dirty="0"/>
          </a:p>
        </p:txBody>
      </p:sp>
    </p:spTree>
    <p:extLst>
      <p:ext uri="{BB962C8B-B14F-4D97-AF65-F5344CB8AC3E}">
        <p14:creationId xmlns:p14="http://schemas.microsoft.com/office/powerpoint/2010/main" val="3378699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p:txBody>
          <a:bodyPr/>
          <a:lstStyle/>
          <a:p>
            <a:r>
              <a:rPr lang="en-US"/>
              <a:t>CONCLUSIONS</a:t>
            </a:r>
            <a:endParaRPr lang="en-US" dirty="0"/>
          </a:p>
        </p:txBody>
      </p:sp>
      <p:sp>
        <p:nvSpPr>
          <p:cNvPr id="88066" name="Content Placeholder 3"/>
          <p:cNvSpPr>
            <a:spLocks noGrp="1"/>
          </p:cNvSpPr>
          <p:nvPr>
            <p:ph idx="1"/>
          </p:nvPr>
        </p:nvSpPr>
        <p:spPr>
          <a:xfrm>
            <a:off x="457200" y="1758950"/>
            <a:ext cx="8229600" cy="4611637"/>
          </a:xfrm>
        </p:spPr>
        <p:txBody>
          <a:bodyPr/>
          <a:lstStyle/>
          <a:p>
            <a:pPr>
              <a:spcBef>
                <a:spcPts val="500"/>
              </a:spcBef>
            </a:pPr>
            <a:r>
              <a:rPr lang="en-US" sz="1600" dirty="0"/>
              <a:t>MassHealth offers strong support to people who have no other source of affordable health insurance and provides coverage for services and cost sharing not covered by other insurance (Medicare and employer-sponsored insurance) for low-income residents.</a:t>
            </a:r>
          </a:p>
          <a:p>
            <a:pPr>
              <a:spcBef>
                <a:spcPts val="500"/>
              </a:spcBef>
            </a:pPr>
            <a:r>
              <a:rPr lang="en-US" sz="1600" dirty="0"/>
              <a:t>Spending has grown, more rapidly in the last three years, driven mainly by increases in enrollment. Per capita spending has grown by an average of less than 2</a:t>
            </a:r>
            <a:r>
              <a:rPr lang="en-US" sz="1600" dirty="0" smtClean="0"/>
              <a:t> </a:t>
            </a:r>
            <a:r>
              <a:rPr lang="en-US" sz="1600" dirty="0"/>
              <a:t>percent per year in the past ten years. Managed care capitation payments and community-based LTSS have shown the most consistent spending growth.</a:t>
            </a:r>
          </a:p>
          <a:p>
            <a:pPr>
              <a:spcBef>
                <a:spcPts val="500"/>
              </a:spcBef>
            </a:pPr>
            <a:r>
              <a:rPr lang="en-US" sz="1600" dirty="0"/>
              <a:t>Non-disabled adults have been the fastest-growing enrollment group, owing to the ACA Medicaid expansion. Enrollment among higher cost member groups — people with disabilities and seniors — has grown more slowly.</a:t>
            </a:r>
          </a:p>
          <a:p>
            <a:pPr>
              <a:spcBef>
                <a:spcPts val="500"/>
              </a:spcBef>
            </a:pPr>
            <a:r>
              <a:rPr lang="en-US" sz="1600" dirty="0"/>
              <a:t>MassHealth brings in nearly $10 billion in federal revenues to the state every year.</a:t>
            </a:r>
          </a:p>
          <a:p>
            <a:pPr>
              <a:spcBef>
                <a:spcPts val="500"/>
              </a:spcBef>
            </a:pPr>
            <a:r>
              <a:rPr lang="en-US" sz="1600" dirty="0"/>
              <a:t>Massachusetts has taken advantage of opportunities through the ACA and the federal waiver process to develop innovations that expand access to health care, improve its quality, and transform the way care is organized, delivered, and paid for. </a:t>
            </a:r>
          </a:p>
          <a:p>
            <a:pPr>
              <a:spcBef>
                <a:spcPts val="500"/>
              </a:spcBef>
            </a:pPr>
            <a:r>
              <a:rPr lang="en-US" sz="1600" dirty="0"/>
              <a:t>MassHealth will soon launch a new care delivery and payment reform initiative centered on ACOs and CPs, to realize a vision to improve the value of the care its members receive and better control program spending.</a:t>
            </a:r>
          </a:p>
        </p:txBody>
      </p:sp>
      <p:sp>
        <p:nvSpPr>
          <p:cNvPr id="3" name="Slide Number Placeholder 2"/>
          <p:cNvSpPr>
            <a:spLocks noGrp="1"/>
          </p:cNvSpPr>
          <p:nvPr>
            <p:ph type="sldNum" sz="quarter" idx="10"/>
          </p:nvPr>
        </p:nvSpPr>
        <p:spPr/>
        <p:txBody>
          <a:bodyPr/>
          <a:lstStyle/>
          <a:p>
            <a:fld id="{11265A4B-CE7C-4E3E-A01C-232AEB273958}" type="slidenum">
              <a:rPr lang="en-US" smtClean="0"/>
              <a:pPr/>
              <a:t>36</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dirty="0">
                <a:solidFill>
                  <a:schemeClr val="tx2">
                    <a:lumMod val="75000"/>
                  </a:schemeClr>
                </a:solidFill>
              </a:rPr>
              <a:t>MASSHEALTH: THE BASICS </a:t>
            </a:r>
            <a:r>
              <a:rPr lang="en-US" dirty="0"/>
              <a:t/>
            </a:r>
            <a:br>
              <a:rPr lang="en-US" dirty="0"/>
            </a:br>
            <a:r>
              <a:rPr lang="en-US" dirty="0"/>
              <a:t>EXECUTIVE SUMMARY (continued)</a:t>
            </a:r>
            <a:endParaRPr lang="en-US" i="1" dirty="0">
              <a:solidFill>
                <a:srgbClr val="FF0000"/>
              </a:solidFill>
            </a:endParaRPr>
          </a:p>
        </p:txBody>
      </p:sp>
      <p:sp>
        <p:nvSpPr>
          <p:cNvPr id="90115" name="Rectangle 3"/>
          <p:cNvSpPr>
            <a:spLocks noGrp="1" noChangeArrowheads="1"/>
          </p:cNvSpPr>
          <p:nvPr>
            <p:ph idx="1"/>
          </p:nvPr>
        </p:nvSpPr>
        <p:spPr>
          <a:xfrm>
            <a:off x="457200" y="1280160"/>
            <a:ext cx="4023360" cy="5067300"/>
          </a:xfrm>
        </p:spPr>
        <p:txBody>
          <a:bodyPr/>
          <a:lstStyle/>
          <a:p>
            <a:pPr marL="0" indent="0">
              <a:buNone/>
            </a:pPr>
            <a:r>
              <a:rPr lang="en-US" sz="1200" b="1" dirty="0"/>
              <a:t>MassHealth enrollment continued to grow even as the number of uninsured leveled off, but has slowed recently:</a:t>
            </a:r>
          </a:p>
          <a:p>
            <a:pPr marL="115888" indent="-115888">
              <a:spcBef>
                <a:spcPts val="300"/>
              </a:spcBef>
            </a:pPr>
            <a:r>
              <a:rPr lang="en-US" sz="1200" dirty="0"/>
              <a:t>MassHealth enrollment grew steadily from 1997 to 2013; after a leap following ACA implementation in 2014, enrollment has leveled off in the last two years. </a:t>
            </a:r>
          </a:p>
          <a:p>
            <a:pPr marL="115888" indent="-115888">
              <a:spcBef>
                <a:spcPts val="500"/>
              </a:spcBef>
            </a:pPr>
            <a:r>
              <a:rPr lang="en-US" sz="1200" dirty="0"/>
              <a:t>The number of Massachusetts residents without insurance declined from 2004 to 2010, increased through 2012, and has been stable since.</a:t>
            </a:r>
          </a:p>
          <a:p>
            <a:pPr marL="0" lvl="0" indent="0">
              <a:spcBef>
                <a:spcPts val="800"/>
              </a:spcBef>
              <a:buNone/>
            </a:pPr>
            <a:r>
              <a:rPr lang="en-US" sz="1200" b="1" dirty="0"/>
              <a:t>Nearly 70 percent of MassHealth members receive their health care in a managed care arrangement:</a:t>
            </a:r>
          </a:p>
          <a:p>
            <a:pPr marL="114300" indent="-114300">
              <a:spcBef>
                <a:spcPts val="300"/>
              </a:spcBef>
              <a:defRPr/>
            </a:pPr>
            <a:r>
              <a:rPr lang="en-US" sz="1200" dirty="0"/>
              <a:t>Forty-four percent of members are enrolled in a MassHealth-contracted private managed care organization and 22 percent with the state-administered Primary Care Clinician Plan.</a:t>
            </a:r>
          </a:p>
          <a:p>
            <a:pPr marL="114300" indent="-114300">
              <a:spcBef>
                <a:spcPts val="500"/>
              </a:spcBef>
              <a:defRPr/>
            </a:pPr>
            <a:r>
              <a:rPr lang="en-US" sz="1200" dirty="0"/>
              <a:t>Almost 70,000 “dual eligibles” — MassHealth members who also have Medicare — are enrolled in managed care plans: 50,000 in Senior Care Options, and about 17,000 in One Care, for adults with disabilities age 21 to 64.</a:t>
            </a:r>
          </a:p>
          <a:p>
            <a:pPr marL="0" lvl="0" indent="0">
              <a:spcBef>
                <a:spcPts val="800"/>
              </a:spcBef>
              <a:buNone/>
              <a:defRPr/>
            </a:pPr>
            <a:r>
              <a:rPr lang="en-US" sz="1200" b="1" dirty="0">
                <a:solidFill>
                  <a:srgbClr val="1C1C1C"/>
                </a:solidFill>
              </a:rPr>
              <a:t>MassHealth is an important source of income for some provider types:</a:t>
            </a:r>
          </a:p>
          <a:p>
            <a:pPr marL="114300" lvl="0" indent="-114300">
              <a:spcBef>
                <a:spcPts val="300"/>
              </a:spcBef>
              <a:buClr>
                <a:srgbClr val="5A8F7C"/>
              </a:buClr>
              <a:defRPr/>
            </a:pPr>
            <a:r>
              <a:rPr lang="en-US" sz="1200" dirty="0">
                <a:solidFill>
                  <a:srgbClr val="1C1C1C"/>
                </a:solidFill>
              </a:rPr>
              <a:t>Community health centers, nursing homes, and community-based providers of LTSS receive around half of their total patient revenues from MassHealth. </a:t>
            </a:r>
          </a:p>
          <a:p>
            <a:pPr marL="114300" indent="-114300"/>
            <a:endParaRPr lang="en-US" sz="1200" dirty="0"/>
          </a:p>
        </p:txBody>
      </p:sp>
      <p:sp>
        <p:nvSpPr>
          <p:cNvPr id="5" name="Rectangle 3"/>
          <p:cNvSpPr txBox="1">
            <a:spLocks noChangeArrowheads="1"/>
          </p:cNvSpPr>
          <p:nvPr/>
        </p:nvSpPr>
        <p:spPr bwMode="auto">
          <a:xfrm>
            <a:off x="4572001" y="1280160"/>
            <a:ext cx="4175124" cy="5067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600"/>
              </a:spcBef>
              <a:buClr>
                <a:srgbClr val="5A8F7C"/>
              </a:buClr>
              <a:defRPr/>
            </a:pPr>
            <a:r>
              <a:rPr lang="en-US" sz="1200" b="1" dirty="0"/>
              <a:t>MassHealth spending growth in recent years was driven by membership growth:</a:t>
            </a:r>
          </a:p>
          <a:p>
            <a:pPr marL="118872" lvl="0" indent="-118872">
              <a:spcBef>
                <a:spcPts val="300"/>
              </a:spcBef>
              <a:buClr>
                <a:schemeClr val="tx2"/>
              </a:buClr>
              <a:buFont typeface="Wingdings" panose="05000000000000000000" pitchFamily="2" charset="2"/>
              <a:buChar char="§"/>
              <a:defRPr/>
            </a:pPr>
            <a:r>
              <a:rPr lang="en-US" sz="1200" dirty="0"/>
              <a:t>Total MassHealth spending (not inflation-adjusted) has nearly doubled in the last 10 years, reaching $14.8 billion in 2016. Spending accelerated in the last three years, as enrollment grew.</a:t>
            </a:r>
          </a:p>
          <a:p>
            <a:pPr marL="118872" lvl="0" indent="-118872">
              <a:spcBef>
                <a:spcPts val="500"/>
              </a:spcBef>
              <a:buClr>
                <a:schemeClr val="tx2"/>
              </a:buClr>
              <a:buFont typeface="Wingdings" panose="05000000000000000000" pitchFamily="2" charset="2"/>
              <a:buChar char="§"/>
              <a:defRPr/>
            </a:pPr>
            <a:r>
              <a:rPr lang="en-US" sz="1200" dirty="0"/>
              <a:t>Per-member spending has grown slowly in the past decade, increasing less than 2</a:t>
            </a:r>
            <a:r>
              <a:rPr lang="en-US" sz="1200" dirty="0" smtClean="0"/>
              <a:t> </a:t>
            </a:r>
            <a:r>
              <a:rPr lang="en-US" sz="1200" dirty="0"/>
              <a:t>percent per year on average.</a:t>
            </a:r>
          </a:p>
          <a:p>
            <a:pPr marL="0" indent="0">
              <a:spcBef>
                <a:spcPts val="800"/>
              </a:spcBef>
              <a:buNone/>
              <a:defRPr/>
            </a:pPr>
            <a:r>
              <a:rPr lang="en-US" sz="1200" b="1" dirty="0"/>
              <a:t>MassHealth has been consuming a growing portion of the state budget, and is also an important source of </a:t>
            </a:r>
            <a:r>
              <a:rPr lang="en-US" sz="1200" b="1"/>
              <a:t>federal </a:t>
            </a:r>
            <a:r>
              <a:rPr lang="en-US" sz="1200" b="1" smtClean="0"/>
              <a:t>revenues </a:t>
            </a:r>
            <a:r>
              <a:rPr lang="en-US" sz="1200" b="1" dirty="0"/>
              <a:t>to the state:</a:t>
            </a:r>
          </a:p>
          <a:p>
            <a:pPr marL="118872" indent="-118872">
              <a:spcBef>
                <a:spcPts val="300"/>
              </a:spcBef>
              <a:buClr>
                <a:schemeClr val="accent5"/>
              </a:buClr>
              <a:buFont typeface="Wingdings" panose="05000000000000000000" pitchFamily="2" charset="2"/>
              <a:buChar char="§"/>
              <a:defRPr/>
            </a:pPr>
            <a:r>
              <a:rPr lang="en-US" sz="1200" dirty="0"/>
              <a:t>Federal and state spending on MassHealth represents nearly 40 percent of the state’s budget. The program brings in more than 90 percent of all federal revenues received by the state. </a:t>
            </a:r>
          </a:p>
          <a:p>
            <a:pPr marR="0" lvl="0" algn="l" defTabSz="914400" rtl="0" eaLnBrk="0" fontAlgn="base" latinLnBrk="0" hangingPunct="0">
              <a:lnSpc>
                <a:spcPct val="100000"/>
              </a:lnSpc>
              <a:spcBef>
                <a:spcPts val="800"/>
              </a:spcBef>
              <a:spcAft>
                <a:spcPct val="0"/>
              </a:spcAft>
              <a:buClr>
                <a:schemeClr val="tx2"/>
              </a:buClr>
              <a:buSzTx/>
              <a:buFont typeface="Wingdings" pitchFamily="2" charset="2"/>
              <a:buNone/>
              <a:tabLst/>
              <a:defRPr/>
            </a:pPr>
            <a:r>
              <a:rPr kumimoji="0" lang="en-US" sz="1200" b="1" i="0" u="none" strike="noStrike" kern="0" cap="none" spc="0" normalizeH="0" baseline="0" noProof="0" dirty="0">
                <a:ln>
                  <a:noFill/>
                </a:ln>
                <a:solidFill>
                  <a:schemeClr val="tx1"/>
                </a:solidFill>
                <a:effectLst/>
                <a:uLnTx/>
                <a:uFillTx/>
                <a:latin typeface="+mn-lt"/>
                <a:ea typeface="+mn-ea"/>
                <a:cs typeface="+mn-cs"/>
              </a:rPr>
              <a:t>MassHealth ha</a:t>
            </a:r>
            <a:r>
              <a:rPr lang="en-US" sz="1200" b="1" kern="0" noProof="0" dirty="0">
                <a:latin typeface="+mn-lt"/>
                <a:cs typeface="+mn-cs"/>
              </a:rPr>
              <a:t>s embarked on a comprehensive reform effort to transform the delivery of care and how it is paid for: </a:t>
            </a:r>
          </a:p>
          <a:p>
            <a:pPr marL="118872" indent="-118872" eaLnBrk="0" hangingPunct="0">
              <a:spcBef>
                <a:spcPts val="300"/>
              </a:spcBef>
              <a:buClr>
                <a:schemeClr val="tx2"/>
              </a:buClr>
              <a:buFont typeface="Wingdings" panose="05000000000000000000" pitchFamily="2" charset="2"/>
              <a:buChar char="§"/>
              <a:defRPr/>
            </a:pPr>
            <a:r>
              <a:rPr lang="en-US" sz="1200" kern="0" noProof="0" dirty="0">
                <a:latin typeface="+mn-lt"/>
                <a:cs typeface="+mn-cs"/>
              </a:rPr>
              <a:t>MassHealth is </a:t>
            </a:r>
            <a:r>
              <a:rPr lang="en-US" sz="1200" kern="0" dirty="0">
                <a:latin typeface="+mn-lt"/>
                <a:cs typeface="+mn-cs"/>
              </a:rPr>
              <a:t>undertaking an initiative to </a:t>
            </a:r>
            <a:r>
              <a:rPr lang="en-US" sz="1200" kern="0" dirty="0"/>
              <a:t>contain costs and improve quality by paying for the value of care rather than the volume.</a:t>
            </a:r>
          </a:p>
          <a:p>
            <a:pPr marL="118872" marR="0" lvl="0" indent="-118872" algn="l" defTabSz="914400" rtl="0" eaLnBrk="0" fontAlgn="base" latinLnBrk="0" hangingPunct="0">
              <a:lnSpc>
                <a:spcPct val="100000"/>
              </a:lnSpc>
              <a:spcBef>
                <a:spcPts val="500"/>
              </a:spcBef>
              <a:spcAft>
                <a:spcPct val="0"/>
              </a:spcAft>
              <a:buClr>
                <a:schemeClr val="tx2"/>
              </a:buClr>
              <a:buSzTx/>
              <a:buFont typeface="Wingdings" panose="05000000000000000000" pitchFamily="2" charset="2"/>
              <a:buChar char="§"/>
              <a:tabLst/>
              <a:defRPr/>
            </a:pPr>
            <a:r>
              <a:rPr lang="en-US" sz="1200" kern="0" dirty="0">
                <a:latin typeface="+mn-lt"/>
                <a:cs typeface="+mn-cs"/>
              </a:rPr>
              <a:t>Beginning in 2018, </a:t>
            </a:r>
            <a:r>
              <a:rPr lang="en-US" sz="1200" kern="0" noProof="0" dirty="0">
                <a:latin typeface="+mn-lt"/>
                <a:cs typeface="+mn-cs"/>
              </a:rPr>
              <a:t>accountable </a:t>
            </a:r>
            <a:r>
              <a:rPr lang="en-US" sz="1200" kern="0" dirty="0">
                <a:latin typeface="+mn-lt"/>
                <a:cs typeface="+mn-cs"/>
              </a:rPr>
              <a:t>c</a:t>
            </a:r>
            <a:r>
              <a:rPr lang="en-US" sz="1200" kern="0" noProof="0" dirty="0">
                <a:latin typeface="+mn-lt"/>
                <a:cs typeface="+mn-cs"/>
              </a:rPr>
              <a:t>are organizations will provide coordinated, comprehensive care to about two-thirds of MassHealth members. </a:t>
            </a:r>
          </a:p>
          <a:p>
            <a:pPr marL="118872" marR="0" lvl="0" indent="-118872" algn="l" defTabSz="914400" rtl="0" eaLnBrk="0" fontAlgn="base" latinLnBrk="0" hangingPunct="0">
              <a:lnSpc>
                <a:spcPct val="100000"/>
              </a:lnSpc>
              <a:spcBef>
                <a:spcPts val="500"/>
              </a:spcBef>
              <a:spcAft>
                <a:spcPct val="0"/>
              </a:spcAft>
              <a:buClr>
                <a:schemeClr val="tx2"/>
              </a:buClr>
              <a:buSzTx/>
              <a:buFont typeface="Wingdings" panose="05000000000000000000" pitchFamily="2" charset="2"/>
              <a:buChar char="§"/>
              <a:tabLst/>
              <a:defRPr/>
            </a:pPr>
            <a:r>
              <a:rPr lang="en-US" sz="1200" kern="0" dirty="0">
                <a:latin typeface="+mn-lt"/>
                <a:cs typeface="+mn-cs"/>
              </a:rPr>
              <a:t>Massachusetts will receive $1.8 billion in federal funding over five years to support the transformation.</a:t>
            </a:r>
            <a:endParaRPr lang="en-US" sz="1200" kern="0" noProof="0" dirty="0">
              <a:latin typeface="+mn-lt"/>
              <a:cs typeface="+mn-cs"/>
            </a:endParaRPr>
          </a:p>
        </p:txBody>
      </p:sp>
      <p:cxnSp>
        <p:nvCxnSpPr>
          <p:cNvPr id="14" name="Straight Connector 13"/>
          <p:cNvCxnSpPr/>
          <p:nvPr/>
        </p:nvCxnSpPr>
        <p:spPr>
          <a:xfrm>
            <a:off x="4572000" y="1259428"/>
            <a:ext cx="0" cy="5029200"/>
          </a:xfrm>
          <a:prstGeom prst="line">
            <a:avLst/>
          </a:prstGeom>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0"/>
          </p:nvPr>
        </p:nvSpPr>
        <p:spPr/>
        <p:txBody>
          <a:bodyPr/>
          <a:lstStyle/>
          <a:p>
            <a:pPr>
              <a:defRPr/>
            </a:pPr>
            <a:fld id="{864C9174-2A6C-4246-A139-673B5E866FE6}" type="slidenum">
              <a:rPr lang="en-US" smtClean="0">
                <a:solidFill>
                  <a:srgbClr val="969696">
                    <a:lumMod val="50000"/>
                  </a:srgbClr>
                </a:solidFill>
              </a:rPr>
              <a:pPr>
                <a:defRPr/>
              </a:pPr>
              <a:t>3</a:t>
            </a:fld>
            <a:endParaRPr lang="en-US" dirty="0">
              <a:solidFill>
                <a:srgbClr val="969696">
                  <a:lumMod val="50000"/>
                </a:srgb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A745E94F-27EB-4688-BD52-A62747D5F37B}" type="slidenum">
              <a:rPr lang="en-US" smtClean="0"/>
              <a:pPr>
                <a:defRPr/>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8617840"/>
              </p:ext>
            </p:extLst>
          </p:nvPr>
        </p:nvGraphicFramePr>
        <p:xfrm>
          <a:off x="452528" y="499110"/>
          <a:ext cx="8229600" cy="5821680"/>
        </p:xfrm>
        <a:graphic>
          <a:graphicData uri="http://schemas.openxmlformats.org/drawingml/2006/table">
            <a:tbl>
              <a:tblPr firstRow="1" bandRow="1">
                <a:tableStyleId>{5C22544A-7EE6-4342-B048-85BDC9FD1C3A}</a:tableStyleId>
              </a:tblPr>
              <a:tblGrid>
                <a:gridCol w="1051560">
                  <a:extLst>
                    <a:ext uri="{9D8B030D-6E8A-4147-A177-3AD203B41FA5}">
                      <a16:colId xmlns="" xmlns:a16="http://schemas.microsoft.com/office/drawing/2014/main" val="20000"/>
                    </a:ext>
                  </a:extLst>
                </a:gridCol>
                <a:gridCol w="7178040">
                  <a:extLst>
                    <a:ext uri="{9D8B030D-6E8A-4147-A177-3AD203B41FA5}">
                      <a16:colId xmlns="" xmlns:a16="http://schemas.microsoft.com/office/drawing/2014/main" val="20001"/>
                    </a:ext>
                  </a:extLst>
                </a:gridCol>
              </a:tblGrid>
              <a:tr h="2926538">
                <a:tc>
                  <a:txBody>
                    <a:bodyPr/>
                    <a:lstStyle/>
                    <a:p>
                      <a:pPr>
                        <a:spcBef>
                          <a:spcPts val="100"/>
                        </a:spcBef>
                        <a:spcAft>
                          <a:spcPts val="100"/>
                        </a:spcAft>
                      </a:pPr>
                      <a:r>
                        <a:rPr lang="en-US" sz="1200" dirty="0">
                          <a:solidFill>
                            <a:schemeClr val="tx1">
                              <a:lumMod val="90000"/>
                              <a:lumOff val="10000"/>
                            </a:schemeClr>
                          </a:solidFill>
                        </a:rPr>
                        <a:t>MASSHEALTH OVERVIEW</a:t>
                      </a:r>
                    </a:p>
                  </a:txBody>
                  <a:tcPr>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MassHealth is Massachusetts’ name for its Medicaid and Children’s Health Insurance (CHIP) programs. MassHealth provides coverage for more than a quarter of the state’s residents and has been the centerpiece of state health care reform and an important contributor to the state having more than 96 percent of its people covered by health insurance.</a:t>
                      </a:r>
                    </a:p>
                    <a:p>
                      <a:pPr algn="l"/>
                      <a:endParaRPr lang="en-US" sz="800" b="0" dirty="0">
                        <a:solidFill>
                          <a:schemeClr val="tx1"/>
                        </a:solidFill>
                      </a:endParaRPr>
                    </a:p>
                    <a:p>
                      <a:pPr algn="l"/>
                      <a:r>
                        <a:rPr lang="en-US" sz="1100" b="0" dirty="0">
                          <a:solidFill>
                            <a:schemeClr val="tx1"/>
                          </a:solidFill>
                        </a:rPr>
                        <a:t>Crucially, MassHealth serves as a safety net — the insurer of last resort — for some of the state’s most disadvantaged residents and many with very complex health care needs. MassHealth covers low-income families for whom employer-sponsored coverage is unavailable or unaffordable, people who are affected by economic downturns, and people with physical, behavioral, and intellectual disabilities, among others. It offers assistance with premiums, co-payments, and additional benefits to people who have another source of primary coverage, such as Medicare or an employer plan, but who are challenged by the cost of that coverage. </a:t>
                      </a:r>
                    </a:p>
                    <a:p>
                      <a:pPr algn="l"/>
                      <a:endParaRPr lang="en-US" sz="800" b="0" dirty="0">
                        <a:solidFill>
                          <a:schemeClr val="tx1"/>
                        </a:solidFill>
                      </a:endParaRPr>
                    </a:p>
                    <a:p>
                      <a:pPr algn="l"/>
                      <a:r>
                        <a:rPr lang="en-US" sz="1100" b="0" dirty="0">
                          <a:solidFill>
                            <a:schemeClr val="tx1"/>
                          </a:solidFill>
                        </a:rPr>
                        <a:t>MassHealth benefits other stakeholders in the health care system. It pays health care providers (primary care physicians, community health centers, hospitals, nursing homes, and others) for treatments that would otherwise go uncompensated or would simply not be provided at all. It provides a valuable service to employers by covering some of the highest cost services for their employees and employees’ dependents with disabilities. It brings billions of federal dollars to the state: the program is administered by the state, but funded jointly by the state and federal government. These federal funds help stretch dollars the state spends for health care and long-term care for populations with a high level of need.</a:t>
                      </a:r>
                    </a:p>
                    <a:p>
                      <a:pPr algn="l"/>
                      <a:endParaRPr lang="en-US" sz="800" b="0" dirty="0">
                        <a:solidFill>
                          <a:schemeClr val="tx1"/>
                        </a:solidFill>
                      </a:endParaRPr>
                    </a:p>
                  </a:txBody>
                  <a:tcPr>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2806474">
                <a:tc>
                  <a:txBody>
                    <a:bodyPr/>
                    <a:lstStyle/>
                    <a:p>
                      <a:pPr>
                        <a:spcBef>
                          <a:spcPts val="100"/>
                        </a:spcBef>
                        <a:spcAft>
                          <a:spcPts val="100"/>
                        </a:spcAft>
                      </a:pPr>
                      <a:r>
                        <a:rPr lang="en-US" sz="1200" b="1" kern="1200" dirty="0">
                          <a:solidFill>
                            <a:schemeClr val="tx1">
                              <a:lumMod val="90000"/>
                              <a:lumOff val="10000"/>
                            </a:schemeClr>
                          </a:solidFill>
                          <a:latin typeface="+mn-lt"/>
                          <a:ea typeface="+mn-ea"/>
                          <a:cs typeface="+mn-cs"/>
                        </a:rPr>
                        <a:t>MASSHEALTH CHALLENGES</a:t>
                      </a:r>
                    </a:p>
                  </a:txBody>
                  <a:tcPr>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100" dirty="0"/>
                        <a:t>Massachusetts’ preeminent challenge today is to bring MassHealth spending under control, while maintaining or improving the quality of service its members receive. MassHealth spending has grown from $7.5 billion in 2007 to $14.8 billion in 2016. Costs can be high because members with low incomes or with disabilities tend to have greater health care needs, on average, than the general population. As is the case with other parts of the health care system, care also is often fragmented and uncoordinated across providers, which can lead to inefficiencies and higher costs. </a:t>
                      </a:r>
                    </a:p>
                    <a:p>
                      <a:pPr algn="l"/>
                      <a:r>
                        <a:rPr lang="en-US" sz="800" dirty="0"/>
                        <a:t> </a:t>
                      </a:r>
                    </a:p>
                    <a:p>
                      <a:pPr algn="l"/>
                      <a:r>
                        <a:rPr lang="en-US" sz="1100" dirty="0"/>
                        <a:t>Historically, a key cost containment strategy for MassHealth has been holding down the rates it pays to providers for services and to managed care organizations (MCO) to deliver comprehensive care to members. Spending has swelled</a:t>
                      </a:r>
                      <a:r>
                        <a:rPr lang="en-US" sz="1100" baseline="0" dirty="0"/>
                        <a:t> since the implementation of the Affordable Care Act (ACA), which increased MassHealth enrollment by hundreds of thousands of members. Nearly half of MassHealth spending is capitation payments to MCOs. Another fast-growing component — reflecting a successful policy shift away from facility-based care — is for community-based long-term services and supports (LTSS), which exceeded $2 billion in 2016.</a:t>
                      </a:r>
                      <a:endParaRPr lang="en-US" sz="1100" dirty="0"/>
                    </a:p>
                    <a:p>
                      <a:pPr algn="l"/>
                      <a:endParaRPr lang="en-US" sz="800" dirty="0"/>
                    </a:p>
                    <a:p>
                      <a:pPr algn="l"/>
                      <a:r>
                        <a:rPr lang="en-US" sz="1100" dirty="0"/>
                        <a:t>MassHealth has</a:t>
                      </a:r>
                      <a:r>
                        <a:rPr lang="en-US" sz="1100" baseline="0" dirty="0"/>
                        <a:t> </a:t>
                      </a:r>
                      <a:r>
                        <a:rPr lang="en-US" sz="1100" dirty="0"/>
                        <a:t>now embarked on a more comprehensive strategy to manage costs, while also improving quality and the member</a:t>
                      </a:r>
                      <a:r>
                        <a:rPr lang="en-US" sz="1100" baseline="0" dirty="0"/>
                        <a:t> experience by better integrating services and basing payments on value rather than volume. MassHealth is currently in contract negotiations with 17 accountable care organizations (ACO), which, beginning in 2018, will be the vehicle for carrying out this strategy.</a:t>
                      </a:r>
                      <a:endParaRPr lang="en-US" sz="1100" dirty="0"/>
                    </a:p>
                  </a:txBody>
                  <a:tcPr>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6">
            <a:extLst>
              <a:ext uri="{FF2B5EF4-FFF2-40B4-BE49-F238E27FC236}">
                <a16:creationId xmlns="" xmlns:a16="http://schemas.microsoft.com/office/drawing/2014/main" id="{CECA424B-1684-40BF-AB6D-486E7CD31CCA}"/>
              </a:ext>
            </a:extLst>
          </p:cNvPr>
          <p:cNvSpPr txBox="1">
            <a:spLocks noChangeArrowheads="1"/>
          </p:cNvSpPr>
          <p:nvPr/>
        </p:nvSpPr>
        <p:spPr bwMode="auto">
          <a:xfrm>
            <a:off x="455613" y="6161544"/>
            <a:ext cx="8231187" cy="215444"/>
          </a:xfrm>
          <a:prstGeom prst="rect">
            <a:avLst/>
          </a:prstGeom>
          <a:noFill/>
          <a:ln w="9525">
            <a:noFill/>
            <a:miter lim="800000"/>
            <a:headEnd/>
            <a:tailEnd/>
          </a:ln>
        </p:spPr>
        <p:txBody>
          <a:bodyPr wrap="square" lIns="0" rIns="0" anchor="b">
            <a:spAutoFit/>
          </a:bodyPr>
          <a:lstStyle/>
          <a:p>
            <a:pPr lvl="0"/>
            <a:r>
              <a:rPr lang="en-US" sz="800" dirty="0">
                <a:solidFill>
                  <a:srgbClr val="1C1C1C"/>
                </a:solidFill>
              </a:rPr>
              <a:t>* LTSS and transportation to medical appointments are available to most but not all MassHealth members.</a:t>
            </a:r>
          </a:p>
        </p:txBody>
      </p:sp>
      <p:sp>
        <p:nvSpPr>
          <p:cNvPr id="7" name="Rectangle 6"/>
          <p:cNvSpPr/>
          <p:nvPr/>
        </p:nvSpPr>
        <p:spPr>
          <a:xfrm>
            <a:off x="1600200" y="1814285"/>
            <a:ext cx="5943600" cy="429768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extBox 8"/>
          <p:cNvSpPr txBox="1"/>
          <p:nvPr/>
        </p:nvSpPr>
        <p:spPr>
          <a:xfrm>
            <a:off x="1679139" y="2243818"/>
            <a:ext cx="5785723" cy="1323439"/>
          </a:xfrm>
          <a:prstGeom prst="rect">
            <a:avLst/>
          </a:prstGeom>
          <a:noFill/>
        </p:spPr>
        <p:txBody>
          <a:bodyPr wrap="square" rtlCol="0" anchor="t" anchorCtr="1">
            <a:spAutoFit/>
          </a:bodyPr>
          <a:lstStyle/>
          <a:p>
            <a:pPr algn="ctr"/>
            <a:r>
              <a:rPr lang="en-US" sz="1600" i="1" dirty="0">
                <a:solidFill>
                  <a:srgbClr val="FFFFFF"/>
                </a:solidFill>
                <a:latin typeface="Calibri"/>
                <a:cs typeface="Arial"/>
              </a:rPr>
              <a:t>Covers typical commercial benefits, plus:</a:t>
            </a:r>
          </a:p>
          <a:p>
            <a:pPr marL="285750" indent="-169863">
              <a:buFont typeface="Arial" panose="020B0604020202020204" pitchFamily="34" charset="0"/>
              <a:buChar char="•"/>
            </a:pPr>
            <a:r>
              <a:rPr lang="en-US" sz="1600" dirty="0">
                <a:solidFill>
                  <a:srgbClr val="FFFFFF"/>
                </a:solidFill>
                <a:latin typeface="Calibri"/>
                <a:cs typeface="Arial"/>
              </a:rPr>
              <a:t>Long-term services and supports (facility and community)*</a:t>
            </a:r>
          </a:p>
          <a:p>
            <a:pPr marL="285750" indent="-169863">
              <a:buFont typeface="Arial" panose="020B0604020202020204" pitchFamily="34" charset="0"/>
              <a:buChar char="•"/>
            </a:pPr>
            <a:r>
              <a:rPr lang="en-US" sz="1600" dirty="0">
                <a:solidFill>
                  <a:srgbClr val="FFFFFF"/>
                </a:solidFill>
                <a:latin typeface="Calibri"/>
                <a:cs typeface="Arial"/>
              </a:rPr>
              <a:t>Diversionary behavioral health services (to avert hospitalization)</a:t>
            </a:r>
          </a:p>
          <a:p>
            <a:pPr marL="285750" indent="-169863">
              <a:buFont typeface="Arial" panose="020B0604020202020204" pitchFamily="34" charset="0"/>
              <a:buChar char="•"/>
            </a:pPr>
            <a:r>
              <a:rPr lang="en-US" sz="1600" dirty="0">
                <a:solidFill>
                  <a:srgbClr val="FFFFFF"/>
                </a:solidFill>
                <a:latin typeface="Calibri"/>
                <a:cs typeface="Arial"/>
              </a:rPr>
              <a:t>Dental services</a:t>
            </a:r>
          </a:p>
          <a:p>
            <a:pPr marL="285750" indent="-169863">
              <a:buFont typeface="Arial" panose="020B0604020202020204" pitchFamily="34" charset="0"/>
              <a:buChar char="•"/>
            </a:pPr>
            <a:r>
              <a:rPr lang="en-US" sz="1600" dirty="0">
                <a:solidFill>
                  <a:srgbClr val="FFFFFF"/>
                </a:solidFill>
                <a:latin typeface="Calibri"/>
                <a:cs typeface="Arial"/>
              </a:rPr>
              <a:t>Transportation to medical appointments*</a:t>
            </a:r>
            <a:endParaRPr lang="en-US" sz="1600" dirty="0">
              <a:solidFill>
                <a:srgbClr val="1C1C1C"/>
              </a:solidFill>
              <a:latin typeface="Calibri"/>
              <a:cs typeface="Arial"/>
            </a:endParaRPr>
          </a:p>
        </p:txBody>
      </p:sp>
      <p:sp>
        <p:nvSpPr>
          <p:cNvPr id="5" name="Title 4"/>
          <p:cNvSpPr>
            <a:spLocks noGrp="1"/>
          </p:cNvSpPr>
          <p:nvPr>
            <p:ph type="title"/>
          </p:nvPr>
        </p:nvSpPr>
        <p:spPr/>
        <p:txBody>
          <a:bodyPr/>
          <a:lstStyle/>
          <a:p>
            <a:r>
              <a:rPr lang="en-US" dirty="0"/>
              <a:t>MASSHEALTH PROVIDES COVERAGE SIMILAR TO COMMERCIAL INSURANCE, PLUS SOME ADDITIONAL BENEFITS</a:t>
            </a:r>
          </a:p>
        </p:txBody>
      </p:sp>
      <p:sp>
        <p:nvSpPr>
          <p:cNvPr id="4" name="Slide Number Placeholder 3"/>
          <p:cNvSpPr>
            <a:spLocks noGrp="1"/>
          </p:cNvSpPr>
          <p:nvPr>
            <p:ph type="sldNum" sz="quarter" idx="10"/>
          </p:nvPr>
        </p:nvSpPr>
        <p:spPr/>
        <p:txBody>
          <a:bodyPr/>
          <a:lstStyle/>
          <a:p>
            <a:pPr>
              <a:defRPr/>
            </a:pPr>
            <a:fld id="{602304DC-BD07-407C-970E-19B247DFBB9A}" type="slidenum">
              <a:rPr lang="en-US" smtClean="0">
                <a:solidFill>
                  <a:srgbClr val="969696">
                    <a:lumMod val="50000"/>
                  </a:srgbClr>
                </a:solidFill>
              </a:rPr>
              <a:pPr>
                <a:defRPr/>
              </a:pPr>
              <a:t>5</a:t>
            </a:fld>
            <a:endParaRPr lang="en-US" dirty="0">
              <a:solidFill>
                <a:srgbClr val="969696">
                  <a:lumMod val="50000"/>
                </a:srgbClr>
              </a:solidFill>
            </a:endParaRPr>
          </a:p>
        </p:txBody>
      </p:sp>
      <p:sp>
        <p:nvSpPr>
          <p:cNvPr id="8" name="Rounded Rectangle 7"/>
          <p:cNvSpPr/>
          <p:nvPr/>
        </p:nvSpPr>
        <p:spPr>
          <a:xfrm>
            <a:off x="2560320" y="3859693"/>
            <a:ext cx="4023360" cy="2114043"/>
          </a:xfrm>
          <a:prstGeom prst="roundRect">
            <a:avLst>
              <a:gd name="adj" fmla="val 6369"/>
            </a:avLst>
          </a:prstGeom>
          <a:gradFill>
            <a:gsLst>
              <a:gs pos="0">
                <a:schemeClr val="accent1">
                  <a:tint val="66000"/>
                  <a:satMod val="160000"/>
                  <a:lumMod val="10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0" bIns="0" rtlCol="0" anchor="ctr" anchorCtr="1"/>
          <a:lstStyle/>
          <a:p>
            <a:pPr algn="ctr"/>
            <a:r>
              <a:rPr lang="en-US" b="1" dirty="0">
                <a:solidFill>
                  <a:srgbClr val="5A8F7C">
                    <a:lumMod val="50000"/>
                  </a:srgbClr>
                </a:solidFill>
              </a:rPr>
              <a:t>Typical Commercial Insurance Coverage</a:t>
            </a:r>
          </a:p>
          <a:p>
            <a:pPr marL="406400" indent="-174625">
              <a:buFont typeface="Arial" panose="020B0604020202020204" pitchFamily="34" charset="0"/>
              <a:buChar char="•"/>
            </a:pPr>
            <a:r>
              <a:rPr lang="en-US" sz="1600" dirty="0">
                <a:solidFill>
                  <a:srgbClr val="5A8F7C">
                    <a:lumMod val="50000"/>
                  </a:srgbClr>
                </a:solidFill>
              </a:rPr>
              <a:t>Hospital services</a:t>
            </a:r>
          </a:p>
          <a:p>
            <a:pPr marL="406400" indent="-174625">
              <a:buFont typeface="Arial" panose="020B0604020202020204" pitchFamily="34" charset="0"/>
              <a:buChar char="•"/>
            </a:pPr>
            <a:r>
              <a:rPr lang="en-US" sz="1600" dirty="0">
                <a:solidFill>
                  <a:srgbClr val="5A8F7C">
                    <a:lumMod val="50000"/>
                  </a:srgbClr>
                </a:solidFill>
              </a:rPr>
              <a:t>Physician services</a:t>
            </a:r>
          </a:p>
          <a:p>
            <a:pPr marL="406400" indent="-174625">
              <a:buFont typeface="Arial" panose="020B0604020202020204" pitchFamily="34" charset="0"/>
              <a:buChar char="•"/>
            </a:pPr>
            <a:r>
              <a:rPr lang="en-US" sz="1600" dirty="0">
                <a:solidFill>
                  <a:srgbClr val="5A8F7C">
                    <a:lumMod val="50000"/>
                  </a:srgbClr>
                </a:solidFill>
              </a:rPr>
              <a:t>Well child visits</a:t>
            </a:r>
          </a:p>
          <a:p>
            <a:pPr marL="406400" indent="-174625">
              <a:buFont typeface="Arial" panose="020B0604020202020204" pitchFamily="34" charset="0"/>
              <a:buChar char="•"/>
            </a:pPr>
            <a:r>
              <a:rPr lang="en-US" sz="1600" dirty="0">
                <a:solidFill>
                  <a:srgbClr val="5A8F7C">
                    <a:lumMod val="50000"/>
                  </a:srgbClr>
                </a:solidFill>
              </a:rPr>
              <a:t>Ancillary services (lab, radiology, etc.)</a:t>
            </a:r>
          </a:p>
          <a:p>
            <a:pPr marL="406400" indent="-174625">
              <a:buFont typeface="Arial" panose="020B0604020202020204" pitchFamily="34" charset="0"/>
              <a:buChar char="•"/>
            </a:pPr>
            <a:r>
              <a:rPr lang="en-US" sz="1600" dirty="0">
                <a:solidFill>
                  <a:srgbClr val="5A8F7C">
                    <a:lumMod val="50000"/>
                  </a:srgbClr>
                </a:solidFill>
              </a:rPr>
              <a:t>Mental health/substance use treatment</a:t>
            </a:r>
          </a:p>
          <a:p>
            <a:pPr marL="406400" indent="-174625">
              <a:buFont typeface="Arial" panose="020B0604020202020204" pitchFamily="34" charset="0"/>
              <a:buChar char="•"/>
            </a:pPr>
            <a:r>
              <a:rPr lang="en-US" sz="1600" dirty="0">
                <a:solidFill>
                  <a:srgbClr val="5A8F7C">
                    <a:lumMod val="50000"/>
                  </a:srgbClr>
                </a:solidFill>
              </a:rPr>
              <a:t>Prescription drugs</a:t>
            </a:r>
          </a:p>
          <a:p>
            <a:pPr marL="406400" indent="-174625">
              <a:buFont typeface="Arial" panose="020B0604020202020204" pitchFamily="34" charset="0"/>
              <a:buChar char="•"/>
            </a:pPr>
            <a:r>
              <a:rPr lang="en-US" sz="1600" dirty="0">
                <a:solidFill>
                  <a:srgbClr val="5A8F7C">
                    <a:lumMod val="50000"/>
                  </a:srgbClr>
                </a:solidFill>
              </a:rPr>
              <a:t>Vision, hearing, medical equipment</a:t>
            </a:r>
          </a:p>
        </p:txBody>
      </p:sp>
      <p:grpSp>
        <p:nvGrpSpPr>
          <p:cNvPr id="12" name="Group 11"/>
          <p:cNvGrpSpPr/>
          <p:nvPr/>
        </p:nvGrpSpPr>
        <p:grpSpPr>
          <a:xfrm>
            <a:off x="4041648" y="3414483"/>
            <a:ext cx="1060704" cy="595088"/>
            <a:chOff x="4041648" y="3504156"/>
            <a:chExt cx="1060704" cy="397375"/>
          </a:xfrm>
        </p:grpSpPr>
        <p:sp>
          <p:nvSpPr>
            <p:cNvPr id="2" name="Isosceles Triangle 1"/>
            <p:cNvSpPr/>
            <p:nvPr/>
          </p:nvSpPr>
          <p:spPr>
            <a:xfrm rot="10800000">
              <a:off x="4041648" y="3581693"/>
              <a:ext cx="1060704" cy="264592"/>
            </a:xfrm>
            <a:prstGeom prst="triangle">
              <a:avLst/>
            </a:prstGeom>
            <a:solidFill>
              <a:schemeClr val="accent3"/>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375385" y="3504156"/>
              <a:ext cx="389850" cy="397375"/>
            </a:xfrm>
            <a:prstGeom prst="rect">
              <a:avLst/>
            </a:prstGeom>
            <a:noFill/>
          </p:spPr>
          <p:txBody>
            <a:bodyPr wrap="none" rtlCol="0">
              <a:spAutoFit/>
            </a:bodyPr>
            <a:lstStyle/>
            <a:p>
              <a:r>
                <a:rPr lang="en-US" sz="3200" b="1" dirty="0">
                  <a:solidFill>
                    <a:schemeClr val="bg1"/>
                  </a:solidFill>
                </a:rPr>
                <a:t>+</a:t>
              </a:r>
            </a:p>
          </p:txBody>
        </p:sp>
      </p:grpSp>
      <p:sp>
        <p:nvSpPr>
          <p:cNvPr id="17" name="Left Brace 16"/>
          <p:cNvSpPr/>
          <p:nvPr/>
        </p:nvSpPr>
        <p:spPr>
          <a:xfrm>
            <a:off x="2264228"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Left Brace 17"/>
          <p:cNvSpPr/>
          <p:nvPr/>
        </p:nvSpPr>
        <p:spPr>
          <a:xfrm flipH="1">
            <a:off x="6450249" y="3777343"/>
            <a:ext cx="420914" cy="2249714"/>
          </a:xfrm>
          <a:prstGeom prst="leftBrace">
            <a:avLst>
              <a:gd name="adj1" fmla="val 40408"/>
              <a:gd name="adj2" fmla="val 50000"/>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2"/>
          <p:cNvSpPr/>
          <p:nvPr/>
        </p:nvSpPr>
        <p:spPr>
          <a:xfrm>
            <a:off x="3913005" y="1901309"/>
            <a:ext cx="1317990" cy="369332"/>
          </a:xfrm>
          <a:prstGeom prst="rect">
            <a:avLst/>
          </a:prstGeom>
          <a:solidFill>
            <a:schemeClr val="accent3"/>
          </a:solidFill>
        </p:spPr>
        <p:txBody>
          <a:bodyPr wrap="none">
            <a:spAutoFit/>
          </a:bodyPr>
          <a:lstStyle/>
          <a:p>
            <a:pPr lvl="0" algn="ctr"/>
            <a:r>
              <a:rPr lang="en-US" b="1" dirty="0">
                <a:solidFill>
                  <a:srgbClr val="FFFFFF"/>
                </a:solidFill>
                <a:latin typeface="Calibri"/>
                <a:cs typeface="Arial"/>
              </a:rPr>
              <a:t>MassHealth</a:t>
            </a:r>
          </a:p>
        </p:txBody>
      </p:sp>
    </p:spTree>
    <p:extLst>
      <p:ext uri="{BB962C8B-B14F-4D97-AF65-F5344CB8AC3E}">
        <p14:creationId xmlns:p14="http://schemas.microsoft.com/office/powerpoint/2010/main" val="248459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55414058"/>
              </p:ext>
            </p:extLst>
          </p:nvPr>
        </p:nvGraphicFramePr>
        <p:xfrm>
          <a:off x="456533" y="1181552"/>
          <a:ext cx="8230934" cy="5101336"/>
        </p:xfrm>
        <a:graphic>
          <a:graphicData uri="http://schemas.openxmlformats.org/drawingml/2006/table">
            <a:tbl>
              <a:tblPr firstRow="1" bandRow="1">
                <a:tableStyleId>{5C22544A-7EE6-4342-B048-85BDC9FD1C3A}</a:tableStyleId>
              </a:tblPr>
              <a:tblGrid>
                <a:gridCol w="1418654">
                  <a:extLst>
                    <a:ext uri="{9D8B030D-6E8A-4147-A177-3AD203B41FA5}">
                      <a16:colId xmlns="" xmlns:a16="http://schemas.microsoft.com/office/drawing/2014/main" val="20000"/>
                    </a:ext>
                  </a:extLst>
                </a:gridCol>
                <a:gridCol w="6812280">
                  <a:extLst>
                    <a:ext uri="{9D8B030D-6E8A-4147-A177-3AD203B41FA5}">
                      <a16:colId xmlns="" xmlns:a16="http://schemas.microsoft.com/office/drawing/2014/main" val="20001"/>
                    </a:ext>
                  </a:extLst>
                </a:gridCol>
              </a:tblGrid>
              <a:tr h="607886">
                <a:tc>
                  <a:txBody>
                    <a:bodyPr/>
                    <a:lstStyle/>
                    <a:p>
                      <a:pPr>
                        <a:spcBef>
                          <a:spcPts val="100"/>
                        </a:spcBef>
                        <a:spcAft>
                          <a:spcPts val="100"/>
                        </a:spcAft>
                      </a:pPr>
                      <a:r>
                        <a:rPr lang="en-US" sz="1200" dirty="0">
                          <a:solidFill>
                            <a:schemeClr val="tx1">
                              <a:lumMod val="90000"/>
                              <a:lumOff val="10000"/>
                            </a:schemeClr>
                          </a:solidFill>
                        </a:rPr>
                        <a:t>WHAT</a:t>
                      </a:r>
                      <a:r>
                        <a:rPr lang="en-US" sz="1200" baseline="0" dirty="0">
                          <a:solidFill>
                            <a:schemeClr val="tx1">
                              <a:lumMod val="90000"/>
                              <a:lumOff val="10000"/>
                            </a:schemeClr>
                          </a:solidFill>
                        </a:rPr>
                        <a:t> IS A WAIVER?</a:t>
                      </a:r>
                      <a:endParaRPr lang="en-US" sz="1200" dirty="0">
                        <a:solidFill>
                          <a:schemeClr val="tx1">
                            <a:lumMod val="90000"/>
                            <a:lumOff val="10000"/>
                          </a:schemeClr>
                        </a:solidFill>
                      </a:endParaRPr>
                    </a:p>
                  </a:txBody>
                  <a:tcPr marT="82296" marB="82296">
                    <a:lnL w="12700" cmpd="sng">
                      <a:noFill/>
                    </a:lnL>
                    <a:lnR w="28575" cap="flat" cmpd="sng" algn="ctr">
                      <a:solidFill>
                        <a:schemeClr val="bg1"/>
                      </a:solid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0" fontAlgn="base" latinLnBrk="0" hangingPunct="0">
                        <a:lnSpc>
                          <a:spcPct val="100000"/>
                        </a:lnSpc>
                        <a:spcBef>
                          <a:spcPts val="100"/>
                        </a:spcBef>
                        <a:spcAft>
                          <a:spcPts val="100"/>
                        </a:spcAft>
                        <a:buClr>
                          <a:schemeClr val="tx2"/>
                        </a:buClr>
                        <a:buSzTx/>
                        <a:buFont typeface="Wingdings" pitchFamily="2" charset="2"/>
                        <a:buNone/>
                        <a:tabLst/>
                        <a:defRPr/>
                      </a:pPr>
                      <a:r>
                        <a:rPr kumimoji="0" lang="en-US" sz="1050" b="0" i="0" u="none" strike="noStrike" kern="0" cap="none" spc="0" normalizeH="0" baseline="0" noProof="0" dirty="0">
                          <a:ln>
                            <a:noFill/>
                          </a:ln>
                          <a:solidFill>
                            <a:schemeClr val="tx1"/>
                          </a:solidFill>
                          <a:effectLst/>
                          <a:uLnTx/>
                          <a:uFillTx/>
                          <a:latin typeface="+mn-lt"/>
                          <a:ea typeface="+mn-ea"/>
                          <a:cs typeface="+mn-cs"/>
                        </a:rPr>
                        <a:t>States may request approval from the federal government to waive certain parts of federal Medicaid law, to test program innovations or gain more flexibility in how they deliver and pay for Medicaid services. MassHealth has two types of waivers, which are authorized under Sections 1115 and 1915c of the Social Security Act.</a:t>
                      </a:r>
                    </a:p>
                  </a:txBody>
                  <a:tcPr marT="82296" marB="82296">
                    <a:lnL w="28575" cap="flat" cmpd="sng" algn="ctr">
                      <a:solidFill>
                        <a:schemeClr val="bg1"/>
                      </a:solidFill>
                      <a:prstDash val="solid"/>
                      <a:round/>
                      <a:headEnd type="none" w="med" len="med"/>
                      <a:tailEnd type="none" w="med" len="med"/>
                    </a:lnL>
                    <a:lnR w="12700" cmpd="sng">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1122251">
                <a:tc>
                  <a:txBody>
                    <a:bodyPr/>
                    <a:lstStyle/>
                    <a:p>
                      <a:pPr>
                        <a:spcBef>
                          <a:spcPts val="100"/>
                        </a:spcBef>
                        <a:spcAft>
                          <a:spcPts val="100"/>
                        </a:spcAft>
                      </a:pPr>
                      <a:r>
                        <a:rPr lang="en-US" sz="1200" b="1" kern="1200" dirty="0">
                          <a:solidFill>
                            <a:schemeClr val="tx1">
                              <a:lumMod val="90000"/>
                              <a:lumOff val="10000"/>
                            </a:schemeClr>
                          </a:solidFill>
                          <a:latin typeface="+mn-lt"/>
                          <a:ea typeface="+mn-ea"/>
                          <a:cs typeface="+mn-cs"/>
                        </a:rPr>
                        <a:t>1115 DEMONSTRATION WAIVER</a:t>
                      </a: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0" fontAlgn="base" latinLnBrk="0" hangingPunct="0">
                        <a:lnSpc>
                          <a:spcPct val="100000"/>
                        </a:lnSpc>
                        <a:spcBef>
                          <a:spcPts val="100"/>
                        </a:spcBef>
                        <a:spcAft>
                          <a:spcPts val="100"/>
                        </a:spcAft>
                        <a:buClr>
                          <a:srgbClr val="5A8F7C"/>
                        </a:buClr>
                        <a:buSzTx/>
                        <a:buFont typeface="Wingdings" pitchFamily="2" charset="2"/>
                        <a:buNone/>
                        <a:tabLst/>
                        <a:defRPr/>
                      </a:pPr>
                      <a:r>
                        <a:rPr kumimoji="0" lang="en-US" sz="1050" b="0" i="0" u="none" strike="noStrike" kern="0" cap="none" spc="0" normalizeH="0" baseline="0" noProof="0" dirty="0">
                          <a:ln>
                            <a:noFill/>
                          </a:ln>
                          <a:solidFill>
                            <a:schemeClr val="tx1"/>
                          </a:solidFill>
                          <a:effectLst/>
                          <a:uLnTx/>
                          <a:uFillTx/>
                          <a:latin typeface="+mn-lt"/>
                          <a:ea typeface="+mn-ea"/>
                          <a:cs typeface="+mn-cs"/>
                        </a:rPr>
                        <a:t>The MassHealth program operates under the authority of an 1115 demonstration waiver for all members under age 65, except those who are eligible based on institutional status and a small number of other members. The waiver was first implemented in 1997, and has evolved through six extensions to expand coverage, support the safety net, provide incentives for delivery system innovations, and serve as a platform for health care reform. An important condition of all 1115 waivers is that they be “budget neutral,” meaning the federal government will contribute no more to a waiver program than it would to a Medicaid program operating under standard rules. As part of the latest extension approved in November 2016, MassHealth is planning a comprehensive transformation of how care is delivered and paid for, including contracting with newly formed ACOs and moving decisively toward payments based more on the value of services rather than the number of services delivered.</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795236">
                <a:tc>
                  <a:txBody>
                    <a:bodyPr/>
                    <a:lstStyle/>
                    <a:p>
                      <a:pPr marL="0" algn="l" defTabSz="914400" rtl="0" eaLnBrk="1" latinLnBrk="0" hangingPunct="1">
                        <a:spcBef>
                          <a:spcPts val="100"/>
                        </a:spcBef>
                        <a:spcAft>
                          <a:spcPts val="100"/>
                        </a:spcAft>
                      </a:pPr>
                      <a:r>
                        <a:rPr lang="en-US" sz="1200" b="1" kern="1200" dirty="0">
                          <a:solidFill>
                            <a:schemeClr val="tx1">
                              <a:lumMod val="90000"/>
                              <a:lumOff val="10000"/>
                            </a:schemeClr>
                          </a:solidFill>
                          <a:latin typeface="+mn-lt"/>
                          <a:ea typeface="+mn-ea"/>
                          <a:cs typeface="+mn-cs"/>
                        </a:rPr>
                        <a:t>1915c HOME &amp; COMMUNITY-BASED SERVICES</a:t>
                      </a:r>
                      <a:r>
                        <a:rPr lang="en-US" sz="1200" b="1" kern="1200" baseline="0" dirty="0">
                          <a:solidFill>
                            <a:schemeClr val="tx1">
                              <a:lumMod val="90000"/>
                              <a:lumOff val="10000"/>
                            </a:schemeClr>
                          </a:solidFill>
                          <a:latin typeface="+mn-lt"/>
                          <a:ea typeface="+mn-ea"/>
                          <a:cs typeface="+mn-cs"/>
                        </a:rPr>
                        <a:t> (HCBS) WAIVERS</a:t>
                      </a:r>
                      <a:endParaRPr lang="en-US" sz="1200" b="1" kern="1200" dirty="0">
                        <a:solidFill>
                          <a:schemeClr val="tx1">
                            <a:lumMod val="90000"/>
                            <a:lumOff val="10000"/>
                          </a:schemeClr>
                        </a:solidFill>
                        <a:latin typeface="+mn-lt"/>
                        <a:ea typeface="+mn-ea"/>
                        <a:cs typeface="+mn-cs"/>
                      </a:endParaRPr>
                    </a:p>
                  </a:txBody>
                  <a:tcPr marT="82296" marB="82296">
                    <a:lnL w="12700" cmpd="sng">
                      <a:noFill/>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indent="0">
                        <a:spcBef>
                          <a:spcPts val="100"/>
                        </a:spcBef>
                        <a:spcAft>
                          <a:spcPts val="100"/>
                        </a:spcAft>
                        <a:buClr>
                          <a:schemeClr val="tx2"/>
                        </a:buClr>
                        <a:buFont typeface="Wingdings" pitchFamily="2" charset="2"/>
                        <a:buNone/>
                      </a:pPr>
                      <a:r>
                        <a:rPr kumimoji="0" lang="en-US" sz="1050" b="0" i="0" u="none" strike="noStrike" kern="0" cap="none" spc="0" normalizeH="0" baseline="0" noProof="0" dirty="0">
                          <a:ln>
                            <a:noFill/>
                          </a:ln>
                          <a:solidFill>
                            <a:schemeClr val="tx1"/>
                          </a:solidFill>
                          <a:effectLst/>
                          <a:uLnTx/>
                          <a:uFillTx/>
                          <a:latin typeface="+mn-lt"/>
                          <a:ea typeface="+mn-ea"/>
                          <a:cs typeface="+mn-cs"/>
                        </a:rPr>
                        <a:t>HCBS waivers permit states to provide LTSS in a home or community setting to members whose disabilities qualify them for an institutional level of care. Services include home health care, personal care, habilitation, respite, physical and occupational therapy, group adult care, home modification, assistive technology, and others. MassHealth obtains federal matching funds on expenditures made by the agencies that authorize and oversee the services, such as the Executive Office of Elder Affairs, the Department of Developmental Services, the Department of Mental Health (DMH), and the Massachusetts Rehabilitation Commission. The state must demonstrate that providing the HCBS waiver services does not cost more on average than providing those services in an institution.  In addition, the programs have enrollment limits. MassHealth has 10 HCBS waivers, which are an important component of the Commonwealth’s “Community First” policy. The waiver programs are targeted to specific populations:</a:t>
                      </a:r>
                    </a:p>
                    <a:p>
                      <a:pPr marL="115888" indent="-115888">
                        <a:spcBef>
                          <a:spcPts val="100"/>
                        </a:spcBef>
                        <a:spcAft>
                          <a:spcPts val="100"/>
                        </a:spcAft>
                        <a:buClr>
                          <a:schemeClr val="tx2"/>
                        </a:buClr>
                        <a:buFont typeface="Wingdings" panose="05000000000000000000" pitchFamily="2" charset="2"/>
                        <a:buChar char="§"/>
                      </a:pPr>
                      <a:r>
                        <a:rPr kumimoji="0" lang="en-US" sz="1050" b="0" i="0" u="none" strike="noStrike" kern="0" cap="none" spc="0" normalizeH="0" baseline="0" noProof="0" dirty="0">
                          <a:ln>
                            <a:noFill/>
                          </a:ln>
                          <a:solidFill>
                            <a:schemeClr val="tx1"/>
                          </a:solidFill>
                          <a:effectLst/>
                          <a:uLnTx/>
                          <a:uFillTx/>
                          <a:latin typeface="+mn-lt"/>
                          <a:ea typeface="+mn-ea"/>
                          <a:cs typeface="+mn-cs"/>
                        </a:rPr>
                        <a:t>Elders age 60 and over with physical disabilities (Frail Elder Waiver)</a:t>
                      </a:r>
                    </a:p>
                    <a:p>
                      <a:pPr marL="115888" indent="-115888">
                        <a:spcBef>
                          <a:spcPts val="100"/>
                        </a:spcBef>
                        <a:spcAft>
                          <a:spcPts val="100"/>
                        </a:spcAft>
                        <a:buClr>
                          <a:schemeClr val="tx2"/>
                        </a:buClr>
                        <a:buFont typeface="Wingdings" panose="05000000000000000000" pitchFamily="2" charset="2"/>
                        <a:buChar char="§"/>
                      </a:pPr>
                      <a:r>
                        <a:rPr kumimoji="0" lang="en-US" sz="1050" b="0" i="0" u="none" strike="noStrike" kern="0" cap="none" spc="0" normalizeH="0" baseline="0" noProof="0" dirty="0">
                          <a:ln>
                            <a:noFill/>
                          </a:ln>
                          <a:solidFill>
                            <a:schemeClr val="tx1"/>
                          </a:solidFill>
                          <a:effectLst/>
                          <a:uLnTx/>
                          <a:uFillTx/>
                          <a:latin typeface="+mn-lt"/>
                          <a:ea typeface="+mn-ea"/>
                          <a:cs typeface="+mn-cs"/>
                        </a:rPr>
                        <a:t>Adults age 22 and over with intellectual disabilities (Community Living, Intensive Supports, Adult Supports Waivers)</a:t>
                      </a:r>
                    </a:p>
                    <a:p>
                      <a:pPr marL="115888" indent="-115888">
                        <a:spcBef>
                          <a:spcPts val="100"/>
                        </a:spcBef>
                        <a:spcAft>
                          <a:spcPts val="100"/>
                        </a:spcAft>
                        <a:buClr>
                          <a:schemeClr val="tx2"/>
                        </a:buClr>
                        <a:buFont typeface="Wingdings" panose="05000000000000000000" pitchFamily="2" charset="2"/>
                        <a:buChar char="§"/>
                      </a:pPr>
                      <a:r>
                        <a:rPr kumimoji="0" lang="en-US" sz="1050" b="0" i="0" u="none" strike="noStrike" kern="0" cap="none" spc="0" normalizeH="0" baseline="0" noProof="0" dirty="0">
                          <a:ln>
                            <a:noFill/>
                          </a:ln>
                          <a:solidFill>
                            <a:schemeClr val="tx1"/>
                          </a:solidFill>
                          <a:effectLst/>
                          <a:uLnTx/>
                          <a:uFillTx/>
                          <a:latin typeface="+mn-lt"/>
                          <a:ea typeface="+mn-ea"/>
                          <a:cs typeface="+mn-cs"/>
                        </a:rPr>
                        <a:t>Adults age 22 and over with acquired brain injuries (ABI) (ABI Residential, ABI Non-Residential, Traumatic Brain Injury Waivers)</a:t>
                      </a:r>
                    </a:p>
                    <a:p>
                      <a:pPr marL="115888" indent="-115888">
                        <a:spcBef>
                          <a:spcPts val="100"/>
                        </a:spcBef>
                        <a:spcAft>
                          <a:spcPts val="100"/>
                        </a:spcAft>
                        <a:buClr>
                          <a:schemeClr val="tx2"/>
                        </a:buClr>
                        <a:buFont typeface="Wingdings" panose="05000000000000000000" pitchFamily="2" charset="2"/>
                        <a:buChar char="§"/>
                      </a:pPr>
                      <a:r>
                        <a:rPr kumimoji="0" lang="en-US" sz="1050" b="0" i="0" u="none" strike="noStrike" kern="0" cap="none" spc="0" normalizeH="0" baseline="0" noProof="0" dirty="0">
                          <a:ln>
                            <a:noFill/>
                          </a:ln>
                          <a:solidFill>
                            <a:schemeClr val="tx1"/>
                          </a:solidFill>
                          <a:effectLst/>
                          <a:uLnTx/>
                          <a:uFillTx/>
                          <a:latin typeface="+mn-lt"/>
                          <a:ea typeface="+mn-ea"/>
                          <a:cs typeface="+mn-cs"/>
                        </a:rPr>
                        <a:t>Adults and Elders age 18 and over with physical disabilities who are moving from a facility back to the community (Money Follows the Person Community Living and Residential Supports Waivers)</a:t>
                      </a:r>
                    </a:p>
                    <a:p>
                      <a:pPr marL="115888" indent="-115888">
                        <a:spcBef>
                          <a:spcPts val="100"/>
                        </a:spcBef>
                        <a:spcAft>
                          <a:spcPts val="100"/>
                        </a:spcAft>
                        <a:buClr>
                          <a:schemeClr val="tx2"/>
                        </a:buClr>
                        <a:buFont typeface="Wingdings" panose="05000000000000000000" pitchFamily="2" charset="2"/>
                        <a:buChar char="§"/>
                      </a:pPr>
                      <a:r>
                        <a:rPr kumimoji="0" lang="en-US" sz="1050" b="0" i="0" u="none" strike="noStrike" kern="0" cap="none" spc="0" normalizeH="0" baseline="0" noProof="0" dirty="0">
                          <a:ln>
                            <a:noFill/>
                          </a:ln>
                          <a:solidFill>
                            <a:schemeClr val="tx1"/>
                          </a:solidFill>
                          <a:effectLst/>
                          <a:uLnTx/>
                          <a:uFillTx/>
                          <a:latin typeface="+mn-lt"/>
                          <a:ea typeface="+mn-ea"/>
                          <a:cs typeface="+mn-cs"/>
                        </a:rPr>
                        <a:t>Children age 0 to 8 with autism (Children’s Autism Spectrum Disorder Waiver)</a:t>
                      </a:r>
                    </a:p>
                  </a:txBody>
                  <a:tcPr marT="82296" marB="82296">
                    <a:lnL w="28575" cap="flat" cmpd="sng" algn="ctr">
                      <a:solidFill>
                        <a:schemeClr val="bg1"/>
                      </a:solidFill>
                      <a:prstDash val="solid"/>
                      <a:round/>
                      <a:headEnd type="none" w="med" len="med"/>
                      <a:tailEnd type="none" w="med" len="med"/>
                    </a:lnL>
                    <a:lnR w="12700" cmpd="sng">
                      <a:noFill/>
                    </a:lnR>
                    <a:lnT w="28575"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bl>
          </a:graphicData>
        </a:graphic>
      </p:graphicFrame>
      <p:sp>
        <p:nvSpPr>
          <p:cNvPr id="2" name="Title 1"/>
          <p:cNvSpPr>
            <a:spLocks noGrp="1"/>
          </p:cNvSpPr>
          <p:nvPr>
            <p:ph type="title"/>
          </p:nvPr>
        </p:nvSpPr>
        <p:spPr>
          <a:xfrm>
            <a:off x="457200" y="270327"/>
            <a:ext cx="8229600" cy="796925"/>
          </a:xfrm>
        </p:spPr>
        <p:txBody>
          <a:bodyPr/>
          <a:lstStyle/>
          <a:p>
            <a:r>
              <a:rPr lang="en-US" dirty="0"/>
              <a:t>WAIVERS</a:t>
            </a:r>
          </a:p>
        </p:txBody>
      </p:sp>
      <p:sp>
        <p:nvSpPr>
          <p:cNvPr id="3" name="Slide Number Placeholder 2"/>
          <p:cNvSpPr>
            <a:spLocks noGrp="1"/>
          </p:cNvSpPr>
          <p:nvPr>
            <p:ph type="sldNum" sz="quarter" idx="10"/>
          </p:nvPr>
        </p:nvSpPr>
        <p:spPr/>
        <p:txBody>
          <a:bodyPr/>
          <a:lstStyle/>
          <a:p>
            <a:fld id="{1CCA14E6-9853-4DC9-8120-76486375C0BE}" type="slidenum">
              <a:rPr lang="en-US" smtClean="0"/>
              <a:pPr/>
              <a:t>6</a:t>
            </a:fld>
            <a:endParaRPr lang="en-US" dirty="0"/>
          </a:p>
        </p:txBody>
      </p:sp>
    </p:spTree>
    <p:extLst>
      <p:ext uri="{BB962C8B-B14F-4D97-AF65-F5344CB8AC3E}">
        <p14:creationId xmlns:p14="http://schemas.microsoft.com/office/powerpoint/2010/main" val="173812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41"/>
          <p:cNvSpPr>
            <a:spLocks noChangeArrowheads="1"/>
          </p:cNvSpPr>
          <p:nvPr/>
        </p:nvSpPr>
        <p:spPr bwMode="auto">
          <a:xfrm>
            <a:off x="5292524" y="3740532"/>
            <a:ext cx="411824" cy="917665"/>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137" name="Rectangle 6"/>
          <p:cNvSpPr>
            <a:spLocks noChangeArrowheads="1"/>
          </p:cNvSpPr>
          <p:nvPr/>
        </p:nvSpPr>
        <p:spPr bwMode="auto">
          <a:xfrm>
            <a:off x="2669130" y="2481575"/>
            <a:ext cx="417512" cy="2157030"/>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grpSp>
        <p:nvGrpSpPr>
          <p:cNvPr id="3" name="Group 2"/>
          <p:cNvGrpSpPr/>
          <p:nvPr/>
        </p:nvGrpSpPr>
        <p:grpSpPr>
          <a:xfrm>
            <a:off x="685798" y="5127757"/>
            <a:ext cx="5127748" cy="584775"/>
            <a:chOff x="685798" y="5127757"/>
            <a:chExt cx="5127748" cy="584775"/>
          </a:xfrm>
        </p:grpSpPr>
        <p:sp>
          <p:nvSpPr>
            <p:cNvPr id="139" name="Rectangle 7"/>
            <p:cNvSpPr>
              <a:spLocks noChangeArrowheads="1"/>
            </p:cNvSpPr>
            <p:nvPr/>
          </p:nvSpPr>
          <p:spPr bwMode="auto">
            <a:xfrm>
              <a:off x="685798" y="5135403"/>
              <a:ext cx="4812636" cy="436722"/>
            </a:xfrm>
            <a:prstGeom prst="rect">
              <a:avLst/>
            </a:prstGeom>
            <a:solidFill>
              <a:srgbClr val="FFFFFF"/>
            </a:solidFill>
            <a:ln w="9525">
              <a:solidFill>
                <a:schemeClr val="tx1"/>
              </a:solidFill>
              <a:miter lim="800000"/>
              <a:headEnd/>
              <a:tailEnd/>
            </a:ln>
          </p:spPr>
          <p:txBody>
            <a:bodyPr wrap="none" anchor="ctr"/>
            <a:lstStyle/>
            <a:p>
              <a:pPr algn="ctr" eaLnBrk="0" hangingPunct="0"/>
              <a:endParaRPr lang="en-US" sz="700" dirty="0"/>
            </a:p>
          </p:txBody>
        </p:sp>
        <p:sp>
          <p:nvSpPr>
            <p:cNvPr id="140" name="Text Box 91"/>
            <p:cNvSpPr txBox="1">
              <a:spLocks noChangeArrowheads="1"/>
            </p:cNvSpPr>
            <p:nvPr/>
          </p:nvSpPr>
          <p:spPr bwMode="auto">
            <a:xfrm>
              <a:off x="916254" y="5127757"/>
              <a:ext cx="4897292" cy="584775"/>
            </a:xfrm>
            <a:prstGeom prst="rect">
              <a:avLst/>
            </a:prstGeom>
            <a:noFill/>
            <a:ln w="9525">
              <a:noFill/>
              <a:miter lim="800000"/>
              <a:headEnd/>
              <a:tailEnd/>
            </a:ln>
          </p:spPr>
          <p:txBody>
            <a:bodyPr wrap="square">
              <a:spAutoFit/>
            </a:bodyPr>
            <a:lstStyle/>
            <a:p>
              <a:pPr>
                <a:spcBef>
                  <a:spcPts val="0"/>
                </a:spcBef>
                <a:tabLst>
                  <a:tab pos="2228850" algn="l"/>
                </a:tabLst>
              </a:pPr>
              <a:r>
                <a:rPr lang="en-US" sz="800" b="1" dirty="0"/>
                <a:t>MassHealth Standard	MassHealth CarePlus</a:t>
              </a:r>
            </a:p>
            <a:p>
              <a:pPr>
                <a:spcBef>
                  <a:spcPts val="0"/>
                </a:spcBef>
                <a:tabLst>
                  <a:tab pos="2228850" algn="l"/>
                </a:tabLst>
              </a:pPr>
              <a:r>
                <a:rPr lang="en-US" sz="800" b="1" dirty="0"/>
                <a:t>MassHealth CommonHealth	MassHealth Family Assistance </a:t>
              </a:r>
            </a:p>
            <a:p>
              <a:pPr>
                <a:spcBef>
                  <a:spcPts val="0"/>
                </a:spcBef>
              </a:pPr>
              <a:r>
                <a:rPr lang="en-US" sz="800" b="1" dirty="0"/>
                <a:t>Connector Care (state supplement to federal subsidy for insurance purchased through Health Connector)</a:t>
              </a:r>
            </a:p>
            <a:p>
              <a:pPr>
                <a:spcBef>
                  <a:spcPts val="0"/>
                </a:spcBef>
              </a:pPr>
              <a:endParaRPr lang="en-US" sz="800" b="1" dirty="0"/>
            </a:p>
          </p:txBody>
        </p:sp>
        <p:sp>
          <p:nvSpPr>
            <p:cNvPr id="141" name="Rectangle 94"/>
            <p:cNvSpPr>
              <a:spLocks noChangeArrowheads="1"/>
            </p:cNvSpPr>
            <p:nvPr/>
          </p:nvSpPr>
          <p:spPr bwMode="auto">
            <a:xfrm>
              <a:off x="786611" y="5197725"/>
              <a:ext cx="174994" cy="73153"/>
            </a:xfrm>
            <a:prstGeom prst="rect">
              <a:avLst/>
            </a:prstGeom>
            <a:solidFill>
              <a:schemeClr val="tx2">
                <a:lumMod val="60000"/>
                <a:lumOff val="40000"/>
              </a:schemeClr>
            </a:solidFill>
            <a:ln w="9525">
              <a:noFill/>
              <a:miter lim="800000"/>
              <a:headEnd/>
              <a:tailEnd/>
            </a:ln>
          </p:spPr>
          <p:txBody>
            <a:bodyPr wrap="none" anchor="ctr"/>
            <a:lstStyle/>
            <a:p>
              <a:pPr algn="ctr" eaLnBrk="0" hangingPunct="0"/>
              <a:endParaRPr lang="en-US" sz="700" dirty="0"/>
            </a:p>
          </p:txBody>
        </p:sp>
        <p:sp>
          <p:nvSpPr>
            <p:cNvPr id="142" name="Rectangle 95"/>
            <p:cNvSpPr>
              <a:spLocks noChangeArrowheads="1"/>
            </p:cNvSpPr>
            <p:nvPr/>
          </p:nvSpPr>
          <p:spPr bwMode="auto">
            <a:xfrm>
              <a:off x="786611" y="5318454"/>
              <a:ext cx="174994" cy="73153"/>
            </a:xfrm>
            <a:prstGeom prst="rect">
              <a:avLst/>
            </a:prstGeom>
            <a:solidFill>
              <a:schemeClr val="accent3">
                <a:lumMod val="60000"/>
                <a:lumOff val="40000"/>
              </a:schemeClr>
            </a:solidFill>
            <a:ln w="9525">
              <a:noFill/>
              <a:miter lim="800000"/>
              <a:headEnd/>
              <a:tailEnd/>
            </a:ln>
          </p:spPr>
          <p:txBody>
            <a:bodyPr wrap="none" anchor="ctr"/>
            <a:lstStyle/>
            <a:p>
              <a:pPr algn="ctr" eaLnBrk="0" hangingPunct="0"/>
              <a:endParaRPr lang="en-US" sz="700" dirty="0"/>
            </a:p>
          </p:txBody>
        </p:sp>
        <p:sp>
          <p:nvSpPr>
            <p:cNvPr id="143" name="Rectangle 96"/>
            <p:cNvSpPr>
              <a:spLocks noChangeArrowheads="1"/>
            </p:cNvSpPr>
            <p:nvPr/>
          </p:nvSpPr>
          <p:spPr bwMode="auto">
            <a:xfrm>
              <a:off x="3013094" y="5197725"/>
              <a:ext cx="174994" cy="73153"/>
            </a:xfrm>
            <a:prstGeom prst="rect">
              <a:avLst/>
            </a:prstGeom>
            <a:solidFill>
              <a:schemeClr val="accent1">
                <a:lumMod val="75000"/>
              </a:schemeClr>
            </a:solidFill>
            <a:ln w="9525">
              <a:noFill/>
              <a:miter lim="800000"/>
              <a:headEnd/>
              <a:tailEnd/>
            </a:ln>
          </p:spPr>
          <p:txBody>
            <a:bodyPr wrap="none" anchor="ctr"/>
            <a:lstStyle/>
            <a:p>
              <a:pPr algn="ctr" eaLnBrk="0" hangingPunct="0"/>
              <a:endParaRPr lang="en-US" sz="700" dirty="0"/>
            </a:p>
          </p:txBody>
        </p:sp>
        <p:sp>
          <p:nvSpPr>
            <p:cNvPr id="144" name="Rectangle 97"/>
            <p:cNvSpPr>
              <a:spLocks noChangeArrowheads="1"/>
            </p:cNvSpPr>
            <p:nvPr/>
          </p:nvSpPr>
          <p:spPr bwMode="auto">
            <a:xfrm>
              <a:off x="3013094" y="5318454"/>
              <a:ext cx="174721" cy="73025"/>
            </a:xfrm>
            <a:prstGeom prst="rect">
              <a:avLst/>
            </a:prstGeom>
            <a:solidFill>
              <a:schemeClr val="accent3"/>
            </a:solidFill>
            <a:ln w="9525">
              <a:noFill/>
              <a:miter lim="800000"/>
              <a:headEnd/>
              <a:tailEnd/>
            </a:ln>
          </p:spPr>
          <p:txBody>
            <a:bodyPr wrap="none" anchor="ctr"/>
            <a:lstStyle/>
            <a:p>
              <a:pPr algn="ctr" eaLnBrk="0" hangingPunct="0">
                <a:defRPr/>
              </a:pPr>
              <a:endParaRPr lang="en-US" sz="700" dirty="0">
                <a:cs typeface="Calibri" pitchFamily="34" charset="0"/>
              </a:endParaRPr>
            </a:p>
          </p:txBody>
        </p:sp>
        <p:sp>
          <p:nvSpPr>
            <p:cNvPr id="145" name="Rectangle 94"/>
            <p:cNvSpPr>
              <a:spLocks noChangeArrowheads="1"/>
            </p:cNvSpPr>
            <p:nvPr/>
          </p:nvSpPr>
          <p:spPr bwMode="auto">
            <a:xfrm>
              <a:off x="786611" y="5439184"/>
              <a:ext cx="174994" cy="73153"/>
            </a:xfrm>
            <a:prstGeom prst="rect">
              <a:avLst/>
            </a:prstGeom>
            <a:solidFill>
              <a:schemeClr val="accent4">
                <a:lumMod val="25000"/>
              </a:schemeClr>
            </a:solidFill>
            <a:ln w="9525">
              <a:noFill/>
              <a:miter lim="800000"/>
              <a:headEnd/>
              <a:tailEnd/>
            </a:ln>
          </p:spPr>
          <p:txBody>
            <a:bodyPr wrap="none" anchor="ctr"/>
            <a:lstStyle/>
            <a:p>
              <a:pPr algn="ctr" eaLnBrk="0" hangingPunct="0"/>
              <a:endParaRPr lang="en-US" sz="700" dirty="0"/>
            </a:p>
          </p:txBody>
        </p:sp>
      </p:grpSp>
      <p:sp>
        <p:nvSpPr>
          <p:cNvPr id="146" name="Rectangle 8"/>
          <p:cNvSpPr>
            <a:spLocks noGrp="1" noChangeArrowheads="1"/>
          </p:cNvSpPr>
          <p:nvPr>
            <p:ph type="title"/>
          </p:nvPr>
        </p:nvSpPr>
        <p:spPr>
          <a:xfrm>
            <a:off x="457200" y="914400"/>
            <a:ext cx="8229600" cy="796925"/>
          </a:xfrm>
        </p:spPr>
        <p:txBody>
          <a:bodyPr/>
          <a:lstStyle/>
          <a:p>
            <a:r>
              <a:rPr lang="en-US" dirty="0"/>
              <a:t>MASSHEALTH ELIGIBILITY UNDER ACA</a:t>
            </a:r>
            <a:endParaRPr lang="en-US" dirty="0">
              <a:solidFill>
                <a:srgbClr val="FF0000"/>
              </a:solidFill>
            </a:endParaRPr>
          </a:p>
        </p:txBody>
      </p:sp>
      <p:grpSp>
        <p:nvGrpSpPr>
          <p:cNvPr id="147" name="Group 157"/>
          <p:cNvGrpSpPr>
            <a:grpSpLocks/>
          </p:cNvGrpSpPr>
          <p:nvPr/>
        </p:nvGrpSpPr>
        <p:grpSpPr bwMode="auto">
          <a:xfrm>
            <a:off x="2156108" y="2395124"/>
            <a:ext cx="460369" cy="2243134"/>
            <a:chOff x="2313" y="1405"/>
            <a:chExt cx="333" cy="1634"/>
          </a:xfrm>
        </p:grpSpPr>
        <p:grpSp>
          <p:nvGrpSpPr>
            <p:cNvPr id="148" name="Group 3"/>
            <p:cNvGrpSpPr>
              <a:grpSpLocks/>
            </p:cNvGrpSpPr>
            <p:nvPr/>
          </p:nvGrpSpPr>
          <p:grpSpPr bwMode="auto">
            <a:xfrm>
              <a:off x="2313" y="1405"/>
              <a:ext cx="333" cy="853"/>
              <a:chOff x="2313" y="1405"/>
              <a:chExt cx="333" cy="853"/>
            </a:xfrm>
          </p:grpSpPr>
          <p:sp>
            <p:nvSpPr>
              <p:cNvPr id="150" name="Rectangle 4"/>
              <p:cNvSpPr>
                <a:spLocks noChangeArrowheads="1"/>
              </p:cNvSpPr>
              <p:nvPr/>
            </p:nvSpPr>
            <p:spPr bwMode="auto">
              <a:xfrm>
                <a:off x="2323" y="1463"/>
                <a:ext cx="323" cy="795"/>
              </a:xfrm>
              <a:prstGeom prst="rect">
                <a:avLst/>
              </a:prstGeom>
              <a:solidFill>
                <a:srgbClr val="E0C88F"/>
              </a:solidFill>
              <a:ln w="9525">
                <a:noFill/>
                <a:miter lim="800000"/>
                <a:headEnd/>
                <a:tailEnd/>
              </a:ln>
            </p:spPr>
            <p:txBody>
              <a:bodyPr/>
              <a:lstStyle/>
              <a:p>
                <a:pPr algn="ctr" eaLnBrk="0" hangingPunct="0"/>
                <a:endParaRPr lang="en-US" dirty="0"/>
              </a:p>
            </p:txBody>
          </p:sp>
          <p:sp>
            <p:nvSpPr>
              <p:cNvPr id="151" name="AutoShape 5"/>
              <p:cNvSpPr>
                <a:spLocks noChangeArrowheads="1"/>
              </p:cNvSpPr>
              <p:nvPr/>
            </p:nvSpPr>
            <p:spPr bwMode="auto">
              <a:xfrm>
                <a:off x="2313" y="1405"/>
                <a:ext cx="321" cy="62"/>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dirty="0"/>
              </a:p>
            </p:txBody>
          </p:sp>
        </p:grpSp>
        <p:sp>
          <p:nvSpPr>
            <p:cNvPr id="149" name="Rectangle 6"/>
            <p:cNvSpPr>
              <a:spLocks noChangeArrowheads="1"/>
            </p:cNvSpPr>
            <p:nvPr/>
          </p:nvSpPr>
          <p:spPr bwMode="auto">
            <a:xfrm>
              <a:off x="2323" y="2260"/>
              <a:ext cx="323" cy="779"/>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grpSp>
      <p:grpSp>
        <p:nvGrpSpPr>
          <p:cNvPr id="152" name="Group 9"/>
          <p:cNvGrpSpPr>
            <a:grpSpLocks/>
          </p:cNvGrpSpPr>
          <p:nvPr/>
        </p:nvGrpSpPr>
        <p:grpSpPr bwMode="auto">
          <a:xfrm>
            <a:off x="1067304" y="2484989"/>
            <a:ext cx="1002797" cy="2155173"/>
            <a:chOff x="555" y="1457"/>
            <a:chExt cx="725" cy="1559"/>
          </a:xfrm>
        </p:grpSpPr>
        <p:sp>
          <p:nvSpPr>
            <p:cNvPr id="153" name="Rectangle 10"/>
            <p:cNvSpPr>
              <a:spLocks noChangeArrowheads="1"/>
            </p:cNvSpPr>
            <p:nvPr/>
          </p:nvSpPr>
          <p:spPr bwMode="auto">
            <a:xfrm>
              <a:off x="555" y="2146"/>
              <a:ext cx="284" cy="870"/>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154" name="Rectangle 12"/>
            <p:cNvSpPr>
              <a:spLocks noChangeArrowheads="1"/>
            </p:cNvSpPr>
            <p:nvPr/>
          </p:nvSpPr>
          <p:spPr bwMode="auto">
            <a:xfrm>
              <a:off x="555" y="1457"/>
              <a:ext cx="725" cy="783"/>
            </a:xfrm>
            <a:prstGeom prst="rect">
              <a:avLst/>
            </a:prstGeom>
            <a:solidFill>
              <a:schemeClr val="accent3"/>
            </a:solidFill>
            <a:ln w="9525">
              <a:noFill/>
              <a:miter lim="800000"/>
              <a:headEnd/>
              <a:tailEnd/>
            </a:ln>
          </p:spPr>
          <p:txBody>
            <a:bodyPr/>
            <a:lstStyle/>
            <a:p>
              <a:pPr algn="ctr" eaLnBrk="0" hangingPunct="0"/>
              <a:endParaRPr lang="en-US" dirty="0"/>
            </a:p>
          </p:txBody>
        </p:sp>
      </p:grpSp>
      <p:grpSp>
        <p:nvGrpSpPr>
          <p:cNvPr id="155" name="Group 14"/>
          <p:cNvGrpSpPr>
            <a:grpSpLocks/>
          </p:cNvGrpSpPr>
          <p:nvPr/>
        </p:nvGrpSpPr>
        <p:grpSpPr bwMode="auto">
          <a:xfrm>
            <a:off x="688703" y="2485066"/>
            <a:ext cx="481047" cy="2157787"/>
            <a:chOff x="402" y="1432"/>
            <a:chExt cx="348" cy="1607"/>
          </a:xfrm>
        </p:grpSpPr>
        <p:sp>
          <p:nvSpPr>
            <p:cNvPr id="156" name="Rectangle 15"/>
            <p:cNvSpPr>
              <a:spLocks noChangeArrowheads="1"/>
            </p:cNvSpPr>
            <p:nvPr/>
          </p:nvSpPr>
          <p:spPr bwMode="auto">
            <a:xfrm>
              <a:off x="402" y="1943"/>
              <a:ext cx="348" cy="1096"/>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157" name="Rectangle 17"/>
            <p:cNvSpPr>
              <a:spLocks noChangeArrowheads="1"/>
            </p:cNvSpPr>
            <p:nvPr/>
          </p:nvSpPr>
          <p:spPr bwMode="auto">
            <a:xfrm>
              <a:off x="402" y="1432"/>
              <a:ext cx="303" cy="511"/>
            </a:xfrm>
            <a:prstGeom prst="rect">
              <a:avLst/>
            </a:prstGeom>
            <a:solidFill>
              <a:schemeClr val="accent3"/>
            </a:solidFill>
            <a:ln w="9525">
              <a:noFill/>
              <a:miter lim="800000"/>
              <a:headEnd/>
              <a:tailEnd/>
            </a:ln>
          </p:spPr>
          <p:txBody>
            <a:bodyPr/>
            <a:lstStyle/>
            <a:p>
              <a:pPr algn="ctr" eaLnBrk="0" hangingPunct="0"/>
              <a:endParaRPr lang="en-US" dirty="0"/>
            </a:p>
          </p:txBody>
        </p:sp>
      </p:grpSp>
      <p:grpSp>
        <p:nvGrpSpPr>
          <p:cNvPr id="158" name="Group 45"/>
          <p:cNvGrpSpPr>
            <a:grpSpLocks/>
          </p:cNvGrpSpPr>
          <p:nvPr/>
        </p:nvGrpSpPr>
        <p:grpSpPr bwMode="auto">
          <a:xfrm>
            <a:off x="384525" y="2418794"/>
            <a:ext cx="303696" cy="2223056"/>
            <a:chOff x="152" y="1419"/>
            <a:chExt cx="220" cy="1608"/>
          </a:xfrm>
        </p:grpSpPr>
        <p:sp>
          <p:nvSpPr>
            <p:cNvPr id="159" name="Line 46"/>
            <p:cNvSpPr>
              <a:spLocks noChangeShapeType="1"/>
            </p:cNvSpPr>
            <p:nvPr/>
          </p:nvSpPr>
          <p:spPr bwMode="auto">
            <a:xfrm>
              <a:off x="370" y="1471"/>
              <a:ext cx="2" cy="1556"/>
            </a:xfrm>
            <a:prstGeom prst="line">
              <a:avLst/>
            </a:prstGeom>
            <a:noFill/>
            <a:ln w="9525">
              <a:solidFill>
                <a:srgbClr val="000000"/>
              </a:solidFill>
              <a:round/>
              <a:headEnd/>
              <a:tailEnd/>
            </a:ln>
          </p:spPr>
          <p:txBody>
            <a:bodyPr/>
            <a:lstStyle/>
            <a:p>
              <a:endParaRPr lang="en-US" dirty="0"/>
            </a:p>
          </p:txBody>
        </p:sp>
        <p:sp>
          <p:nvSpPr>
            <p:cNvPr id="160" name="Text Box 47"/>
            <p:cNvSpPr txBox="1">
              <a:spLocks noChangeArrowheads="1"/>
            </p:cNvSpPr>
            <p:nvPr/>
          </p:nvSpPr>
          <p:spPr bwMode="auto">
            <a:xfrm>
              <a:off x="178" y="1419"/>
              <a:ext cx="159" cy="234"/>
            </a:xfrm>
            <a:prstGeom prst="rect">
              <a:avLst/>
            </a:prstGeom>
            <a:noFill/>
            <a:ln w="9525">
              <a:noFill/>
              <a:miter lim="800000"/>
              <a:headEnd/>
              <a:tailEnd/>
            </a:ln>
          </p:spPr>
          <p:txBody>
            <a:bodyPr wrap="none" lIns="0" tIns="0" rIns="0" bIns="0"/>
            <a:lstStyle/>
            <a:p>
              <a:pPr algn="r"/>
              <a:r>
                <a:rPr lang="en-US" sz="900" b="1" dirty="0"/>
                <a:t>300%</a:t>
              </a:r>
            </a:p>
          </p:txBody>
        </p:sp>
        <p:sp>
          <p:nvSpPr>
            <p:cNvPr id="161" name="Text Box 48"/>
            <p:cNvSpPr txBox="1">
              <a:spLocks noChangeArrowheads="1"/>
            </p:cNvSpPr>
            <p:nvPr/>
          </p:nvSpPr>
          <p:spPr bwMode="auto">
            <a:xfrm>
              <a:off x="159" y="1902"/>
              <a:ext cx="159" cy="234"/>
            </a:xfrm>
            <a:prstGeom prst="rect">
              <a:avLst/>
            </a:prstGeom>
            <a:noFill/>
            <a:ln w="9525">
              <a:noFill/>
              <a:miter lim="800000"/>
              <a:headEnd/>
              <a:tailEnd/>
            </a:ln>
          </p:spPr>
          <p:txBody>
            <a:bodyPr wrap="none" lIns="0" tIns="0" rIns="0" bIns="0"/>
            <a:lstStyle/>
            <a:p>
              <a:pPr algn="r"/>
              <a:r>
                <a:rPr lang="en-US" sz="900" b="1" dirty="0"/>
                <a:t>200%</a:t>
              </a:r>
            </a:p>
          </p:txBody>
        </p:sp>
        <p:sp>
          <p:nvSpPr>
            <p:cNvPr id="162" name="Text Box 51"/>
            <p:cNvSpPr txBox="1">
              <a:spLocks noChangeArrowheads="1"/>
            </p:cNvSpPr>
            <p:nvPr/>
          </p:nvSpPr>
          <p:spPr bwMode="auto">
            <a:xfrm>
              <a:off x="167" y="2320"/>
              <a:ext cx="159" cy="234"/>
            </a:xfrm>
            <a:prstGeom prst="rect">
              <a:avLst/>
            </a:prstGeom>
            <a:noFill/>
            <a:ln w="9525">
              <a:noFill/>
              <a:miter lim="800000"/>
              <a:headEnd/>
              <a:tailEnd/>
            </a:ln>
          </p:spPr>
          <p:txBody>
            <a:bodyPr wrap="none" lIns="0" tIns="0" rIns="0" bIns="0"/>
            <a:lstStyle/>
            <a:p>
              <a:pPr algn="r"/>
              <a:r>
                <a:rPr lang="en-US" sz="900" b="1" dirty="0"/>
                <a:t>133%</a:t>
              </a:r>
            </a:p>
          </p:txBody>
        </p:sp>
        <p:sp>
          <p:nvSpPr>
            <p:cNvPr id="163" name="Text Box 52"/>
            <p:cNvSpPr txBox="1">
              <a:spLocks noChangeArrowheads="1"/>
            </p:cNvSpPr>
            <p:nvPr/>
          </p:nvSpPr>
          <p:spPr bwMode="auto">
            <a:xfrm>
              <a:off x="152" y="2535"/>
              <a:ext cx="159" cy="234"/>
            </a:xfrm>
            <a:prstGeom prst="rect">
              <a:avLst/>
            </a:prstGeom>
            <a:noFill/>
            <a:ln w="9525">
              <a:noFill/>
              <a:miter lim="800000"/>
              <a:headEnd/>
              <a:tailEnd/>
            </a:ln>
          </p:spPr>
          <p:txBody>
            <a:bodyPr wrap="none" lIns="0" tIns="0" rIns="0" bIns="0"/>
            <a:lstStyle/>
            <a:p>
              <a:pPr algn="r"/>
              <a:r>
                <a:rPr lang="en-US" sz="900" b="1" dirty="0"/>
                <a:t>100%</a:t>
              </a:r>
            </a:p>
          </p:txBody>
        </p:sp>
        <p:grpSp>
          <p:nvGrpSpPr>
            <p:cNvPr id="164" name="Group 54"/>
            <p:cNvGrpSpPr>
              <a:grpSpLocks/>
            </p:cNvGrpSpPr>
            <p:nvPr/>
          </p:nvGrpSpPr>
          <p:grpSpPr bwMode="auto">
            <a:xfrm>
              <a:off x="338" y="1471"/>
              <a:ext cx="31" cy="1120"/>
              <a:chOff x="338" y="1471"/>
              <a:chExt cx="31" cy="1120"/>
            </a:xfrm>
          </p:grpSpPr>
          <p:sp>
            <p:nvSpPr>
              <p:cNvPr id="165" name="Line 56"/>
              <p:cNvSpPr>
                <a:spLocks noChangeShapeType="1"/>
              </p:cNvSpPr>
              <p:nvPr/>
            </p:nvSpPr>
            <p:spPr bwMode="auto">
              <a:xfrm flipH="1">
                <a:off x="338" y="2591"/>
                <a:ext cx="31" cy="0"/>
              </a:xfrm>
              <a:prstGeom prst="line">
                <a:avLst/>
              </a:prstGeom>
              <a:noFill/>
              <a:ln w="9525">
                <a:solidFill>
                  <a:schemeClr val="tx1"/>
                </a:solidFill>
                <a:round/>
                <a:headEnd/>
                <a:tailEnd/>
              </a:ln>
            </p:spPr>
            <p:txBody>
              <a:bodyPr/>
              <a:lstStyle/>
              <a:p>
                <a:endParaRPr lang="en-US" dirty="0"/>
              </a:p>
            </p:txBody>
          </p:sp>
          <p:sp>
            <p:nvSpPr>
              <p:cNvPr id="166" name="Line 57"/>
              <p:cNvSpPr>
                <a:spLocks noChangeShapeType="1"/>
              </p:cNvSpPr>
              <p:nvPr/>
            </p:nvSpPr>
            <p:spPr bwMode="auto">
              <a:xfrm flipV="1">
                <a:off x="338" y="2375"/>
                <a:ext cx="31" cy="0"/>
              </a:xfrm>
              <a:prstGeom prst="line">
                <a:avLst/>
              </a:prstGeom>
              <a:noFill/>
              <a:ln w="9525">
                <a:solidFill>
                  <a:schemeClr val="tx1"/>
                </a:solidFill>
                <a:round/>
                <a:headEnd/>
                <a:tailEnd/>
              </a:ln>
            </p:spPr>
            <p:txBody>
              <a:bodyPr/>
              <a:lstStyle/>
              <a:p>
                <a:endParaRPr lang="en-US" dirty="0"/>
              </a:p>
            </p:txBody>
          </p:sp>
          <p:sp>
            <p:nvSpPr>
              <p:cNvPr id="167" name="Line 60"/>
              <p:cNvSpPr>
                <a:spLocks noChangeShapeType="1"/>
              </p:cNvSpPr>
              <p:nvPr/>
            </p:nvSpPr>
            <p:spPr bwMode="auto">
              <a:xfrm>
                <a:off x="343" y="1963"/>
                <a:ext cx="26" cy="0"/>
              </a:xfrm>
              <a:prstGeom prst="line">
                <a:avLst/>
              </a:prstGeom>
              <a:noFill/>
              <a:ln w="9525">
                <a:solidFill>
                  <a:schemeClr val="tx1"/>
                </a:solidFill>
                <a:round/>
                <a:headEnd/>
                <a:tailEnd/>
              </a:ln>
            </p:spPr>
            <p:txBody>
              <a:bodyPr/>
              <a:lstStyle/>
              <a:p>
                <a:endParaRPr lang="en-US" dirty="0"/>
              </a:p>
            </p:txBody>
          </p:sp>
          <p:sp>
            <p:nvSpPr>
              <p:cNvPr id="168" name="Line 61"/>
              <p:cNvSpPr>
                <a:spLocks noChangeShapeType="1"/>
              </p:cNvSpPr>
              <p:nvPr/>
            </p:nvSpPr>
            <p:spPr bwMode="auto">
              <a:xfrm>
                <a:off x="353" y="1471"/>
                <a:ext cx="11" cy="1"/>
              </a:xfrm>
              <a:prstGeom prst="line">
                <a:avLst/>
              </a:prstGeom>
              <a:noFill/>
              <a:ln w="9525">
                <a:solidFill>
                  <a:schemeClr val="tx1"/>
                </a:solidFill>
                <a:round/>
                <a:headEnd/>
                <a:tailEnd/>
              </a:ln>
            </p:spPr>
            <p:txBody>
              <a:bodyPr/>
              <a:lstStyle/>
              <a:p>
                <a:endParaRPr lang="en-US" dirty="0"/>
              </a:p>
            </p:txBody>
          </p:sp>
        </p:grpSp>
      </p:grpSp>
      <p:sp>
        <p:nvSpPr>
          <p:cNvPr id="169" name="Line 63"/>
          <p:cNvSpPr>
            <a:spLocks noChangeShapeType="1"/>
          </p:cNvSpPr>
          <p:nvPr/>
        </p:nvSpPr>
        <p:spPr bwMode="auto">
          <a:xfrm flipV="1">
            <a:off x="705644" y="2124510"/>
            <a:ext cx="2380997" cy="171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0" name="Line 64"/>
          <p:cNvSpPr>
            <a:spLocks noChangeShapeType="1"/>
          </p:cNvSpPr>
          <p:nvPr/>
        </p:nvSpPr>
        <p:spPr bwMode="auto">
          <a:xfrm flipV="1">
            <a:off x="4325010" y="2142728"/>
            <a:ext cx="4180897" cy="9525"/>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lstStyle/>
          <a:p>
            <a:pPr>
              <a:defRPr/>
            </a:pPr>
            <a:endParaRPr lang="en-US" dirty="0">
              <a:cs typeface="Calibri" pitchFamily="34" charset="0"/>
            </a:endParaRPr>
          </a:p>
        </p:txBody>
      </p:sp>
      <p:sp>
        <p:nvSpPr>
          <p:cNvPr id="171" name="Text Box 65"/>
          <p:cNvSpPr txBox="1">
            <a:spLocks noChangeArrowheads="1"/>
          </p:cNvSpPr>
          <p:nvPr/>
        </p:nvSpPr>
        <p:spPr bwMode="auto">
          <a:xfrm>
            <a:off x="1553040" y="2013552"/>
            <a:ext cx="627736"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a:t>CHILDREN</a:t>
            </a:r>
          </a:p>
        </p:txBody>
      </p:sp>
      <p:sp>
        <p:nvSpPr>
          <p:cNvPr id="172" name="Text Box 66"/>
          <p:cNvSpPr txBox="1">
            <a:spLocks noChangeArrowheads="1"/>
          </p:cNvSpPr>
          <p:nvPr/>
        </p:nvSpPr>
        <p:spPr bwMode="auto">
          <a:xfrm>
            <a:off x="5554967" y="2047516"/>
            <a:ext cx="1720984" cy="153888"/>
          </a:xfrm>
          <a:prstGeom prst="rect">
            <a:avLst/>
          </a:prstGeom>
          <a:solidFill>
            <a:schemeClr val="bg1"/>
          </a:solidFill>
          <a:ln w="9525">
            <a:noFill/>
            <a:miter lim="800000"/>
            <a:headEnd/>
            <a:tailEnd/>
          </a:ln>
        </p:spPr>
        <p:txBody>
          <a:bodyPr wrap="none" lIns="45720" tIns="0" rIns="45720" bIns="0">
            <a:spAutoFit/>
          </a:bodyPr>
          <a:lstStyle/>
          <a:p>
            <a:pPr algn="ctr"/>
            <a:r>
              <a:rPr lang="en-US" sz="1000" b="1" dirty="0"/>
              <a:t>ADULTS AGES 21 THROUGH 64</a:t>
            </a:r>
          </a:p>
        </p:txBody>
      </p:sp>
      <p:sp>
        <p:nvSpPr>
          <p:cNvPr id="173" name="Rectangle 67"/>
          <p:cNvSpPr>
            <a:spLocks noChangeArrowheads="1"/>
          </p:cNvSpPr>
          <p:nvPr/>
        </p:nvSpPr>
        <p:spPr bwMode="auto">
          <a:xfrm>
            <a:off x="1984137" y="4624187"/>
            <a:ext cx="759064" cy="523220"/>
          </a:xfrm>
          <a:prstGeom prst="rect">
            <a:avLst/>
          </a:prstGeom>
          <a:noFill/>
          <a:ln w="9525">
            <a:noFill/>
            <a:miter lim="800000"/>
            <a:headEnd/>
            <a:tailEnd/>
          </a:ln>
        </p:spPr>
        <p:txBody>
          <a:bodyPr wrap="square">
            <a:spAutoFit/>
          </a:bodyPr>
          <a:lstStyle/>
          <a:p>
            <a:pPr algn="ctr"/>
            <a:r>
              <a:rPr lang="en-US" sz="700" b="1" dirty="0"/>
              <a:t>Disabled </a:t>
            </a:r>
          </a:p>
          <a:p>
            <a:pPr algn="ctr"/>
            <a:r>
              <a:rPr lang="en-US" sz="700" b="1" dirty="0"/>
              <a:t>Children &amp; </a:t>
            </a:r>
          </a:p>
          <a:p>
            <a:pPr algn="ctr"/>
            <a:r>
              <a:rPr lang="en-US" sz="700" b="1" dirty="0"/>
              <a:t>Young Adults  through Age 20</a:t>
            </a:r>
            <a:endParaRPr lang="en-US" sz="700" dirty="0"/>
          </a:p>
        </p:txBody>
      </p:sp>
      <p:sp>
        <p:nvSpPr>
          <p:cNvPr id="174" name="Rectangle 69"/>
          <p:cNvSpPr>
            <a:spLocks noChangeArrowheads="1"/>
          </p:cNvSpPr>
          <p:nvPr/>
        </p:nvSpPr>
        <p:spPr bwMode="auto">
          <a:xfrm>
            <a:off x="695644" y="4624187"/>
            <a:ext cx="229550" cy="200055"/>
          </a:xfrm>
          <a:prstGeom prst="rect">
            <a:avLst/>
          </a:prstGeom>
          <a:noFill/>
          <a:ln w="9525">
            <a:noFill/>
            <a:miter lim="800000"/>
            <a:headEnd/>
            <a:tailEnd/>
          </a:ln>
        </p:spPr>
        <p:txBody>
          <a:bodyPr wrap="none">
            <a:spAutoFit/>
          </a:bodyPr>
          <a:lstStyle/>
          <a:p>
            <a:pPr algn="ctr"/>
            <a:r>
              <a:rPr lang="en-US" sz="700" b="1" dirty="0"/>
              <a:t>0</a:t>
            </a:r>
          </a:p>
        </p:txBody>
      </p:sp>
      <p:sp>
        <p:nvSpPr>
          <p:cNvPr id="175" name="Rectangle 70"/>
          <p:cNvSpPr>
            <a:spLocks noChangeArrowheads="1"/>
          </p:cNvSpPr>
          <p:nvPr/>
        </p:nvSpPr>
        <p:spPr bwMode="auto">
          <a:xfrm>
            <a:off x="1085694" y="4624187"/>
            <a:ext cx="472429" cy="200055"/>
          </a:xfrm>
          <a:prstGeom prst="rect">
            <a:avLst/>
          </a:prstGeom>
          <a:noFill/>
          <a:ln w="9525">
            <a:noFill/>
            <a:miter lim="800000"/>
            <a:headEnd/>
            <a:tailEnd/>
          </a:ln>
        </p:spPr>
        <p:txBody>
          <a:bodyPr wrap="square">
            <a:spAutoFit/>
          </a:bodyPr>
          <a:lstStyle/>
          <a:p>
            <a:pPr algn="ctr"/>
            <a:r>
              <a:rPr lang="en-US" sz="700" b="1" dirty="0"/>
              <a:t>1–18</a:t>
            </a:r>
          </a:p>
        </p:txBody>
      </p:sp>
      <p:sp>
        <p:nvSpPr>
          <p:cNvPr id="176" name="Rectangle 71"/>
          <p:cNvSpPr>
            <a:spLocks noChangeArrowheads="1"/>
          </p:cNvSpPr>
          <p:nvPr/>
        </p:nvSpPr>
        <p:spPr bwMode="auto">
          <a:xfrm>
            <a:off x="1558123" y="4624187"/>
            <a:ext cx="611809" cy="200055"/>
          </a:xfrm>
          <a:prstGeom prst="rect">
            <a:avLst/>
          </a:prstGeom>
          <a:noFill/>
          <a:ln w="9525" algn="ctr">
            <a:noFill/>
            <a:miter lim="800000"/>
            <a:headEnd/>
            <a:tailEnd/>
          </a:ln>
        </p:spPr>
        <p:txBody>
          <a:bodyPr wrap="square">
            <a:spAutoFit/>
          </a:bodyPr>
          <a:lstStyle/>
          <a:p>
            <a:pPr algn="ctr"/>
            <a:r>
              <a:rPr lang="en-US" sz="700" b="1" dirty="0"/>
              <a:t>19–20</a:t>
            </a:r>
          </a:p>
        </p:txBody>
      </p:sp>
      <p:sp>
        <p:nvSpPr>
          <p:cNvPr id="177" name="Line 81"/>
          <p:cNvSpPr>
            <a:spLocks noChangeShapeType="1"/>
          </p:cNvSpPr>
          <p:nvPr/>
        </p:nvSpPr>
        <p:spPr bwMode="auto">
          <a:xfrm flipV="1">
            <a:off x="688703" y="4791074"/>
            <a:ext cx="1394097" cy="4169"/>
          </a:xfrm>
          <a:prstGeom prst="line">
            <a:avLst/>
          </a:prstGeom>
          <a:noFill/>
          <a:ln w="9525">
            <a:solidFill>
              <a:schemeClr val="tx1"/>
            </a:solidFill>
            <a:round/>
            <a:headEnd/>
            <a:tailEnd/>
          </a:ln>
        </p:spPr>
        <p:txBody>
          <a:bodyPr/>
          <a:lstStyle/>
          <a:p>
            <a:endParaRPr lang="en-US" dirty="0"/>
          </a:p>
        </p:txBody>
      </p:sp>
      <p:sp>
        <p:nvSpPr>
          <p:cNvPr id="178" name="Text Box 82"/>
          <p:cNvSpPr txBox="1">
            <a:spLocks noChangeArrowheads="1"/>
          </p:cNvSpPr>
          <p:nvPr/>
        </p:nvSpPr>
        <p:spPr bwMode="auto">
          <a:xfrm>
            <a:off x="839414" y="4823290"/>
            <a:ext cx="1179807" cy="107722"/>
          </a:xfrm>
          <a:prstGeom prst="rect">
            <a:avLst/>
          </a:prstGeom>
          <a:noFill/>
          <a:ln w="9525">
            <a:noFill/>
            <a:miter lim="800000"/>
            <a:headEnd/>
            <a:tailEnd/>
          </a:ln>
        </p:spPr>
        <p:txBody>
          <a:bodyPr wrap="square" lIns="45720" tIns="0" rIns="45720" bIns="0">
            <a:spAutoFit/>
          </a:bodyPr>
          <a:lstStyle/>
          <a:p>
            <a:pPr algn="ctr"/>
            <a:r>
              <a:rPr lang="en-US" sz="700" b="1" dirty="0"/>
              <a:t>AGE IN YEARS</a:t>
            </a:r>
          </a:p>
        </p:txBody>
      </p:sp>
      <p:sp>
        <p:nvSpPr>
          <p:cNvPr id="179" name="Rectangle 102"/>
          <p:cNvSpPr>
            <a:spLocks noChangeArrowheads="1"/>
          </p:cNvSpPr>
          <p:nvPr/>
        </p:nvSpPr>
        <p:spPr bwMode="auto">
          <a:xfrm>
            <a:off x="2185859" y="248998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grpSp>
        <p:nvGrpSpPr>
          <p:cNvPr id="180" name="Group 30"/>
          <p:cNvGrpSpPr>
            <a:grpSpLocks/>
          </p:cNvGrpSpPr>
          <p:nvPr/>
        </p:nvGrpSpPr>
        <p:grpSpPr bwMode="auto">
          <a:xfrm>
            <a:off x="5760366" y="2420176"/>
            <a:ext cx="417513" cy="2232143"/>
            <a:chOff x="3399" y="1227"/>
            <a:chExt cx="302" cy="1611"/>
          </a:xfrm>
        </p:grpSpPr>
        <p:grpSp>
          <p:nvGrpSpPr>
            <p:cNvPr id="181" name="Group 31"/>
            <p:cNvGrpSpPr>
              <a:grpSpLocks/>
            </p:cNvGrpSpPr>
            <p:nvPr/>
          </p:nvGrpSpPr>
          <p:grpSpPr bwMode="auto">
            <a:xfrm>
              <a:off x="3399" y="1227"/>
              <a:ext cx="302" cy="955"/>
              <a:chOff x="3539" y="1428"/>
              <a:chExt cx="302" cy="955"/>
            </a:xfrm>
          </p:grpSpPr>
          <p:sp>
            <p:nvSpPr>
              <p:cNvPr id="183" name="Rectangle 32"/>
              <p:cNvSpPr>
                <a:spLocks noChangeArrowheads="1"/>
              </p:cNvSpPr>
              <p:nvPr/>
            </p:nvSpPr>
            <p:spPr bwMode="auto">
              <a:xfrm>
                <a:off x="3539" y="1486"/>
                <a:ext cx="302" cy="897"/>
              </a:xfrm>
              <a:prstGeom prst="rect">
                <a:avLst/>
              </a:prstGeom>
              <a:solidFill>
                <a:srgbClr val="E0C88F"/>
              </a:solidFill>
              <a:ln w="9525">
                <a:noFill/>
                <a:miter lim="800000"/>
                <a:headEnd/>
                <a:tailEnd/>
              </a:ln>
            </p:spPr>
            <p:txBody>
              <a:bodyPr/>
              <a:lstStyle/>
              <a:p>
                <a:pPr algn="ctr" eaLnBrk="0" hangingPunct="0"/>
                <a:endParaRPr lang="en-US" dirty="0"/>
              </a:p>
            </p:txBody>
          </p:sp>
          <p:sp>
            <p:nvSpPr>
              <p:cNvPr id="184" name="AutoShape 33"/>
              <p:cNvSpPr>
                <a:spLocks noChangeArrowheads="1"/>
              </p:cNvSpPr>
              <p:nvPr/>
            </p:nvSpPr>
            <p:spPr bwMode="auto">
              <a:xfrm>
                <a:off x="3539" y="1428"/>
                <a:ext cx="299" cy="61"/>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dirty="0"/>
              </a:p>
            </p:txBody>
          </p:sp>
        </p:grpSp>
        <p:sp>
          <p:nvSpPr>
            <p:cNvPr id="182" name="Rectangle 34"/>
            <p:cNvSpPr>
              <a:spLocks noChangeArrowheads="1"/>
            </p:cNvSpPr>
            <p:nvPr/>
          </p:nvSpPr>
          <p:spPr bwMode="auto">
            <a:xfrm>
              <a:off x="3399" y="2182"/>
              <a:ext cx="302" cy="656"/>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grpSp>
      <p:sp>
        <p:nvSpPr>
          <p:cNvPr id="185" name="Rectangle 76"/>
          <p:cNvSpPr>
            <a:spLocks noChangeArrowheads="1"/>
          </p:cNvSpPr>
          <p:nvPr/>
        </p:nvSpPr>
        <p:spPr bwMode="auto">
          <a:xfrm>
            <a:off x="6573333" y="4624187"/>
            <a:ext cx="675186" cy="415498"/>
          </a:xfrm>
          <a:prstGeom prst="rect">
            <a:avLst/>
          </a:prstGeom>
          <a:noFill/>
          <a:ln w="9525">
            <a:noFill/>
            <a:miter lim="800000"/>
            <a:headEnd/>
            <a:tailEnd/>
          </a:ln>
        </p:spPr>
        <p:txBody>
          <a:bodyPr wrap="none">
            <a:spAutoFit/>
          </a:bodyPr>
          <a:lstStyle/>
          <a:p>
            <a:pPr algn="ctr"/>
            <a:r>
              <a:rPr lang="en-US" sz="700" b="1" dirty="0"/>
              <a:t>Parents of</a:t>
            </a:r>
          </a:p>
          <a:p>
            <a:pPr algn="ctr"/>
            <a:r>
              <a:rPr lang="en-US" sz="700" b="1" dirty="0"/>
              <a:t> Children</a:t>
            </a:r>
          </a:p>
          <a:p>
            <a:pPr algn="ctr"/>
            <a:r>
              <a:rPr lang="en-US" sz="700" b="1" dirty="0"/>
              <a:t> up to Age 19</a:t>
            </a:r>
            <a:endParaRPr lang="en-US" sz="700" dirty="0"/>
          </a:p>
        </p:txBody>
      </p:sp>
      <p:sp>
        <p:nvSpPr>
          <p:cNvPr id="186" name="Rectangle 103"/>
          <p:cNvSpPr>
            <a:spLocks noChangeArrowheads="1"/>
          </p:cNvSpPr>
          <p:nvPr/>
        </p:nvSpPr>
        <p:spPr bwMode="auto">
          <a:xfrm>
            <a:off x="5801641" y="2553998"/>
            <a:ext cx="334962" cy="357188"/>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187" name="Line 105"/>
          <p:cNvSpPr>
            <a:spLocks noChangeShapeType="1"/>
          </p:cNvSpPr>
          <p:nvPr/>
        </p:nvSpPr>
        <p:spPr bwMode="auto">
          <a:xfrm>
            <a:off x="4262115" y="2491986"/>
            <a:ext cx="2577" cy="2163290"/>
          </a:xfrm>
          <a:prstGeom prst="line">
            <a:avLst/>
          </a:prstGeom>
          <a:noFill/>
          <a:ln w="9525">
            <a:solidFill>
              <a:srgbClr val="000000"/>
            </a:solidFill>
            <a:round/>
            <a:headEnd/>
            <a:tailEnd/>
          </a:ln>
        </p:spPr>
        <p:txBody>
          <a:bodyPr/>
          <a:lstStyle/>
          <a:p>
            <a:endParaRPr lang="en-US" dirty="0"/>
          </a:p>
        </p:txBody>
      </p:sp>
      <p:sp>
        <p:nvSpPr>
          <p:cNvPr id="188" name="Text Box 106"/>
          <p:cNvSpPr txBox="1">
            <a:spLocks noChangeArrowheads="1"/>
          </p:cNvSpPr>
          <p:nvPr/>
        </p:nvSpPr>
        <p:spPr bwMode="auto">
          <a:xfrm>
            <a:off x="3995334" y="2426559"/>
            <a:ext cx="204918" cy="130852"/>
          </a:xfrm>
          <a:prstGeom prst="rect">
            <a:avLst/>
          </a:prstGeom>
          <a:noFill/>
          <a:ln w="9525">
            <a:noFill/>
            <a:miter lim="800000"/>
            <a:headEnd/>
            <a:tailEnd/>
          </a:ln>
        </p:spPr>
        <p:txBody>
          <a:bodyPr wrap="none" lIns="0" tIns="0" rIns="0" bIns="0"/>
          <a:lstStyle/>
          <a:p>
            <a:pPr algn="r"/>
            <a:r>
              <a:rPr lang="en-US" sz="900" b="1" dirty="0"/>
              <a:t>300%</a:t>
            </a:r>
          </a:p>
        </p:txBody>
      </p:sp>
      <p:sp>
        <p:nvSpPr>
          <p:cNvPr id="189" name="Text Box 107"/>
          <p:cNvSpPr txBox="1">
            <a:spLocks noChangeArrowheads="1"/>
          </p:cNvSpPr>
          <p:nvPr/>
        </p:nvSpPr>
        <p:spPr bwMode="auto">
          <a:xfrm>
            <a:off x="3997068" y="3122721"/>
            <a:ext cx="204918" cy="130852"/>
          </a:xfrm>
          <a:prstGeom prst="rect">
            <a:avLst/>
          </a:prstGeom>
          <a:noFill/>
          <a:ln w="9525">
            <a:noFill/>
            <a:miter lim="800000"/>
            <a:headEnd/>
            <a:tailEnd/>
          </a:ln>
        </p:spPr>
        <p:txBody>
          <a:bodyPr wrap="none" lIns="0" tIns="0" rIns="0" bIns="0"/>
          <a:lstStyle/>
          <a:p>
            <a:pPr algn="r"/>
            <a:r>
              <a:rPr lang="en-US" sz="900" b="1" dirty="0"/>
              <a:t>200%</a:t>
            </a:r>
          </a:p>
        </p:txBody>
      </p:sp>
      <p:sp>
        <p:nvSpPr>
          <p:cNvPr id="190" name="Text Box 110"/>
          <p:cNvSpPr txBox="1">
            <a:spLocks noChangeArrowheads="1"/>
          </p:cNvSpPr>
          <p:nvPr/>
        </p:nvSpPr>
        <p:spPr bwMode="auto">
          <a:xfrm>
            <a:off x="3983735" y="3664204"/>
            <a:ext cx="216517" cy="152661"/>
          </a:xfrm>
          <a:prstGeom prst="rect">
            <a:avLst/>
          </a:prstGeom>
          <a:noFill/>
          <a:ln w="9525">
            <a:noFill/>
            <a:miter lim="800000"/>
            <a:headEnd/>
            <a:tailEnd/>
          </a:ln>
        </p:spPr>
        <p:txBody>
          <a:bodyPr wrap="none" lIns="0" tIns="0" rIns="0" bIns="0"/>
          <a:lstStyle/>
          <a:p>
            <a:pPr algn="r"/>
            <a:r>
              <a:rPr lang="en-US" sz="900" b="1" dirty="0"/>
              <a:t>133%</a:t>
            </a:r>
          </a:p>
        </p:txBody>
      </p:sp>
      <p:sp>
        <p:nvSpPr>
          <p:cNvPr id="191" name="Text Box 111"/>
          <p:cNvSpPr txBox="1">
            <a:spLocks noChangeArrowheads="1"/>
          </p:cNvSpPr>
          <p:nvPr/>
        </p:nvSpPr>
        <p:spPr bwMode="auto">
          <a:xfrm>
            <a:off x="3996623" y="3959985"/>
            <a:ext cx="204918" cy="130852"/>
          </a:xfrm>
          <a:prstGeom prst="rect">
            <a:avLst/>
          </a:prstGeom>
          <a:noFill/>
          <a:ln w="9525">
            <a:noFill/>
            <a:miter lim="800000"/>
            <a:headEnd/>
            <a:tailEnd/>
          </a:ln>
        </p:spPr>
        <p:txBody>
          <a:bodyPr wrap="none" lIns="0" tIns="0" rIns="0" bIns="0"/>
          <a:lstStyle/>
          <a:p>
            <a:pPr algn="r"/>
            <a:r>
              <a:rPr lang="en-US" sz="900" b="1" dirty="0"/>
              <a:t>100%</a:t>
            </a:r>
          </a:p>
        </p:txBody>
      </p:sp>
      <p:grpSp>
        <p:nvGrpSpPr>
          <p:cNvPr id="192" name="Group 113"/>
          <p:cNvGrpSpPr>
            <a:grpSpLocks/>
          </p:cNvGrpSpPr>
          <p:nvPr/>
        </p:nvGrpSpPr>
        <p:grpSpPr bwMode="auto">
          <a:xfrm>
            <a:off x="4231183" y="2500164"/>
            <a:ext cx="33509" cy="1538878"/>
            <a:chOff x="341" y="1220"/>
            <a:chExt cx="26" cy="1129"/>
          </a:xfrm>
        </p:grpSpPr>
        <p:sp>
          <p:nvSpPr>
            <p:cNvPr id="193" name="Line 115"/>
            <p:cNvSpPr>
              <a:spLocks noChangeShapeType="1"/>
            </p:cNvSpPr>
            <p:nvPr/>
          </p:nvSpPr>
          <p:spPr bwMode="auto">
            <a:xfrm flipH="1">
              <a:off x="347" y="2349"/>
              <a:ext cx="20" cy="0"/>
            </a:xfrm>
            <a:prstGeom prst="line">
              <a:avLst/>
            </a:prstGeom>
            <a:noFill/>
            <a:ln w="9525">
              <a:solidFill>
                <a:schemeClr val="tx1"/>
              </a:solidFill>
              <a:round/>
              <a:headEnd/>
              <a:tailEnd/>
            </a:ln>
          </p:spPr>
          <p:txBody>
            <a:bodyPr/>
            <a:lstStyle/>
            <a:p>
              <a:endParaRPr lang="en-US" dirty="0"/>
            </a:p>
          </p:txBody>
        </p:sp>
        <p:sp>
          <p:nvSpPr>
            <p:cNvPr id="194" name="Line 116"/>
            <p:cNvSpPr>
              <a:spLocks noChangeShapeType="1"/>
            </p:cNvSpPr>
            <p:nvPr/>
          </p:nvSpPr>
          <p:spPr bwMode="auto">
            <a:xfrm>
              <a:off x="347" y="2130"/>
              <a:ext cx="18" cy="0"/>
            </a:xfrm>
            <a:prstGeom prst="line">
              <a:avLst/>
            </a:prstGeom>
            <a:noFill/>
            <a:ln w="9525">
              <a:solidFill>
                <a:schemeClr val="tx1"/>
              </a:solidFill>
              <a:round/>
              <a:headEnd/>
              <a:tailEnd/>
            </a:ln>
          </p:spPr>
          <p:txBody>
            <a:bodyPr/>
            <a:lstStyle/>
            <a:p>
              <a:endParaRPr lang="en-US" dirty="0"/>
            </a:p>
          </p:txBody>
        </p:sp>
        <p:sp>
          <p:nvSpPr>
            <p:cNvPr id="195" name="Line 119"/>
            <p:cNvSpPr>
              <a:spLocks noChangeShapeType="1"/>
            </p:cNvSpPr>
            <p:nvPr/>
          </p:nvSpPr>
          <p:spPr bwMode="auto">
            <a:xfrm>
              <a:off x="341" y="1725"/>
              <a:ext cx="23" cy="0"/>
            </a:xfrm>
            <a:prstGeom prst="line">
              <a:avLst/>
            </a:prstGeom>
            <a:noFill/>
            <a:ln w="9525">
              <a:solidFill>
                <a:schemeClr val="tx1"/>
              </a:solidFill>
              <a:round/>
              <a:headEnd/>
              <a:tailEnd/>
            </a:ln>
          </p:spPr>
          <p:txBody>
            <a:bodyPr/>
            <a:lstStyle/>
            <a:p>
              <a:endParaRPr lang="en-US" dirty="0"/>
            </a:p>
          </p:txBody>
        </p:sp>
        <p:sp>
          <p:nvSpPr>
            <p:cNvPr id="196" name="Line 120"/>
            <p:cNvSpPr>
              <a:spLocks noChangeShapeType="1"/>
            </p:cNvSpPr>
            <p:nvPr/>
          </p:nvSpPr>
          <p:spPr bwMode="auto">
            <a:xfrm flipV="1">
              <a:off x="341" y="1220"/>
              <a:ext cx="24" cy="0"/>
            </a:xfrm>
            <a:prstGeom prst="line">
              <a:avLst/>
            </a:prstGeom>
            <a:noFill/>
            <a:ln w="9525">
              <a:solidFill>
                <a:schemeClr val="tx1"/>
              </a:solidFill>
              <a:round/>
              <a:headEnd/>
              <a:tailEnd/>
            </a:ln>
          </p:spPr>
          <p:txBody>
            <a:bodyPr/>
            <a:lstStyle/>
            <a:p>
              <a:endParaRPr lang="en-US" dirty="0"/>
            </a:p>
          </p:txBody>
        </p:sp>
      </p:grpSp>
      <p:sp>
        <p:nvSpPr>
          <p:cNvPr id="197" name="Rectangle 74"/>
          <p:cNvSpPr>
            <a:spLocks noChangeArrowheads="1"/>
          </p:cNvSpPr>
          <p:nvPr/>
        </p:nvSpPr>
        <p:spPr bwMode="auto">
          <a:xfrm>
            <a:off x="5192954" y="4624187"/>
            <a:ext cx="620592" cy="307777"/>
          </a:xfrm>
          <a:prstGeom prst="rect">
            <a:avLst/>
          </a:prstGeom>
          <a:noFill/>
          <a:ln w="9525">
            <a:noFill/>
            <a:miter lim="800000"/>
            <a:headEnd/>
            <a:tailEnd/>
          </a:ln>
        </p:spPr>
        <p:txBody>
          <a:bodyPr wrap="square">
            <a:spAutoFit/>
          </a:bodyPr>
          <a:lstStyle/>
          <a:p>
            <a:pPr algn="ctr"/>
            <a:r>
              <a:rPr lang="en-US" sz="700" b="1" dirty="0"/>
              <a:t>HIV Positive</a:t>
            </a:r>
            <a:endParaRPr lang="en-US" sz="700" dirty="0"/>
          </a:p>
        </p:txBody>
      </p:sp>
      <p:grpSp>
        <p:nvGrpSpPr>
          <p:cNvPr id="198" name="Group 152"/>
          <p:cNvGrpSpPr>
            <a:grpSpLocks/>
          </p:cNvGrpSpPr>
          <p:nvPr/>
        </p:nvGrpSpPr>
        <p:grpSpPr bwMode="auto">
          <a:xfrm>
            <a:off x="7648030" y="2504910"/>
            <a:ext cx="420688" cy="2147409"/>
            <a:chOff x="7092673" y="2041927"/>
            <a:chExt cx="481012" cy="2457399"/>
          </a:xfrm>
        </p:grpSpPr>
        <p:sp>
          <p:nvSpPr>
            <p:cNvPr id="199" name="Rectangle 123"/>
            <p:cNvSpPr>
              <a:spLocks noChangeArrowheads="1"/>
            </p:cNvSpPr>
            <p:nvPr/>
          </p:nvSpPr>
          <p:spPr bwMode="auto">
            <a:xfrm>
              <a:off x="7092673" y="2455700"/>
              <a:ext cx="481012" cy="2043626"/>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00" name="Rectangle 125"/>
            <p:cNvSpPr>
              <a:spLocks noChangeArrowheads="1"/>
            </p:cNvSpPr>
            <p:nvPr/>
          </p:nvSpPr>
          <p:spPr bwMode="auto">
            <a:xfrm>
              <a:off x="7092673" y="2041927"/>
              <a:ext cx="477381" cy="413771"/>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1" name="Rectangle 127"/>
          <p:cNvSpPr>
            <a:spLocks noChangeArrowheads="1"/>
          </p:cNvSpPr>
          <p:nvPr/>
        </p:nvSpPr>
        <p:spPr bwMode="auto">
          <a:xfrm>
            <a:off x="7590484" y="4624187"/>
            <a:ext cx="597496" cy="630942"/>
          </a:xfrm>
          <a:prstGeom prst="rect">
            <a:avLst/>
          </a:prstGeom>
          <a:noFill/>
          <a:ln w="9525">
            <a:noFill/>
            <a:miter lim="800000"/>
            <a:headEnd/>
            <a:tailEnd/>
          </a:ln>
        </p:spPr>
        <p:txBody>
          <a:bodyPr wrap="square">
            <a:spAutoFit/>
          </a:bodyPr>
          <a:lstStyle/>
          <a:p>
            <a:pPr algn="ctr"/>
            <a:r>
              <a:rPr lang="en-US" sz="700" b="1" dirty="0"/>
              <a:t>Individuals with Breast or Cervical Cancer</a:t>
            </a:r>
          </a:p>
        </p:txBody>
      </p:sp>
      <p:sp>
        <p:nvSpPr>
          <p:cNvPr id="202" name="Rectangle 130"/>
          <p:cNvSpPr>
            <a:spLocks noChangeArrowheads="1"/>
          </p:cNvSpPr>
          <p:nvPr/>
        </p:nvSpPr>
        <p:spPr bwMode="auto">
          <a:xfrm>
            <a:off x="8127391" y="2504910"/>
            <a:ext cx="420624" cy="2142164"/>
          </a:xfrm>
          <a:prstGeom prst="rect">
            <a:avLst/>
          </a:prstGeom>
          <a:solidFill>
            <a:schemeClr val="accent6">
              <a:lumMod val="60000"/>
              <a:lumOff val="40000"/>
            </a:schemeClr>
          </a:solidFill>
          <a:ln w="9525">
            <a:noFill/>
            <a:miter lim="800000"/>
            <a:headEnd/>
            <a:tailEnd/>
          </a:ln>
        </p:spPr>
        <p:txBody>
          <a:bodyPr/>
          <a:lstStyle/>
          <a:p>
            <a:pPr algn="ctr" eaLnBrk="0" hangingPunct="0">
              <a:defRPr/>
            </a:pPr>
            <a:endParaRPr lang="en-US" dirty="0">
              <a:cs typeface="Calibri" pitchFamily="34" charset="0"/>
            </a:endParaRPr>
          </a:p>
        </p:txBody>
      </p:sp>
      <p:sp>
        <p:nvSpPr>
          <p:cNvPr id="203" name="Rectangle 77"/>
          <p:cNvSpPr>
            <a:spLocks noChangeArrowheads="1"/>
          </p:cNvSpPr>
          <p:nvPr/>
        </p:nvSpPr>
        <p:spPr bwMode="auto">
          <a:xfrm>
            <a:off x="5727591" y="4624187"/>
            <a:ext cx="506870" cy="200055"/>
          </a:xfrm>
          <a:prstGeom prst="rect">
            <a:avLst/>
          </a:prstGeom>
          <a:noFill/>
          <a:ln w="9525">
            <a:noFill/>
            <a:miter lim="800000"/>
            <a:headEnd/>
            <a:tailEnd/>
          </a:ln>
        </p:spPr>
        <p:txBody>
          <a:bodyPr wrap="none">
            <a:spAutoFit/>
          </a:bodyPr>
          <a:lstStyle/>
          <a:p>
            <a:pPr algn="ctr"/>
            <a:r>
              <a:rPr lang="en-US" sz="700" b="1" dirty="0"/>
              <a:t>Disabled</a:t>
            </a:r>
          </a:p>
        </p:txBody>
      </p:sp>
      <p:grpSp>
        <p:nvGrpSpPr>
          <p:cNvPr id="204" name="Group 150"/>
          <p:cNvGrpSpPr>
            <a:grpSpLocks/>
          </p:cNvGrpSpPr>
          <p:nvPr/>
        </p:nvGrpSpPr>
        <p:grpSpPr bwMode="auto">
          <a:xfrm>
            <a:off x="6704135" y="2508420"/>
            <a:ext cx="417722" cy="2146856"/>
            <a:chOff x="4832350" y="2039438"/>
            <a:chExt cx="481014" cy="2465887"/>
          </a:xfrm>
        </p:grpSpPr>
        <p:sp>
          <p:nvSpPr>
            <p:cNvPr id="205" name="Rectangle 140"/>
            <p:cNvSpPr>
              <a:spLocks noChangeArrowheads="1"/>
            </p:cNvSpPr>
            <p:nvPr/>
          </p:nvSpPr>
          <p:spPr bwMode="auto">
            <a:xfrm>
              <a:off x="4832351" y="3463914"/>
              <a:ext cx="481013" cy="1041411"/>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06" name="Rectangle 142"/>
            <p:cNvSpPr>
              <a:spLocks noChangeArrowheads="1"/>
            </p:cNvSpPr>
            <p:nvPr/>
          </p:nvSpPr>
          <p:spPr bwMode="auto">
            <a:xfrm>
              <a:off x="4832350" y="2039438"/>
              <a:ext cx="481013" cy="1424474"/>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08" name="Rectangle 78"/>
          <p:cNvSpPr>
            <a:spLocks noChangeArrowheads="1"/>
          </p:cNvSpPr>
          <p:nvPr/>
        </p:nvSpPr>
        <p:spPr bwMode="auto">
          <a:xfrm>
            <a:off x="7143719" y="4624187"/>
            <a:ext cx="524503" cy="307777"/>
          </a:xfrm>
          <a:prstGeom prst="rect">
            <a:avLst/>
          </a:prstGeom>
          <a:noFill/>
          <a:ln w="9525">
            <a:noFill/>
            <a:miter lim="800000"/>
            <a:headEnd/>
            <a:tailEnd/>
          </a:ln>
        </p:spPr>
        <p:txBody>
          <a:bodyPr wrap="none">
            <a:spAutoFit/>
          </a:bodyPr>
          <a:lstStyle/>
          <a:p>
            <a:pPr algn="ctr"/>
            <a:r>
              <a:rPr lang="en-US" sz="700" b="1" dirty="0"/>
              <a:t>Pregnant</a:t>
            </a:r>
          </a:p>
          <a:p>
            <a:pPr algn="ctr"/>
            <a:r>
              <a:rPr lang="en-US" sz="700" b="1" dirty="0"/>
              <a:t>All Ages</a:t>
            </a:r>
            <a:endParaRPr lang="en-US" sz="700" dirty="0"/>
          </a:p>
        </p:txBody>
      </p:sp>
      <p:grpSp>
        <p:nvGrpSpPr>
          <p:cNvPr id="209" name="Group 151"/>
          <p:cNvGrpSpPr>
            <a:grpSpLocks/>
          </p:cNvGrpSpPr>
          <p:nvPr/>
        </p:nvGrpSpPr>
        <p:grpSpPr bwMode="auto">
          <a:xfrm>
            <a:off x="7169796" y="2504909"/>
            <a:ext cx="420688" cy="2147410"/>
            <a:chOff x="5956300" y="2039730"/>
            <a:chExt cx="482601" cy="2465595"/>
          </a:xfrm>
        </p:grpSpPr>
        <p:sp>
          <p:nvSpPr>
            <p:cNvPr id="210" name="Rectangle 144"/>
            <p:cNvSpPr>
              <a:spLocks noChangeArrowheads="1"/>
            </p:cNvSpPr>
            <p:nvPr/>
          </p:nvSpPr>
          <p:spPr bwMode="auto">
            <a:xfrm>
              <a:off x="5957888" y="2824204"/>
              <a:ext cx="481013" cy="1681121"/>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11" name="Rectangle 145"/>
            <p:cNvSpPr>
              <a:spLocks noChangeArrowheads="1"/>
            </p:cNvSpPr>
            <p:nvPr/>
          </p:nvSpPr>
          <p:spPr bwMode="auto">
            <a:xfrm>
              <a:off x="5956300" y="2039730"/>
              <a:ext cx="482601" cy="78488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grpSp>
      <p:sp>
        <p:nvSpPr>
          <p:cNvPr id="212" name="Slide Number Placeholder 153"/>
          <p:cNvSpPr>
            <a:spLocks noGrp="1"/>
          </p:cNvSpPr>
          <p:nvPr>
            <p:ph type="sldNum" sz="quarter" idx="10"/>
          </p:nvPr>
        </p:nvSpPr>
        <p:spPr>
          <a:xfrm>
            <a:off x="8747125" y="6559550"/>
            <a:ext cx="396875" cy="296863"/>
          </a:xfrm>
        </p:spPr>
        <p:txBody>
          <a:bodyPr/>
          <a:lstStyle/>
          <a:p>
            <a:pPr>
              <a:defRPr/>
            </a:pPr>
            <a:fld id="{B8738A8D-B03E-4C9C-AB40-1432D0977113}" type="slidenum">
              <a:rPr lang="en-US" smtClean="0"/>
              <a:pPr>
                <a:defRPr/>
              </a:pPr>
              <a:t>7</a:t>
            </a:fld>
            <a:endParaRPr lang="en-US" dirty="0"/>
          </a:p>
        </p:txBody>
      </p:sp>
      <p:sp>
        <p:nvSpPr>
          <p:cNvPr id="213" name="Text Box 51"/>
          <p:cNvSpPr txBox="1">
            <a:spLocks noChangeArrowheads="1"/>
          </p:cNvSpPr>
          <p:nvPr/>
        </p:nvSpPr>
        <p:spPr bwMode="auto">
          <a:xfrm>
            <a:off x="395573" y="3472148"/>
            <a:ext cx="219489" cy="132720"/>
          </a:xfrm>
          <a:prstGeom prst="rect">
            <a:avLst/>
          </a:prstGeom>
          <a:noFill/>
          <a:ln w="9525">
            <a:noFill/>
            <a:miter lim="800000"/>
            <a:headEnd/>
            <a:tailEnd/>
          </a:ln>
        </p:spPr>
        <p:txBody>
          <a:bodyPr wrap="none" lIns="0" tIns="0" rIns="0" bIns="0"/>
          <a:lstStyle/>
          <a:p>
            <a:pPr algn="r"/>
            <a:r>
              <a:rPr lang="en-US" sz="900" b="1" dirty="0"/>
              <a:t>150%</a:t>
            </a:r>
          </a:p>
        </p:txBody>
      </p:sp>
      <p:sp>
        <p:nvSpPr>
          <p:cNvPr id="214" name="Line 57"/>
          <p:cNvSpPr>
            <a:spLocks noChangeShapeType="1"/>
          </p:cNvSpPr>
          <p:nvPr/>
        </p:nvSpPr>
        <p:spPr bwMode="auto">
          <a:xfrm>
            <a:off x="640717" y="3559184"/>
            <a:ext cx="43363" cy="0"/>
          </a:xfrm>
          <a:prstGeom prst="line">
            <a:avLst/>
          </a:prstGeom>
          <a:noFill/>
          <a:ln w="9525">
            <a:solidFill>
              <a:schemeClr val="tx1"/>
            </a:solidFill>
            <a:round/>
            <a:headEnd/>
            <a:tailEnd/>
          </a:ln>
        </p:spPr>
        <p:txBody>
          <a:bodyPr/>
          <a:lstStyle/>
          <a:p>
            <a:endParaRPr lang="en-US" dirty="0"/>
          </a:p>
        </p:txBody>
      </p:sp>
      <p:sp>
        <p:nvSpPr>
          <p:cNvPr id="215" name="Text Box 110"/>
          <p:cNvSpPr txBox="1">
            <a:spLocks noChangeArrowheads="1"/>
          </p:cNvSpPr>
          <p:nvPr/>
        </p:nvSpPr>
        <p:spPr bwMode="auto">
          <a:xfrm>
            <a:off x="3997068" y="3502460"/>
            <a:ext cx="204918" cy="132720"/>
          </a:xfrm>
          <a:prstGeom prst="rect">
            <a:avLst/>
          </a:prstGeom>
          <a:noFill/>
          <a:ln w="9525">
            <a:noFill/>
            <a:miter lim="800000"/>
            <a:headEnd/>
            <a:tailEnd/>
          </a:ln>
        </p:spPr>
        <p:txBody>
          <a:bodyPr wrap="none" lIns="0" tIns="0" rIns="0" bIns="0"/>
          <a:lstStyle/>
          <a:p>
            <a:pPr algn="r"/>
            <a:r>
              <a:rPr lang="en-US" sz="900" b="1" dirty="0"/>
              <a:t>150%</a:t>
            </a:r>
          </a:p>
        </p:txBody>
      </p:sp>
      <p:sp>
        <p:nvSpPr>
          <p:cNvPr id="216" name="Line 119"/>
          <p:cNvSpPr>
            <a:spLocks noChangeShapeType="1"/>
          </p:cNvSpPr>
          <p:nvPr/>
        </p:nvSpPr>
        <p:spPr bwMode="auto">
          <a:xfrm flipH="1" flipV="1">
            <a:off x="4231184" y="3568819"/>
            <a:ext cx="30930" cy="0"/>
          </a:xfrm>
          <a:prstGeom prst="line">
            <a:avLst/>
          </a:prstGeom>
          <a:noFill/>
          <a:ln w="9525">
            <a:solidFill>
              <a:schemeClr val="tx1"/>
            </a:solidFill>
            <a:round/>
            <a:headEnd/>
            <a:tailEnd/>
          </a:ln>
        </p:spPr>
        <p:txBody>
          <a:bodyPr/>
          <a:lstStyle/>
          <a:p>
            <a:endParaRPr lang="en-US" dirty="0"/>
          </a:p>
        </p:txBody>
      </p:sp>
      <p:sp>
        <p:nvSpPr>
          <p:cNvPr id="217" name="Rectangle 76"/>
          <p:cNvSpPr>
            <a:spLocks noChangeArrowheads="1"/>
          </p:cNvSpPr>
          <p:nvPr/>
        </p:nvSpPr>
        <p:spPr bwMode="auto">
          <a:xfrm>
            <a:off x="4253841" y="4624187"/>
            <a:ext cx="585774" cy="200055"/>
          </a:xfrm>
          <a:prstGeom prst="rect">
            <a:avLst/>
          </a:prstGeom>
          <a:noFill/>
          <a:ln w="9525">
            <a:noFill/>
            <a:miter lim="800000"/>
            <a:headEnd/>
            <a:tailEnd/>
          </a:ln>
        </p:spPr>
        <p:txBody>
          <a:bodyPr wrap="square">
            <a:spAutoFit/>
          </a:bodyPr>
          <a:lstStyle/>
          <a:p>
            <a:pPr algn="ctr"/>
            <a:r>
              <a:rPr lang="en-US" sz="700" b="1" dirty="0"/>
              <a:t>All Other</a:t>
            </a:r>
            <a:endParaRPr lang="en-US" sz="700" dirty="0"/>
          </a:p>
        </p:txBody>
      </p:sp>
      <p:sp>
        <p:nvSpPr>
          <p:cNvPr id="218" name="Text Box 107"/>
          <p:cNvSpPr txBox="1">
            <a:spLocks noChangeArrowheads="1"/>
          </p:cNvSpPr>
          <p:nvPr/>
        </p:nvSpPr>
        <p:spPr bwMode="auto">
          <a:xfrm>
            <a:off x="3997068" y="2806025"/>
            <a:ext cx="204918" cy="132720"/>
          </a:xfrm>
          <a:prstGeom prst="rect">
            <a:avLst/>
          </a:prstGeom>
          <a:noFill/>
          <a:ln w="9525">
            <a:noFill/>
            <a:miter lim="800000"/>
            <a:headEnd/>
            <a:tailEnd/>
          </a:ln>
        </p:spPr>
        <p:txBody>
          <a:bodyPr wrap="none" lIns="0" tIns="0" rIns="0" bIns="0"/>
          <a:lstStyle/>
          <a:p>
            <a:pPr algn="r"/>
            <a:r>
              <a:rPr lang="en-US" sz="900" b="1" dirty="0"/>
              <a:t>250%</a:t>
            </a:r>
          </a:p>
        </p:txBody>
      </p:sp>
      <p:sp>
        <p:nvSpPr>
          <p:cNvPr id="219" name="Line 119"/>
          <p:cNvSpPr>
            <a:spLocks noChangeShapeType="1"/>
          </p:cNvSpPr>
          <p:nvPr/>
        </p:nvSpPr>
        <p:spPr bwMode="auto">
          <a:xfrm flipH="1">
            <a:off x="4238914" y="2866704"/>
            <a:ext cx="23195" cy="3"/>
          </a:xfrm>
          <a:prstGeom prst="line">
            <a:avLst/>
          </a:prstGeom>
          <a:noFill/>
          <a:ln w="9525">
            <a:solidFill>
              <a:schemeClr val="tx1"/>
            </a:solidFill>
            <a:round/>
            <a:headEnd/>
            <a:tailEnd/>
          </a:ln>
        </p:spPr>
        <p:txBody>
          <a:bodyPr/>
          <a:lstStyle/>
          <a:p>
            <a:endParaRPr lang="en-US" dirty="0"/>
          </a:p>
        </p:txBody>
      </p:sp>
      <p:sp>
        <p:nvSpPr>
          <p:cNvPr id="220" name="Rectangle 10"/>
          <p:cNvSpPr>
            <a:spLocks noChangeArrowheads="1"/>
          </p:cNvSpPr>
          <p:nvPr/>
        </p:nvSpPr>
        <p:spPr bwMode="auto">
          <a:xfrm>
            <a:off x="1447919" y="3562461"/>
            <a:ext cx="647581" cy="1075800"/>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21" name="Rectangle 41"/>
          <p:cNvSpPr>
            <a:spLocks noChangeArrowheads="1"/>
          </p:cNvSpPr>
          <p:nvPr/>
        </p:nvSpPr>
        <p:spPr bwMode="auto">
          <a:xfrm>
            <a:off x="6230735" y="3740279"/>
            <a:ext cx="420687" cy="917918"/>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22" name="Rectangle 77"/>
          <p:cNvSpPr>
            <a:spLocks noChangeArrowheads="1"/>
          </p:cNvSpPr>
          <p:nvPr/>
        </p:nvSpPr>
        <p:spPr bwMode="auto">
          <a:xfrm>
            <a:off x="6096915" y="4624187"/>
            <a:ext cx="657225" cy="523220"/>
          </a:xfrm>
          <a:prstGeom prst="rect">
            <a:avLst/>
          </a:prstGeom>
          <a:noFill/>
          <a:ln w="9525">
            <a:noFill/>
            <a:miter lim="800000"/>
            <a:headEnd/>
            <a:tailEnd/>
          </a:ln>
        </p:spPr>
        <p:txBody>
          <a:bodyPr wrap="square">
            <a:spAutoFit/>
          </a:bodyPr>
          <a:lstStyle/>
          <a:p>
            <a:pPr algn="ctr"/>
            <a:r>
              <a:rPr lang="en-US" sz="700" b="1" dirty="0"/>
              <a:t>Individuals Receiving</a:t>
            </a:r>
          </a:p>
          <a:p>
            <a:pPr algn="ctr"/>
            <a:r>
              <a:rPr lang="en-US" sz="700" b="1" dirty="0"/>
              <a:t> Services from DMH</a:t>
            </a:r>
          </a:p>
        </p:txBody>
      </p:sp>
      <p:sp>
        <p:nvSpPr>
          <p:cNvPr id="223" name="Rectangle 67"/>
          <p:cNvSpPr>
            <a:spLocks noChangeArrowheads="1"/>
          </p:cNvSpPr>
          <p:nvPr/>
        </p:nvSpPr>
        <p:spPr bwMode="auto">
          <a:xfrm>
            <a:off x="2018388" y="4641165"/>
            <a:ext cx="690562" cy="184666"/>
          </a:xfrm>
          <a:prstGeom prst="rect">
            <a:avLst/>
          </a:prstGeom>
          <a:noFill/>
          <a:ln w="9525">
            <a:noFill/>
            <a:miter lim="800000"/>
            <a:headEnd/>
            <a:tailEnd/>
          </a:ln>
        </p:spPr>
        <p:txBody>
          <a:bodyPr wrap="square">
            <a:spAutoFit/>
          </a:bodyPr>
          <a:lstStyle/>
          <a:p>
            <a:pPr algn="ctr"/>
            <a:endParaRPr lang="en-US" sz="600" dirty="0"/>
          </a:p>
        </p:txBody>
      </p:sp>
      <p:sp>
        <p:nvSpPr>
          <p:cNvPr id="224" name="Rectangle 42"/>
          <p:cNvSpPr>
            <a:spLocks noChangeArrowheads="1"/>
          </p:cNvSpPr>
          <p:nvPr/>
        </p:nvSpPr>
        <p:spPr bwMode="auto">
          <a:xfrm>
            <a:off x="5292523" y="3188502"/>
            <a:ext cx="411826" cy="552033"/>
          </a:xfrm>
          <a:prstGeom prst="rect">
            <a:avLst/>
          </a:prstGeom>
          <a:solidFill>
            <a:schemeClr val="accent3"/>
          </a:solidFill>
          <a:ln w="9525">
            <a:noFill/>
            <a:miter lim="800000"/>
            <a:headEnd/>
            <a:tailEnd/>
          </a:ln>
        </p:spPr>
        <p:txBody>
          <a:bodyPr/>
          <a:lstStyle/>
          <a:p>
            <a:pPr algn="ctr" eaLnBrk="0" hangingPunct="0"/>
            <a:endParaRPr lang="en-US" dirty="0"/>
          </a:p>
        </p:txBody>
      </p:sp>
      <p:sp>
        <p:nvSpPr>
          <p:cNvPr id="225" name="Rectangle 127"/>
          <p:cNvSpPr>
            <a:spLocks noChangeArrowheads="1"/>
          </p:cNvSpPr>
          <p:nvPr/>
        </p:nvSpPr>
        <p:spPr bwMode="auto">
          <a:xfrm>
            <a:off x="8068854" y="4624187"/>
            <a:ext cx="554573" cy="415498"/>
          </a:xfrm>
          <a:prstGeom prst="rect">
            <a:avLst/>
          </a:prstGeom>
          <a:noFill/>
          <a:ln w="9525">
            <a:noFill/>
            <a:miter lim="800000"/>
            <a:headEnd/>
            <a:tailEnd/>
          </a:ln>
        </p:spPr>
        <p:txBody>
          <a:bodyPr wrap="square">
            <a:spAutoFit/>
          </a:bodyPr>
          <a:lstStyle/>
          <a:p>
            <a:pPr algn="ctr"/>
            <a:r>
              <a:rPr lang="en-US" sz="700" b="1" dirty="0"/>
              <a:t>HCBS Waiver Group</a:t>
            </a:r>
            <a:endParaRPr lang="en-US" sz="700" dirty="0"/>
          </a:p>
        </p:txBody>
      </p:sp>
      <p:sp>
        <p:nvSpPr>
          <p:cNvPr id="226" name="Rectangle 42"/>
          <p:cNvSpPr>
            <a:spLocks noChangeArrowheads="1"/>
          </p:cNvSpPr>
          <p:nvPr/>
        </p:nvSpPr>
        <p:spPr bwMode="auto">
          <a:xfrm>
            <a:off x="4343305" y="3740533"/>
            <a:ext cx="406844" cy="917663"/>
          </a:xfrm>
          <a:prstGeom prst="rect">
            <a:avLst/>
          </a:prstGeom>
          <a:solidFill>
            <a:schemeClr val="accent1">
              <a:lumMod val="75000"/>
            </a:schemeClr>
          </a:solidFill>
          <a:ln w="9525">
            <a:noFill/>
            <a:miter lim="800000"/>
            <a:headEnd/>
            <a:tailEnd/>
          </a:ln>
        </p:spPr>
        <p:txBody>
          <a:bodyPr/>
          <a:lstStyle/>
          <a:p>
            <a:pPr algn="ctr" eaLnBrk="0" hangingPunct="0"/>
            <a:endParaRPr lang="en-US" dirty="0"/>
          </a:p>
        </p:txBody>
      </p:sp>
      <p:sp>
        <p:nvSpPr>
          <p:cNvPr id="227" name="Rectangle 142"/>
          <p:cNvSpPr>
            <a:spLocks noChangeArrowheads="1"/>
          </p:cNvSpPr>
          <p:nvPr/>
        </p:nvSpPr>
        <p:spPr bwMode="auto">
          <a:xfrm>
            <a:off x="6230735" y="2508420"/>
            <a:ext cx="419100" cy="1231859"/>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8" name="Rectangle 142"/>
          <p:cNvSpPr>
            <a:spLocks noChangeArrowheads="1"/>
          </p:cNvSpPr>
          <p:nvPr/>
        </p:nvSpPr>
        <p:spPr bwMode="auto">
          <a:xfrm>
            <a:off x="5292522" y="2508420"/>
            <a:ext cx="411825" cy="6797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29" name="Rectangle 142"/>
          <p:cNvSpPr>
            <a:spLocks noChangeArrowheads="1"/>
          </p:cNvSpPr>
          <p:nvPr/>
        </p:nvSpPr>
        <p:spPr bwMode="auto">
          <a:xfrm>
            <a:off x="4343305" y="2504909"/>
            <a:ext cx="406845" cy="1235623"/>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0" name="Rectangle 67"/>
          <p:cNvSpPr>
            <a:spLocks noChangeArrowheads="1"/>
          </p:cNvSpPr>
          <p:nvPr/>
        </p:nvSpPr>
        <p:spPr bwMode="auto">
          <a:xfrm>
            <a:off x="2603501" y="4624187"/>
            <a:ext cx="655332" cy="523220"/>
          </a:xfrm>
          <a:prstGeom prst="rect">
            <a:avLst/>
          </a:prstGeom>
          <a:noFill/>
          <a:ln w="9525">
            <a:noFill/>
            <a:miter lim="800000"/>
            <a:headEnd/>
            <a:tailEnd/>
          </a:ln>
        </p:spPr>
        <p:txBody>
          <a:bodyPr wrap="square">
            <a:spAutoFit/>
          </a:bodyPr>
          <a:lstStyle/>
          <a:p>
            <a:pPr algn="ctr"/>
            <a:r>
              <a:rPr lang="en-US" sz="700" b="1" dirty="0"/>
              <a:t>Former Foster Care Youth up to Age 26</a:t>
            </a:r>
            <a:endParaRPr lang="en-US" sz="700" dirty="0"/>
          </a:p>
        </p:txBody>
      </p:sp>
      <p:sp>
        <p:nvSpPr>
          <p:cNvPr id="231" name="Rectangle 41"/>
          <p:cNvSpPr>
            <a:spLocks noChangeArrowheads="1"/>
          </p:cNvSpPr>
          <p:nvPr/>
        </p:nvSpPr>
        <p:spPr bwMode="auto">
          <a:xfrm>
            <a:off x="4821951" y="3740534"/>
            <a:ext cx="411824" cy="917661"/>
          </a:xfrm>
          <a:prstGeom prst="rect">
            <a:avLst/>
          </a:prstGeom>
          <a:solidFill>
            <a:schemeClr val="tx2">
              <a:lumMod val="60000"/>
              <a:lumOff val="40000"/>
            </a:schemeClr>
          </a:solidFill>
          <a:ln w="9525">
            <a:noFill/>
            <a:miter lim="800000"/>
            <a:headEnd/>
            <a:tailEnd/>
          </a:ln>
        </p:spPr>
        <p:txBody>
          <a:bodyPr/>
          <a:lstStyle/>
          <a:p>
            <a:pPr algn="ctr" eaLnBrk="0" hangingPunct="0"/>
            <a:endParaRPr lang="en-US" dirty="0"/>
          </a:p>
        </p:txBody>
      </p:sp>
      <p:sp>
        <p:nvSpPr>
          <p:cNvPr id="232" name="Rectangle 142"/>
          <p:cNvSpPr>
            <a:spLocks noChangeArrowheads="1"/>
          </p:cNvSpPr>
          <p:nvPr/>
        </p:nvSpPr>
        <p:spPr bwMode="auto">
          <a:xfrm>
            <a:off x="4821952" y="2504910"/>
            <a:ext cx="411824" cy="1235622"/>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3" name="Rectangle 76"/>
          <p:cNvSpPr>
            <a:spLocks noChangeArrowheads="1"/>
          </p:cNvSpPr>
          <p:nvPr/>
        </p:nvSpPr>
        <p:spPr bwMode="auto">
          <a:xfrm>
            <a:off x="4654272" y="4624187"/>
            <a:ext cx="713284" cy="523220"/>
          </a:xfrm>
          <a:prstGeom prst="rect">
            <a:avLst/>
          </a:prstGeom>
          <a:noFill/>
          <a:ln w="9525">
            <a:noFill/>
            <a:miter lim="800000"/>
            <a:headEnd/>
            <a:tailEnd/>
          </a:ln>
        </p:spPr>
        <p:txBody>
          <a:bodyPr wrap="square">
            <a:spAutoFit/>
          </a:bodyPr>
          <a:lstStyle/>
          <a:p>
            <a:pPr algn="ctr"/>
            <a:r>
              <a:rPr lang="en-US" sz="700" b="1" dirty="0"/>
              <a:t>Medically Frail CarePlus who Elect Standard</a:t>
            </a:r>
            <a:endParaRPr lang="en-US" sz="700" dirty="0"/>
          </a:p>
        </p:txBody>
      </p:sp>
      <p:sp>
        <p:nvSpPr>
          <p:cNvPr id="234" name="Rectangle 142"/>
          <p:cNvSpPr>
            <a:spLocks noChangeArrowheads="1"/>
          </p:cNvSpPr>
          <p:nvPr/>
        </p:nvSpPr>
        <p:spPr bwMode="auto">
          <a:xfrm>
            <a:off x="1625602" y="2480249"/>
            <a:ext cx="469898" cy="1085326"/>
          </a:xfrm>
          <a:prstGeom prst="rect">
            <a:avLst/>
          </a:prstGeom>
          <a:solidFill>
            <a:schemeClr val="tx2">
              <a:lumMod val="50000"/>
            </a:schemeClr>
          </a:solidFill>
          <a:ln w="9525">
            <a:noFill/>
            <a:miter lim="800000"/>
            <a:headEnd/>
            <a:tailEnd/>
          </a:ln>
        </p:spPr>
        <p:txBody>
          <a:bodyPr wrap="none" anchor="ctr"/>
          <a:lstStyle/>
          <a:p>
            <a:pPr algn="ctr" eaLnBrk="0" hangingPunct="0">
              <a:defRPr/>
            </a:pPr>
            <a:endParaRPr lang="en-US" dirty="0">
              <a:cs typeface="Calibri" pitchFamily="34" charset="0"/>
            </a:endParaRPr>
          </a:p>
        </p:txBody>
      </p:sp>
      <p:sp>
        <p:nvSpPr>
          <p:cNvPr id="236" name="Line 43"/>
          <p:cNvSpPr>
            <a:spLocks noChangeShapeType="1"/>
          </p:cNvSpPr>
          <p:nvPr/>
        </p:nvSpPr>
        <p:spPr bwMode="auto">
          <a:xfrm flipV="1">
            <a:off x="4262116" y="4648177"/>
            <a:ext cx="4343400" cy="2288"/>
          </a:xfrm>
          <a:prstGeom prst="line">
            <a:avLst/>
          </a:prstGeom>
          <a:noFill/>
          <a:ln w="9525">
            <a:solidFill>
              <a:srgbClr val="000000"/>
            </a:solidFill>
            <a:round/>
            <a:headEnd/>
            <a:tailEnd/>
          </a:ln>
        </p:spPr>
        <p:txBody>
          <a:bodyPr/>
          <a:lstStyle/>
          <a:p>
            <a:endParaRPr lang="en-US" sz="700" dirty="0"/>
          </a:p>
        </p:txBody>
      </p:sp>
      <p:sp>
        <p:nvSpPr>
          <p:cNvPr id="237" name="Text Box 47"/>
          <p:cNvSpPr txBox="1">
            <a:spLocks noChangeArrowheads="1"/>
          </p:cNvSpPr>
          <p:nvPr/>
        </p:nvSpPr>
        <p:spPr bwMode="auto">
          <a:xfrm>
            <a:off x="405445" y="1763968"/>
            <a:ext cx="219489" cy="323504"/>
          </a:xfrm>
          <a:prstGeom prst="rect">
            <a:avLst/>
          </a:prstGeom>
          <a:noFill/>
          <a:ln w="9525">
            <a:noFill/>
            <a:miter lim="800000"/>
            <a:headEnd/>
            <a:tailEnd/>
          </a:ln>
        </p:spPr>
        <p:txBody>
          <a:bodyPr wrap="none" lIns="0" tIns="0" rIns="0" bIns="0"/>
          <a:lstStyle/>
          <a:p>
            <a:pPr algn="r"/>
            <a:r>
              <a:rPr lang="en-US" sz="900" b="1" dirty="0"/>
              <a:t>400%</a:t>
            </a:r>
          </a:p>
        </p:txBody>
      </p:sp>
      <p:sp>
        <p:nvSpPr>
          <p:cNvPr id="238" name="Line 61"/>
          <p:cNvSpPr>
            <a:spLocks noChangeShapeType="1"/>
          </p:cNvSpPr>
          <p:nvPr/>
        </p:nvSpPr>
        <p:spPr bwMode="auto">
          <a:xfrm flipV="1">
            <a:off x="648188" y="1830197"/>
            <a:ext cx="45554" cy="0"/>
          </a:xfrm>
          <a:prstGeom prst="line">
            <a:avLst/>
          </a:prstGeom>
          <a:noFill/>
          <a:ln w="9525">
            <a:solidFill>
              <a:schemeClr val="tx1"/>
            </a:solidFill>
            <a:round/>
            <a:headEnd/>
            <a:tailEnd/>
          </a:ln>
        </p:spPr>
        <p:txBody>
          <a:bodyPr/>
          <a:lstStyle/>
          <a:p>
            <a:endParaRPr lang="en-US" dirty="0"/>
          </a:p>
        </p:txBody>
      </p:sp>
      <p:cxnSp>
        <p:nvCxnSpPr>
          <p:cNvPr id="239" name="Straight Connector 238"/>
          <p:cNvCxnSpPr>
            <a:stCxn id="159" idx="0"/>
          </p:cNvCxnSpPr>
          <p:nvPr/>
        </p:nvCxnSpPr>
        <p:spPr>
          <a:xfrm flipH="1" flipV="1">
            <a:off x="681801" y="1830198"/>
            <a:ext cx="2970" cy="660486"/>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90017" y="1819930"/>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H="1" flipV="1">
            <a:off x="3081602" y="18175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708930" y="2475524"/>
            <a:ext cx="2396624" cy="1026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4261042" y="1815573"/>
            <a:ext cx="0" cy="65910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4257317" y="1849316"/>
            <a:ext cx="4290698" cy="1"/>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H="1" flipV="1">
            <a:off x="8548015" y="1836864"/>
            <a:ext cx="5040" cy="655122"/>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4276230" y="2499776"/>
            <a:ext cx="4274305" cy="513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7" name="Right Brace 246"/>
          <p:cNvSpPr/>
          <p:nvPr/>
        </p:nvSpPr>
        <p:spPr>
          <a:xfrm>
            <a:off x="3117870" y="1850278"/>
            <a:ext cx="140963" cy="589695"/>
          </a:xfrm>
          <a:prstGeom prst="rightBrac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8" name="Left Brace 247"/>
          <p:cNvSpPr/>
          <p:nvPr/>
        </p:nvSpPr>
        <p:spPr>
          <a:xfrm>
            <a:off x="4024457" y="1850278"/>
            <a:ext cx="175795" cy="58969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9" name="TextBox 248"/>
          <p:cNvSpPr txBox="1"/>
          <p:nvPr/>
        </p:nvSpPr>
        <p:spPr>
          <a:xfrm>
            <a:off x="3177356" y="1852738"/>
            <a:ext cx="921623" cy="707886"/>
          </a:xfrm>
          <a:prstGeom prst="rect">
            <a:avLst/>
          </a:prstGeom>
          <a:noFill/>
        </p:spPr>
        <p:txBody>
          <a:bodyPr wrap="square" rtlCol="0">
            <a:spAutoFit/>
          </a:bodyPr>
          <a:lstStyle/>
          <a:p>
            <a:pPr algn="ctr"/>
            <a:r>
              <a:rPr lang="en-US" sz="800" dirty="0"/>
              <a:t>MAY BE </a:t>
            </a:r>
          </a:p>
          <a:p>
            <a:pPr algn="ctr"/>
            <a:r>
              <a:rPr lang="en-US" sz="800" dirty="0"/>
              <a:t>ELIGIBLE FOR </a:t>
            </a:r>
          </a:p>
          <a:p>
            <a:pPr algn="ctr"/>
            <a:r>
              <a:rPr lang="en-US" sz="800" dirty="0"/>
              <a:t>TAX CREDITS FOR QUALIFIED HEALTH PLAN</a:t>
            </a:r>
          </a:p>
        </p:txBody>
      </p:sp>
      <p:sp>
        <p:nvSpPr>
          <p:cNvPr id="250" name="TextBox 249"/>
          <p:cNvSpPr txBox="1"/>
          <p:nvPr/>
        </p:nvSpPr>
        <p:spPr>
          <a:xfrm>
            <a:off x="298032" y="4478147"/>
            <a:ext cx="479056" cy="246221"/>
          </a:xfrm>
          <a:prstGeom prst="rect">
            <a:avLst/>
          </a:prstGeom>
          <a:noFill/>
        </p:spPr>
        <p:txBody>
          <a:bodyPr wrap="square" rtlCol="0">
            <a:spAutoFit/>
          </a:bodyPr>
          <a:lstStyle/>
          <a:p>
            <a:r>
              <a:rPr lang="en-US" sz="1000" dirty="0"/>
              <a:t>FPL*</a:t>
            </a:r>
          </a:p>
        </p:txBody>
      </p:sp>
      <p:sp>
        <p:nvSpPr>
          <p:cNvPr id="251" name="TextBox 250"/>
          <p:cNvSpPr txBox="1"/>
          <p:nvPr/>
        </p:nvSpPr>
        <p:spPr>
          <a:xfrm>
            <a:off x="3911326" y="4530350"/>
            <a:ext cx="431979" cy="246221"/>
          </a:xfrm>
          <a:prstGeom prst="rect">
            <a:avLst/>
          </a:prstGeom>
          <a:noFill/>
        </p:spPr>
        <p:txBody>
          <a:bodyPr wrap="square" rtlCol="0">
            <a:spAutoFit/>
          </a:bodyPr>
          <a:lstStyle/>
          <a:p>
            <a:r>
              <a:rPr lang="en-US" sz="1000" dirty="0"/>
              <a:t>FPL</a:t>
            </a:r>
          </a:p>
        </p:txBody>
      </p:sp>
      <p:sp>
        <p:nvSpPr>
          <p:cNvPr id="252" name="Rectangle 102"/>
          <p:cNvSpPr>
            <a:spLocks noChangeArrowheads="1"/>
          </p:cNvSpPr>
          <p:nvPr/>
        </p:nvSpPr>
        <p:spPr bwMode="auto">
          <a:xfrm>
            <a:off x="2674686" y="2483246"/>
            <a:ext cx="406399" cy="376721"/>
          </a:xfrm>
          <a:prstGeom prst="rect">
            <a:avLst/>
          </a:prstGeom>
          <a:noFill/>
          <a:ln w="9525" algn="ctr">
            <a:noFill/>
            <a:miter lim="800000"/>
            <a:headEnd/>
            <a:tailEnd/>
          </a:ln>
        </p:spPr>
        <p:txBody>
          <a:bodyPr lIns="0" rIns="0"/>
          <a:lstStyle/>
          <a:p>
            <a:pPr algn="ctr"/>
            <a:r>
              <a:rPr lang="en-US" sz="700" b="1" dirty="0">
                <a:solidFill>
                  <a:srgbClr val="C00000"/>
                </a:solidFill>
              </a:rPr>
              <a:t>NO</a:t>
            </a:r>
          </a:p>
          <a:p>
            <a:pPr algn="ctr"/>
            <a:r>
              <a:rPr lang="en-US" sz="700" b="1" dirty="0">
                <a:solidFill>
                  <a:srgbClr val="C00000"/>
                </a:solidFill>
              </a:rPr>
              <a:t>UPPER</a:t>
            </a:r>
          </a:p>
          <a:p>
            <a:pPr algn="ctr"/>
            <a:r>
              <a:rPr lang="en-US" sz="700" b="1" dirty="0">
                <a:solidFill>
                  <a:srgbClr val="C00000"/>
                </a:solidFill>
              </a:rPr>
              <a:t>LIMIT </a:t>
            </a:r>
          </a:p>
        </p:txBody>
      </p:sp>
      <p:sp>
        <p:nvSpPr>
          <p:cNvPr id="253" name="AutoShape 5"/>
          <p:cNvSpPr>
            <a:spLocks noChangeArrowheads="1"/>
          </p:cNvSpPr>
          <p:nvPr/>
        </p:nvSpPr>
        <p:spPr bwMode="auto">
          <a:xfrm>
            <a:off x="2652136" y="2400678"/>
            <a:ext cx="443779" cy="85113"/>
          </a:xfrm>
          <a:prstGeom prst="triangle">
            <a:avLst>
              <a:gd name="adj" fmla="val 50000"/>
            </a:avLst>
          </a:prstGeom>
          <a:solidFill>
            <a:srgbClr val="C00000"/>
          </a:solidFill>
          <a:ln w="9525">
            <a:noFill/>
            <a:miter lim="800000"/>
            <a:headEnd/>
            <a:tailEnd/>
          </a:ln>
        </p:spPr>
        <p:txBody>
          <a:bodyPr wrap="none" anchor="ctr"/>
          <a:lstStyle/>
          <a:p>
            <a:pPr algn="ctr" eaLnBrk="0" hangingPunct="0"/>
            <a:endParaRPr lang="en-US" dirty="0"/>
          </a:p>
        </p:txBody>
      </p:sp>
      <p:sp>
        <p:nvSpPr>
          <p:cNvPr id="235" name="Line 44"/>
          <p:cNvSpPr>
            <a:spLocks noChangeShapeType="1"/>
          </p:cNvSpPr>
          <p:nvPr/>
        </p:nvSpPr>
        <p:spPr bwMode="auto">
          <a:xfrm>
            <a:off x="684771" y="4638258"/>
            <a:ext cx="2477530" cy="2297"/>
          </a:xfrm>
          <a:prstGeom prst="line">
            <a:avLst/>
          </a:prstGeom>
          <a:noFill/>
          <a:ln w="9525">
            <a:solidFill>
              <a:schemeClr val="tx1"/>
            </a:solidFill>
            <a:round/>
            <a:headEnd/>
            <a:tailEnd/>
          </a:ln>
        </p:spPr>
        <p:txBody>
          <a:bodyPr/>
          <a:lstStyle/>
          <a:p>
            <a:endParaRPr lang="en-US" dirty="0"/>
          </a:p>
        </p:txBody>
      </p:sp>
      <p:sp>
        <p:nvSpPr>
          <p:cNvPr id="120" name="TextBox 6">
            <a:extLst>
              <a:ext uri="{FF2B5EF4-FFF2-40B4-BE49-F238E27FC236}">
                <a16:creationId xmlns="" xmlns:a16="http://schemas.microsoft.com/office/drawing/2014/main" id="{C8E6B7A6-F0DA-46E9-9F17-A9434CAE8D96}"/>
              </a:ext>
            </a:extLst>
          </p:cNvPr>
          <p:cNvSpPr txBox="1">
            <a:spLocks noChangeArrowheads="1"/>
          </p:cNvSpPr>
          <p:nvPr/>
        </p:nvSpPr>
        <p:spPr bwMode="auto">
          <a:xfrm>
            <a:off x="455613" y="5669102"/>
            <a:ext cx="8231187" cy="707886"/>
          </a:xfrm>
          <a:prstGeom prst="rect">
            <a:avLst/>
          </a:prstGeom>
          <a:noFill/>
          <a:ln w="9525">
            <a:noFill/>
            <a:miter lim="800000"/>
            <a:headEnd/>
            <a:tailEnd/>
          </a:ln>
        </p:spPr>
        <p:txBody>
          <a:bodyPr wrap="square" lIns="0" rIns="0" anchor="b">
            <a:spAutoFit/>
          </a:bodyPr>
          <a:lstStyle/>
          <a:p>
            <a:pPr lvl="0"/>
            <a:r>
              <a:rPr lang="en-US" sz="800" dirty="0">
                <a:solidFill>
                  <a:srgbClr val="1C1C1C"/>
                </a:solidFill>
              </a:rPr>
              <a:t>*FPL = income as percent of federal poverty level; in 2016 100% FPL for a family of four was $24,300.</a:t>
            </a:r>
            <a:endParaRPr lang="en-US" sz="600" dirty="0"/>
          </a:p>
          <a:p>
            <a:r>
              <a:rPr lang="en-US" sz="600" dirty="0"/>
              <a:t>NOTES: </a:t>
            </a:r>
            <a:r>
              <a:rPr lang="en-US" sz="800" dirty="0"/>
              <a:t>MassHealth Limited, not shown in chart, provides emergency health services to people who, under federal law, have an immigration status that keeps them from getting more services. Income eligibility for this population is equivalent to MassHealth Standard: 200% FPL for pregnant women and children up to age 1, 150% FPL for children ages 1–20 years; 133% FPL for adults 21–64. </a:t>
            </a:r>
          </a:p>
          <a:p>
            <a:r>
              <a:rPr lang="en-US" sz="800" dirty="0"/>
              <a:t>In general, the eligibility level for seniors age 65 and older is 100% FPL and assets of up to $2,000 for an individual or $3,000 for a couple. More generous eligibility rules apply for seniors residing in nursing facilities or enrolled in special waiver programs.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8289925" cy="796925"/>
          </a:xfrm>
        </p:spPr>
        <p:txBody>
          <a:bodyPr/>
          <a:lstStyle/>
          <a:p>
            <a:r>
              <a:rPr lang="en-US" dirty="0"/>
              <a:t>ELIGIBILITY FOR SENIORS AGE 65 AND OLDER IS MORE STRINGENT, THOUGH MOST ALSO HAVE MEDICARE</a:t>
            </a:r>
          </a:p>
        </p:txBody>
      </p:sp>
      <p:graphicFrame>
        <p:nvGraphicFramePr>
          <p:cNvPr id="122" name="Table 121"/>
          <p:cNvGraphicFramePr>
            <a:graphicFrameLocks noGrp="1"/>
          </p:cNvGraphicFramePr>
          <p:nvPr>
            <p:extLst>
              <p:ext uri="{D42A27DB-BD31-4B8C-83A1-F6EECF244321}">
                <p14:modId xmlns:p14="http://schemas.microsoft.com/office/powerpoint/2010/main" val="1651398574"/>
              </p:ext>
            </p:extLst>
          </p:nvPr>
        </p:nvGraphicFramePr>
        <p:xfrm>
          <a:off x="457200" y="1769896"/>
          <a:ext cx="8229600" cy="4027255"/>
        </p:xfrm>
        <a:graphic>
          <a:graphicData uri="http://schemas.openxmlformats.org/drawingml/2006/table">
            <a:tbl>
              <a:tblPr firstRow="1" bandRow="1">
                <a:tableStyleId>{5C22544A-7EE6-4342-B048-85BDC9FD1C3A}</a:tableStyleId>
              </a:tblPr>
              <a:tblGrid>
                <a:gridCol w="2679192">
                  <a:extLst>
                    <a:ext uri="{9D8B030D-6E8A-4147-A177-3AD203B41FA5}">
                      <a16:colId xmlns="" xmlns:a16="http://schemas.microsoft.com/office/drawing/2014/main" val="20000"/>
                    </a:ext>
                  </a:extLst>
                </a:gridCol>
                <a:gridCol w="2075688">
                  <a:extLst>
                    <a:ext uri="{9D8B030D-6E8A-4147-A177-3AD203B41FA5}">
                      <a16:colId xmlns="" xmlns:a16="http://schemas.microsoft.com/office/drawing/2014/main" val="20001"/>
                    </a:ext>
                  </a:extLst>
                </a:gridCol>
                <a:gridCol w="3474720">
                  <a:extLst>
                    <a:ext uri="{9D8B030D-6E8A-4147-A177-3AD203B41FA5}">
                      <a16:colId xmlns="" xmlns:a16="http://schemas.microsoft.com/office/drawing/2014/main" val="20002"/>
                    </a:ext>
                  </a:extLst>
                </a:gridCol>
              </a:tblGrid>
              <a:tr h="381038">
                <a:tc>
                  <a:txBody>
                    <a:bodyPr/>
                    <a:lstStyle/>
                    <a:p>
                      <a:r>
                        <a:rPr lang="en-US" sz="1600" dirty="0">
                          <a:solidFill>
                            <a:schemeClr val="tx1"/>
                          </a:solidFill>
                        </a:rPr>
                        <a:t>POPULATION</a:t>
                      </a:r>
                    </a:p>
                  </a:txBody>
                  <a:tcPr marT="73152" marB="73152" anchor="b">
                    <a:lnR w="28575" cap="flat" cmpd="sng" algn="ctr">
                      <a:noFill/>
                      <a:prstDash val="solid"/>
                      <a:round/>
                      <a:headEnd type="none" w="med" len="med"/>
                      <a:tailEnd type="none" w="med" len="med"/>
                    </a:lnR>
                  </a:tcPr>
                </a:tc>
                <a:tc>
                  <a:txBody>
                    <a:bodyPr/>
                    <a:lstStyle/>
                    <a:p>
                      <a:pPr algn="ctr"/>
                      <a:r>
                        <a:rPr lang="en-US" sz="1600" dirty="0">
                          <a:solidFill>
                            <a:schemeClr val="tx1"/>
                          </a:solidFill>
                        </a:rPr>
                        <a:t>INCOME/ASSETS*</a:t>
                      </a:r>
                    </a:p>
                  </a:txBody>
                  <a:tcPr marT="73152" marB="73152" anchor="b">
                    <a:lnL w="28575" cap="flat" cmpd="sng" algn="ctr">
                      <a:noFill/>
                      <a:prstDash val="solid"/>
                      <a:round/>
                      <a:headEnd type="none" w="med" len="med"/>
                      <a:tailEnd type="none" w="med" len="med"/>
                    </a:lnL>
                    <a:lnR w="28575" cap="flat" cmpd="sng" algn="ctr">
                      <a:noFill/>
                      <a:prstDash val="solid"/>
                      <a:round/>
                      <a:headEnd type="none" w="med" len="med"/>
                      <a:tailEnd type="none" w="med" len="med"/>
                    </a:lnR>
                  </a:tcPr>
                </a:tc>
                <a:tc>
                  <a:txBody>
                    <a:bodyPr/>
                    <a:lstStyle/>
                    <a:p>
                      <a:r>
                        <a:rPr lang="en-US" sz="1600" dirty="0">
                          <a:solidFill>
                            <a:schemeClr val="tx1"/>
                          </a:solidFill>
                        </a:rPr>
                        <a:t>COVERAGE</a:t>
                      </a:r>
                    </a:p>
                  </a:txBody>
                  <a:tcPr marT="73152" marB="73152" anchor="b">
                    <a:lnL w="28575" cap="flat" cmpd="sng" algn="ctr">
                      <a:noFill/>
                      <a:prstDash val="solid"/>
                      <a:round/>
                      <a:headEnd type="none" w="med" len="med"/>
                      <a:tailEnd type="none" w="med" len="med"/>
                    </a:lnL>
                  </a:tcPr>
                </a:tc>
                <a:extLst>
                  <a:ext uri="{0D108BD9-81ED-4DB2-BD59-A6C34878D82A}">
                    <a16:rowId xmlns="" xmlns:a16="http://schemas.microsoft.com/office/drawing/2014/main" val="10000"/>
                  </a:ext>
                </a:extLst>
              </a:tr>
              <a:tr h="857335">
                <a:tc>
                  <a:txBody>
                    <a:bodyPr/>
                    <a:lstStyle/>
                    <a:p>
                      <a:r>
                        <a:rPr lang="en-US" sz="1200" dirty="0"/>
                        <a:t>Living</a:t>
                      </a:r>
                      <a:r>
                        <a:rPr lang="en-US" sz="1200" baseline="0" dirty="0"/>
                        <a:t> in community, </a:t>
                      </a:r>
                      <a:br>
                        <a:rPr lang="en-US" sz="1200" baseline="0" dirty="0"/>
                      </a:br>
                      <a:r>
                        <a:rPr lang="en-US" sz="1200" baseline="0" dirty="0"/>
                        <a:t>with or without Medicare eligibility, </a:t>
                      </a:r>
                      <a:br>
                        <a:rPr lang="en-US" sz="1200" baseline="0" dirty="0"/>
                      </a:br>
                      <a:r>
                        <a:rPr lang="en-US" sz="1200" baseline="0" dirty="0"/>
                        <a:t>citizen or lawfully present immigrant</a:t>
                      </a:r>
                      <a:endParaRPr lang="en-US" sz="1200" dirty="0"/>
                    </a:p>
                  </a:txBody>
                  <a:tcPr marT="73152" marB="73152">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pPr algn="ctr"/>
                      <a:r>
                        <a:rPr lang="en-US" sz="1200" dirty="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&lt;=$2,000 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B w="19050" cap="flat" cmpd="sng" algn="ctr">
                      <a:solidFill>
                        <a:schemeClr val="tx2"/>
                      </a:solidFill>
                      <a:prstDash val="solid"/>
                      <a:round/>
                      <a:headEnd type="none" w="med" len="med"/>
                      <a:tailEnd type="none" w="med" len="med"/>
                    </a:lnB>
                  </a:tcPr>
                </a:tc>
                <a:tc>
                  <a:txBody>
                    <a:bodyPr/>
                    <a:lstStyle/>
                    <a:p>
                      <a:r>
                        <a:rPr lang="en-US" sz="1200" dirty="0"/>
                        <a:t>Comprehensive coverage</a:t>
                      </a:r>
                      <a:r>
                        <a:rPr lang="en-US" sz="1200" baseline="0" dirty="0"/>
                        <a:t> through </a:t>
                      </a:r>
                      <a:r>
                        <a:rPr lang="en-US" sz="1200" dirty="0"/>
                        <a:t>MassHealth Standard</a:t>
                      </a:r>
                      <a:r>
                        <a:rPr lang="en-US" sz="1200" baseline="0" dirty="0"/>
                        <a:t> or Family Assistance (based on immigration status); those with Standard also have coverage of Medicare cost sharing and premiums.</a:t>
                      </a:r>
                      <a:endParaRPr lang="en-US" sz="1200" dirty="0"/>
                    </a:p>
                  </a:txBody>
                  <a:tcPr marT="73152" marB="73152">
                    <a:lnL w="28575" cap="flat" cmpd="sng" algn="ctr">
                      <a:noFill/>
                      <a:prstDash val="solid"/>
                      <a:round/>
                      <a:headEnd type="none" w="med" len="med"/>
                      <a:tailEnd type="none" w="med" len="med"/>
                    </a:lnL>
                    <a:lnB w="190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1"/>
                  </a:ext>
                </a:extLst>
              </a:tr>
              <a:tr h="500112">
                <a:tc>
                  <a:txBody>
                    <a:bodyPr/>
                    <a:lstStyle/>
                    <a:p>
                      <a:r>
                        <a:rPr lang="en-US" sz="1200" kern="1200" dirty="0">
                          <a:solidFill>
                            <a:schemeClr val="dk1"/>
                          </a:solidFill>
                          <a:effectLst/>
                          <a:latin typeface="+mn-lt"/>
                          <a:ea typeface="+mn-ea"/>
                          <a:cs typeface="+mn-cs"/>
                        </a:rPr>
                        <a:t>Living</a:t>
                      </a:r>
                      <a:r>
                        <a:rPr lang="en-US" sz="1200" kern="1200" baseline="0" dirty="0">
                          <a:solidFill>
                            <a:schemeClr val="dk1"/>
                          </a:solidFill>
                          <a:effectLst/>
                          <a:latin typeface="+mn-lt"/>
                          <a:ea typeface="+mn-ea"/>
                          <a:cs typeface="+mn-cs"/>
                        </a:rPr>
                        <a:t> in community, u</a:t>
                      </a:r>
                      <a:r>
                        <a:rPr lang="en-US" sz="1200" kern="1200" dirty="0">
                          <a:solidFill>
                            <a:schemeClr val="dk1"/>
                          </a:solidFill>
                          <a:effectLst/>
                          <a:latin typeface="+mn-lt"/>
                          <a:ea typeface="+mn-ea"/>
                          <a:cs typeface="+mn-cs"/>
                        </a:rPr>
                        <a:t>ndocumented non-citizen</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a:t>100%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&lt;=$2,000 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dirty="0"/>
                        <a:t>MassHealth Limited — Emergency services only.</a:t>
                      </a:r>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2"/>
                  </a:ext>
                </a:extLst>
              </a:tr>
              <a:tr h="678724">
                <a:tc>
                  <a:txBody>
                    <a:bodyPr/>
                    <a:lstStyle/>
                    <a:p>
                      <a:r>
                        <a:rPr lang="en-US" sz="1200" kern="1200" dirty="0">
                          <a:solidFill>
                            <a:schemeClr val="dk1"/>
                          </a:solidFill>
                          <a:effectLst/>
                          <a:latin typeface="+mn-lt"/>
                          <a:ea typeface="+mn-ea"/>
                          <a:cs typeface="+mn-cs"/>
                        </a:rPr>
                        <a:t>Living in community,</a:t>
                      </a:r>
                      <a:r>
                        <a:rPr lang="en-US" sz="1200" kern="1200" baseline="0" dirty="0">
                          <a:solidFill>
                            <a:schemeClr val="dk1"/>
                          </a:solidFill>
                          <a:effectLst/>
                          <a:latin typeface="+mn-lt"/>
                          <a:ea typeface="+mn-ea"/>
                          <a:cs typeface="+mn-cs"/>
                        </a:rPr>
                        <a:t> </a:t>
                      </a:r>
                      <a:br>
                        <a:rPr lang="en-US" sz="1200" kern="1200" baseline="0" dirty="0">
                          <a:solidFill>
                            <a:schemeClr val="dk1"/>
                          </a:solidFill>
                          <a:effectLst/>
                          <a:latin typeface="+mn-lt"/>
                          <a:ea typeface="+mn-ea"/>
                          <a:cs typeface="+mn-cs"/>
                        </a:rPr>
                      </a:br>
                      <a:r>
                        <a:rPr lang="en-US" sz="1200" kern="1200" baseline="0" dirty="0">
                          <a:solidFill>
                            <a:schemeClr val="dk1"/>
                          </a:solidFill>
                          <a:effectLst/>
                          <a:latin typeface="+mn-lt"/>
                          <a:ea typeface="+mn-ea"/>
                          <a:cs typeface="+mn-cs"/>
                        </a:rPr>
                        <a:t>eligible for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a:t>100%</a:t>
                      </a:r>
                      <a:r>
                        <a:rPr lang="en-US" sz="1200" baseline="0" dirty="0"/>
                        <a:t> FPL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aseline="0" dirty="0"/>
                        <a:t>&lt;=$7,280 </a:t>
                      </a:r>
                      <a:r>
                        <a:rPr lang="en-US" sz="1200" dirty="0"/>
                        <a:t>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a:solidFill>
                            <a:schemeClr val="dk1"/>
                          </a:solidFill>
                          <a:effectLst/>
                          <a:latin typeface="+mn-lt"/>
                          <a:ea typeface="+mn-ea"/>
                          <a:cs typeface="+mn-cs"/>
                        </a:rPr>
                        <a:t>MassHealth Senior Buy-In </a:t>
                      </a:r>
                      <a:r>
                        <a:rPr lang="en-US" sz="1200" dirty="0"/>
                        <a:t>—</a:t>
                      </a:r>
                      <a:r>
                        <a:rPr lang="en-US" sz="1200" kern="1200" dirty="0">
                          <a:solidFill>
                            <a:schemeClr val="dk1"/>
                          </a:solidFill>
                          <a:effectLst/>
                          <a:latin typeface="+mn-lt"/>
                          <a:ea typeface="+mn-ea"/>
                          <a:cs typeface="+mn-cs"/>
                        </a:rPr>
                        <a:t> Covers Medicare premiums, co-pays, and deductibles. Does not cover other MassHealth Standard services.</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3"/>
                  </a:ext>
                </a:extLst>
              </a:tr>
              <a:tr h="678724">
                <a:tc>
                  <a:txBody>
                    <a:bodyPr/>
                    <a:lstStyle/>
                    <a:p>
                      <a:r>
                        <a:rPr lang="en-US" sz="1200" dirty="0"/>
                        <a:t>Living in community, </a:t>
                      </a:r>
                      <a:br>
                        <a:rPr lang="en-US" sz="1200" dirty="0"/>
                      </a:br>
                      <a:r>
                        <a:rPr lang="en-US" sz="1200" dirty="0"/>
                        <a:t>eligible for</a:t>
                      </a:r>
                      <a:r>
                        <a:rPr lang="en-US" sz="1200" baseline="0" dirty="0"/>
                        <a:t> Medicare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pPr algn="ctr"/>
                      <a:r>
                        <a:rPr lang="en-US" sz="1200" dirty="0"/>
                        <a:t>&gt;100%–135% FPL</a:t>
                      </a:r>
                    </a:p>
                    <a:p>
                      <a:pPr algn="ctr"/>
                      <a:r>
                        <a:rPr lang="en-US" sz="1200" dirty="0"/>
                        <a:t>&lt;=$7,280 Assets</a:t>
                      </a:r>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tc>
                  <a:txBody>
                    <a:bodyPr/>
                    <a:lstStyle/>
                    <a:p>
                      <a:r>
                        <a:rPr lang="en-US" sz="1200" kern="1200" dirty="0">
                          <a:solidFill>
                            <a:schemeClr val="dk1"/>
                          </a:solidFill>
                          <a:effectLst/>
                          <a:latin typeface="+mn-lt"/>
                          <a:ea typeface="+mn-ea"/>
                          <a:cs typeface="+mn-cs"/>
                        </a:rPr>
                        <a:t>MassHealth Buy-In </a:t>
                      </a:r>
                      <a:r>
                        <a:rPr lang="en-US" sz="1200" dirty="0"/>
                        <a:t>—</a:t>
                      </a:r>
                      <a:r>
                        <a:rPr lang="en-US" sz="1200" kern="1200" dirty="0">
                          <a:solidFill>
                            <a:schemeClr val="dk1"/>
                          </a:solidFill>
                          <a:effectLst/>
                          <a:latin typeface="+mn-lt"/>
                          <a:ea typeface="+mn-ea"/>
                          <a:cs typeface="+mn-cs"/>
                        </a:rPr>
                        <a:t> Covers Part B premiums only. </a:t>
                      </a:r>
                      <a:r>
                        <a:rPr lang="en-US" sz="1200" kern="1200" baseline="0" dirty="0">
                          <a:solidFill>
                            <a:schemeClr val="dk1"/>
                          </a:solidFill>
                          <a:effectLst/>
                          <a:latin typeface="+mn-lt"/>
                          <a:ea typeface="+mn-ea"/>
                          <a:cs typeface="+mn-cs"/>
                        </a:rPr>
                        <a:t> People who meet a spend-down deductible may also qualify for MassHealth Standard.</a:t>
                      </a:r>
                      <a:endParaRPr lang="en-US" sz="1200" kern="1200" dirty="0">
                        <a:solidFill>
                          <a:schemeClr val="dk1"/>
                        </a:solidFill>
                        <a:effectLst/>
                        <a:latin typeface="+mn-lt"/>
                        <a:ea typeface="+mn-ea"/>
                        <a:cs typeface="+mn-cs"/>
                      </a:endParaRPr>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tcPr>
                </a:tc>
                <a:extLst>
                  <a:ext uri="{0D108BD9-81ED-4DB2-BD59-A6C34878D82A}">
                    <a16:rowId xmlns="" xmlns:a16="http://schemas.microsoft.com/office/drawing/2014/main" val="10004"/>
                  </a:ext>
                </a:extLst>
              </a:tr>
              <a:tr h="857335">
                <a:tc>
                  <a:txBody>
                    <a:bodyPr/>
                    <a:lstStyle/>
                    <a:p>
                      <a:r>
                        <a:rPr lang="en-US" sz="1200" dirty="0"/>
                        <a:t>Living</a:t>
                      </a:r>
                      <a:r>
                        <a:rPr lang="en-US" sz="1200" baseline="0" dirty="0"/>
                        <a:t> in or waiting for </a:t>
                      </a:r>
                      <a:br>
                        <a:rPr lang="en-US" sz="1200" baseline="0" dirty="0"/>
                      </a:br>
                      <a:r>
                        <a:rPr lang="en-US" sz="1200" baseline="0" dirty="0"/>
                        <a:t>facility-based long-term care</a:t>
                      </a:r>
                      <a:endParaRPr lang="en-US" sz="1200" dirty="0"/>
                    </a:p>
                  </a:txBody>
                  <a:tcPr marT="73152" marB="73152">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pPr algn="ctr"/>
                      <a:r>
                        <a:rPr lang="en-US" sz="1200" baseline="0" dirty="0"/>
                        <a:t>No specific income limit</a:t>
                      </a:r>
                    </a:p>
                    <a:p>
                      <a:pPr algn="ctr"/>
                      <a:r>
                        <a:rPr lang="en-US" sz="1200" baseline="0" dirty="0"/>
                        <a:t>&lt;=$2,000 Assets</a:t>
                      </a:r>
                      <a:endParaRPr lang="en-US" sz="1200" dirty="0"/>
                    </a:p>
                  </a:txBody>
                  <a:tcPr marT="73152" marB="73152">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solidFill>
                      <a:prstDash val="solid"/>
                      <a:round/>
                      <a:headEnd type="none" w="med" len="med"/>
                      <a:tailEnd type="none" w="med" len="med"/>
                    </a:lnT>
                  </a:tcPr>
                </a:tc>
                <a:tc>
                  <a:txBody>
                    <a:bodyPr/>
                    <a:lstStyle/>
                    <a:p>
                      <a:r>
                        <a:rPr lang="en-US" sz="1200" dirty="0"/>
                        <a:t>MassHealth Standard — Including LTSS; member</a:t>
                      </a:r>
                      <a:r>
                        <a:rPr lang="en-US" sz="1200" baseline="0" dirty="0"/>
                        <a:t> must pay income minus a monthly personal needs allowance towards nursing facility care.</a:t>
                      </a:r>
                      <a:endParaRPr lang="en-US" sz="1200" dirty="0"/>
                    </a:p>
                  </a:txBody>
                  <a:tcPr marT="73152" marB="73152">
                    <a:lnL w="28575" cap="flat" cmpd="sng" algn="ctr">
                      <a:noFill/>
                      <a:prstDash val="solid"/>
                      <a:round/>
                      <a:headEnd type="none" w="med" len="med"/>
                      <a:tailEnd type="none" w="med" len="med"/>
                    </a:lnL>
                    <a:lnT w="19050" cap="flat" cmpd="sng" algn="ctr">
                      <a:solidFill>
                        <a:schemeClr val="tx2"/>
                      </a:solidFill>
                      <a:prstDash val="solid"/>
                      <a:round/>
                      <a:headEnd type="none" w="med" len="med"/>
                      <a:tailEnd type="none" w="med" len="med"/>
                    </a:lnT>
                  </a:tcPr>
                </a:tc>
                <a:extLst>
                  <a:ext uri="{0D108BD9-81ED-4DB2-BD59-A6C34878D82A}">
                    <a16:rowId xmlns="" xmlns:a16="http://schemas.microsoft.com/office/drawing/2014/main" val="10005"/>
                  </a:ext>
                </a:extLst>
              </a:tr>
            </a:tbl>
          </a:graphicData>
        </a:graphic>
      </p:graphicFrame>
      <p:sp>
        <p:nvSpPr>
          <p:cNvPr id="3" name="Slide Number Placeholder 2"/>
          <p:cNvSpPr>
            <a:spLocks noGrp="1"/>
          </p:cNvSpPr>
          <p:nvPr>
            <p:ph type="sldNum" sz="quarter" idx="10"/>
          </p:nvPr>
        </p:nvSpPr>
        <p:spPr/>
        <p:txBody>
          <a:bodyPr/>
          <a:lstStyle/>
          <a:p>
            <a:pPr>
              <a:defRPr/>
            </a:pPr>
            <a:fld id="{52FF2353-2A72-49B4-9122-A3EFF5B12DD2}" type="slidenum">
              <a:rPr lang="en-US" smtClean="0"/>
              <a:pPr>
                <a:defRPr/>
              </a:pPr>
              <a:t>8</a:t>
            </a:fld>
            <a:endParaRPr lang="en-US" dirty="0"/>
          </a:p>
        </p:txBody>
      </p:sp>
      <p:sp>
        <p:nvSpPr>
          <p:cNvPr id="6" name="TextBox 6">
            <a:extLst>
              <a:ext uri="{FF2B5EF4-FFF2-40B4-BE49-F238E27FC236}">
                <a16:creationId xmlns="" xmlns:a16="http://schemas.microsoft.com/office/drawing/2014/main" id="{241EA6B7-EF8F-4AE1-8300-482A61385F68}"/>
              </a:ext>
            </a:extLst>
          </p:cNvPr>
          <p:cNvSpPr txBox="1">
            <a:spLocks noChangeArrowheads="1"/>
          </p:cNvSpPr>
          <p:nvPr/>
        </p:nvSpPr>
        <p:spPr bwMode="auto">
          <a:xfrm>
            <a:off x="455613" y="5915323"/>
            <a:ext cx="8231187" cy="461665"/>
          </a:xfrm>
          <a:prstGeom prst="rect">
            <a:avLst/>
          </a:prstGeom>
          <a:noFill/>
          <a:ln w="9525">
            <a:noFill/>
            <a:miter lim="800000"/>
            <a:headEnd/>
            <a:tailEnd/>
          </a:ln>
        </p:spPr>
        <p:txBody>
          <a:bodyPr wrap="square" lIns="0" rIns="0" anchor="b">
            <a:spAutoFit/>
          </a:bodyPr>
          <a:lstStyle/>
          <a:p>
            <a:r>
              <a:rPr lang="en-US" sz="600" dirty="0"/>
              <a:t>NOTES: </a:t>
            </a:r>
            <a:r>
              <a:rPr lang="en-US" sz="800" dirty="0"/>
              <a:t>Seniors (age 60 or older) can qualify for MassHealth through the Frail Elder Waiver with income up to 300% of the SSI benefit rate ($26,400 in 2016). Asset limits listed are for individuals; the amounts for couples are higher. See </a:t>
            </a:r>
            <a:r>
              <a:rPr lang="en-US" sz="800" dirty="0">
                <a:hlinkClick r:id="rId3"/>
              </a:rPr>
              <a:t>http://www.mass.gov/eohhs/docs/masshealth/membappforms/saca-1-english-mb.pdf</a:t>
            </a:r>
            <a:r>
              <a:rPr lang="en-US" sz="800" dirty="0"/>
              <a:t>.</a:t>
            </a:r>
          </a:p>
          <a:p>
            <a:r>
              <a:rPr lang="en-US" sz="800" dirty="0"/>
              <a:t>*Certain assets — home (in most cases), vehicle, life insurance, and burial expenses up to $1,500 — are excluded.</a:t>
            </a:r>
          </a:p>
        </p:txBody>
      </p:sp>
    </p:spTree>
    <p:extLst>
      <p:ext uri="{BB962C8B-B14F-4D97-AF65-F5344CB8AC3E}">
        <p14:creationId xmlns:p14="http://schemas.microsoft.com/office/powerpoint/2010/main" val="30965386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b132a8d35dd0abe13258ea26f0cfd037292fb"/>
  <p:tag name="ISPRING_RESOURCE_PATHS_HASH_2" val="59aea9d5c436bfa5bf5681d8d63db7fdf347889"/>
</p:tagLst>
</file>

<file path=ppt/theme/theme1.xml><?xml version="1.0" encoding="utf-8"?>
<a:theme xmlns:a="http://schemas.openxmlformats.org/drawingml/2006/main" name="1-INTRODUCTIO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ELIGIBILITY">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SPENDING">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COST DRIVER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CONCLUSIONS">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Design">
  <a:themeElements>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MPI">
    <a:dk1>
      <a:srgbClr val="1C1C1C"/>
    </a:dk1>
    <a:lt1>
      <a:srgbClr val="FFFFFF"/>
    </a:lt1>
    <a:dk2>
      <a:srgbClr val="5A8F7C"/>
    </a:dk2>
    <a:lt2>
      <a:srgbClr val="A7CAC4"/>
    </a:lt2>
    <a:accent1>
      <a:srgbClr val="BFC49D"/>
    </a:accent1>
    <a:accent2>
      <a:srgbClr val="969696"/>
    </a:accent2>
    <a:accent3>
      <a:srgbClr val="CBA344"/>
    </a:accent3>
    <a:accent4>
      <a:srgbClr val="D4DDDD"/>
    </a:accent4>
    <a:accent5>
      <a:srgbClr val="5A8F7C"/>
    </a:accent5>
    <a:accent6>
      <a:srgbClr val="5A8F7C"/>
    </a:accent6>
    <a:hlink>
      <a:srgbClr val="BFC49D"/>
    </a:hlink>
    <a:folHlink>
      <a:srgbClr val="BFC49D"/>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62133</TotalTime>
  <Words>7419</Words>
  <Application>Microsoft Office PowerPoint</Application>
  <PresentationFormat>On-screen Show (4:3)</PresentationFormat>
  <Paragraphs>641</Paragraphs>
  <Slides>37</Slides>
  <Notes>25</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37</vt:i4>
      </vt:variant>
    </vt:vector>
  </HeadingPairs>
  <TitlesOfParts>
    <vt:vector size="47" baseType="lpstr">
      <vt:lpstr>ＭＳ Ｐゴシック</vt:lpstr>
      <vt:lpstr>Arial</vt:lpstr>
      <vt:lpstr>Calibri</vt:lpstr>
      <vt:lpstr>Wingdings</vt:lpstr>
      <vt:lpstr>1-INTRODUCTION</vt:lpstr>
      <vt:lpstr>2-ELIGIBILITY</vt:lpstr>
      <vt:lpstr>3-SPENDING</vt:lpstr>
      <vt:lpstr>4-COST DRIVERS</vt:lpstr>
      <vt:lpstr>5-CONCLUSIONS</vt:lpstr>
      <vt:lpstr>Default Design</vt:lpstr>
      <vt:lpstr>PowerPoint Presentation</vt:lpstr>
      <vt:lpstr>TABLE OF CONTENTS</vt:lpstr>
      <vt:lpstr>MASSHEALTH: THE BASICS  EXECUTIVE SUMMARY</vt:lpstr>
      <vt:lpstr>MASSHEALTH: THE BASICS  EXECUTIVE SUMMARY (continued)</vt:lpstr>
      <vt:lpstr>PowerPoint Presentation</vt:lpstr>
      <vt:lpstr>MASSHEALTH PROVIDES COVERAGE SIMILAR TO COMMERCIAL INSURANCE, PLUS SOME ADDITIONAL BENEFITS</vt:lpstr>
      <vt:lpstr>WAIVERS</vt:lpstr>
      <vt:lpstr>MASSHEALTH ELIGIBILITY UNDER ACA</vt:lpstr>
      <vt:lpstr>ELIGIBILITY FOR SENIORS AGE 65 AND OLDER IS MORE STRINGENT, THOUGH MOST ALSO HAVE MEDICARE</vt:lpstr>
      <vt:lpstr>MANY DOORS TO MASSHEALTH</vt:lpstr>
      <vt:lpstr>MASSHEALTH PROVIDES COVERAGE TO MORE THAN ONE IN FOUR MASSACHUSETTS RESIDENTS</vt:lpstr>
      <vt:lpstr>MASSHEALTH COVERS CHILDREN, ADULTS, AND SENIORS,  AND OFTEN SUPPLEMENTS OTHER INSURANCE</vt:lpstr>
      <vt:lpstr>MASSHEALTH IS IMPORTANT TO MANY POPULATION GROUPS</vt:lpstr>
      <vt:lpstr>MASSHEALTH ENROLLMENT GREW AS THE NUMBER OF  UNINSURED LEVELED OFF, BUT HAS SLOWED RECENTLY</vt:lpstr>
      <vt:lpstr>ACA IMPLEMENTATION HAS DRIVEN RECENT MASSHEALTH ENROLLMENT GROWTH, SHIFTING THE DISTRIBUTION OF MEMBERS TOWARD NON-ELDERLY, NON-DISABLED ADULTS</vt:lpstr>
      <vt:lpstr>SEVENTY PERCENT OF MASSHEALTH MEMBERS ARE ENROLLED IN MANAGED CARE</vt:lpstr>
      <vt:lpstr>MANAGED CARE: PROGRAM FEATURES</vt:lpstr>
      <vt:lpstr>NOMINAL MASSHEALTH SPENDING NEARLY DOUBLED OVER TEN YEARS; WHEN ADJUSTED FOR MEDICAL COST INFLATION, GROWTH WAS GRADUAL UNTIL 2014</vt:lpstr>
      <vt:lpstr>STATE AND FEDERAL SPENDING ON MASSHEALTH REPRESENTS  NEARLY 40 PERCENT OF THE STATE BUDGET</vt:lpstr>
      <vt:lpstr>MEDICAID IS THE MAIN SOURCE OF FEDERAL REVENUES TO MASSACHUSETTS</vt:lpstr>
      <vt:lpstr>MASSHEALTH SPENDING BY SERVICE TYPE IN STATE FISCAL YEAR 2016</vt:lpstr>
      <vt:lpstr>TRENDS IN MASSHEALTH SPENDING BY SERVICE TYPE</vt:lpstr>
      <vt:lpstr>MOST MEDICAID DOLLARS ARE SPENT ON SERVICES FOR A MINORITY OF MEMBERS</vt:lpstr>
      <vt:lpstr>MASSHEALTH SPENDS MORE PER ENROLLEE FOR SENIORS AND PEOPLE WITH DISABILITIES</vt:lpstr>
      <vt:lpstr>MASSHEALTH SPENDING IS IMPORTANT TO MANY TYPES OF PROVIDERS</vt:lpstr>
      <vt:lpstr>ENROLLMENT, MORE THAN PER MEMBER COST,  HAS DRIVEN GROWTH IN MASSHEALTH SPENDING</vt:lpstr>
      <vt:lpstr>MASSHEALTH’S PRIORITIES FOR REFORM</vt:lpstr>
      <vt:lpstr>GOALS OF THE 1115 WAIVER, STATE FISCAL YEARS 2018–2022</vt:lpstr>
      <vt:lpstr>ACCOUNTABLE CARE ORGANIZATIONS: PROVIDER ENTITIES HELD FINANCIALLY ACCOUNTABLE FOR THE COST AND QUALITY OF CARE FOR THEIR MEMBER POPULATIONS</vt:lpstr>
      <vt:lpstr>MASSHEALTH MEMBERS ELIGIBLE FOR ACO ENROLLMENT</vt:lpstr>
      <vt:lpstr>COMMUNITY PARTNERS: CONNECT ACO MEMBERS TO COMMUNITY RESOURCES TO MEET BEHAVIORAL HEALTH AND LONG-TERM SERVICES AND SUPPORTS NEEDS</vt:lpstr>
      <vt:lpstr>DELIVERY SYSTEM REFORM INCENTIVE PAYMENTS (DSRIP)</vt:lpstr>
      <vt:lpstr>ACO IMPLEMENTATION TIMELINE</vt:lpstr>
      <vt:lpstr>WAIVER AMENDMENTS (1)</vt:lpstr>
      <vt:lpstr>WAIVER AMENDMENTS (2)</vt:lpstr>
      <vt:lpstr>FUTURE MODIFICATIONS: WHAT TO WATCH FOR</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Gottsegen, Jessica</cp:lastModifiedBy>
  <cp:revision>1656</cp:revision>
  <cp:lastPrinted>2017-09-14T04:17:13Z</cp:lastPrinted>
  <dcterms:created xsi:type="dcterms:W3CDTF">2010-12-20T05:21:32Z</dcterms:created>
  <dcterms:modified xsi:type="dcterms:W3CDTF">2018-10-22T17:18:18Z</dcterms:modified>
</cp:coreProperties>
</file>